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7"/>
  </p:notesMasterIdLst>
  <p:sldIdLst>
    <p:sldId id="356" r:id="rId2"/>
    <p:sldId id="431" r:id="rId3"/>
    <p:sldId id="430" r:id="rId4"/>
    <p:sldId id="405" r:id="rId5"/>
    <p:sldId id="287" r:id="rId6"/>
    <p:sldId id="404" r:id="rId7"/>
    <p:sldId id="293" r:id="rId8"/>
    <p:sldId id="295" r:id="rId9"/>
    <p:sldId id="296" r:id="rId10"/>
    <p:sldId id="297" r:id="rId11"/>
    <p:sldId id="298" r:id="rId12"/>
    <p:sldId id="299" r:id="rId13"/>
    <p:sldId id="300" r:id="rId14"/>
    <p:sldId id="303" r:id="rId15"/>
    <p:sldId id="304" r:id="rId16"/>
    <p:sldId id="305" r:id="rId17"/>
    <p:sldId id="306" r:id="rId18"/>
    <p:sldId id="308" r:id="rId19"/>
    <p:sldId id="310" r:id="rId20"/>
    <p:sldId id="311" r:id="rId21"/>
    <p:sldId id="312" r:id="rId22"/>
    <p:sldId id="313" r:id="rId23"/>
    <p:sldId id="315" r:id="rId24"/>
    <p:sldId id="323" r:id="rId25"/>
    <p:sldId id="316" r:id="rId26"/>
    <p:sldId id="324" r:id="rId27"/>
    <p:sldId id="325" r:id="rId28"/>
    <p:sldId id="317" r:id="rId29"/>
    <p:sldId id="318" r:id="rId30"/>
    <p:sldId id="319" r:id="rId31"/>
    <p:sldId id="327" r:id="rId32"/>
    <p:sldId id="320" r:id="rId33"/>
    <p:sldId id="321" r:id="rId34"/>
    <p:sldId id="330" r:id="rId35"/>
    <p:sldId id="322" r:id="rId36"/>
    <p:sldId id="331" r:id="rId37"/>
    <p:sldId id="333" r:id="rId38"/>
    <p:sldId id="335" r:id="rId39"/>
    <p:sldId id="336" r:id="rId40"/>
    <p:sldId id="340" r:id="rId41"/>
    <p:sldId id="337" r:id="rId42"/>
    <p:sldId id="334" r:id="rId43"/>
    <p:sldId id="345" r:id="rId44"/>
    <p:sldId id="338" r:id="rId45"/>
    <p:sldId id="339" r:id="rId46"/>
    <p:sldId id="341" r:id="rId47"/>
    <p:sldId id="342" r:id="rId48"/>
    <p:sldId id="343" r:id="rId49"/>
    <p:sldId id="353" r:id="rId50"/>
    <p:sldId id="354" r:id="rId51"/>
    <p:sldId id="355" r:id="rId52"/>
    <p:sldId id="357" r:id="rId53"/>
    <p:sldId id="359" r:id="rId54"/>
    <p:sldId id="363" r:id="rId55"/>
    <p:sldId id="361" r:id="rId56"/>
    <p:sldId id="364" r:id="rId57"/>
    <p:sldId id="365" r:id="rId58"/>
    <p:sldId id="366" r:id="rId59"/>
    <p:sldId id="367" r:id="rId60"/>
    <p:sldId id="368" r:id="rId61"/>
    <p:sldId id="371" r:id="rId62"/>
    <p:sldId id="372" r:id="rId63"/>
    <p:sldId id="369" r:id="rId64"/>
    <p:sldId id="370" r:id="rId65"/>
    <p:sldId id="373" r:id="rId66"/>
    <p:sldId id="374" r:id="rId67"/>
    <p:sldId id="375" r:id="rId68"/>
    <p:sldId id="376" r:id="rId69"/>
    <p:sldId id="380" r:id="rId70"/>
    <p:sldId id="381" r:id="rId71"/>
    <p:sldId id="382" r:id="rId72"/>
    <p:sldId id="385" r:id="rId73"/>
    <p:sldId id="384" r:id="rId74"/>
    <p:sldId id="383" r:id="rId75"/>
    <p:sldId id="387" r:id="rId76"/>
    <p:sldId id="379" r:id="rId77"/>
    <p:sldId id="388" r:id="rId78"/>
    <p:sldId id="397" r:id="rId79"/>
    <p:sldId id="390" r:id="rId80"/>
    <p:sldId id="392" r:id="rId81"/>
    <p:sldId id="412" r:id="rId82"/>
    <p:sldId id="413" r:id="rId83"/>
    <p:sldId id="414" r:id="rId84"/>
    <p:sldId id="437" r:id="rId85"/>
    <p:sldId id="439" r:id="rId86"/>
  </p:sldIdLst>
  <p:sldSz cx="12192000" cy="6858000"/>
  <p:notesSz cx="6889750" cy="1002188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헌규 박" initials="헌박" lastIdx="15" clrIdx="0">
    <p:extLst>
      <p:ext uri="{19B8F6BF-5375-455C-9EA6-DF929625EA0E}">
        <p15:presenceInfo xmlns:p15="http://schemas.microsoft.com/office/powerpoint/2012/main" userId="b16a5767c5ac82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26" d="100"/>
          <a:sy n="126" d="100"/>
        </p:scale>
        <p:origin x="320" y="200"/>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85558" cy="502835"/>
          </a:xfrm>
          <a:prstGeom prst="rect">
            <a:avLst/>
          </a:prstGeom>
        </p:spPr>
        <p:txBody>
          <a:bodyPr vert="horz" lIns="96634" tIns="48317" rIns="96634" bIns="48317" rtlCol="0"/>
          <a:lstStyle>
            <a:lvl1pPr algn="l">
              <a:defRPr sz="1300"/>
            </a:lvl1pPr>
          </a:lstStyle>
          <a:p>
            <a:endParaRPr lang="ko-KR" altLang="en-US"/>
          </a:p>
        </p:txBody>
      </p:sp>
      <p:sp>
        <p:nvSpPr>
          <p:cNvPr id="3" name="날짜 개체 틀 2"/>
          <p:cNvSpPr>
            <a:spLocks noGrp="1"/>
          </p:cNvSpPr>
          <p:nvPr>
            <p:ph type="dt" idx="1"/>
          </p:nvPr>
        </p:nvSpPr>
        <p:spPr>
          <a:xfrm>
            <a:off x="3902597" y="0"/>
            <a:ext cx="2985558" cy="502835"/>
          </a:xfrm>
          <a:prstGeom prst="rect">
            <a:avLst/>
          </a:prstGeom>
        </p:spPr>
        <p:txBody>
          <a:bodyPr vert="horz" lIns="96634" tIns="48317" rIns="96634" bIns="48317" rtlCol="0"/>
          <a:lstStyle>
            <a:lvl1pPr algn="r">
              <a:defRPr sz="1300"/>
            </a:lvl1pPr>
          </a:lstStyle>
          <a:p>
            <a:fld id="{4D6374CF-22FA-41B1-9967-BFDD664FD7D0}" type="datetimeFigureOut">
              <a:rPr lang="ko-KR" altLang="en-US" smtClean="0"/>
              <a:t>2022. 6. 23.</a:t>
            </a:fld>
            <a:endParaRPr lang="ko-KR" altLang="en-US"/>
          </a:p>
        </p:txBody>
      </p:sp>
      <p:sp>
        <p:nvSpPr>
          <p:cNvPr id="4" name="슬라이드 이미지 개체 틀 3"/>
          <p:cNvSpPr>
            <a:spLocks noGrp="1" noRot="1" noChangeAspect="1"/>
          </p:cNvSpPr>
          <p:nvPr>
            <p:ph type="sldImg" idx="2"/>
          </p:nvPr>
        </p:nvSpPr>
        <p:spPr>
          <a:xfrm>
            <a:off x="438150" y="1252538"/>
            <a:ext cx="6013450" cy="3382962"/>
          </a:xfrm>
          <a:prstGeom prst="rect">
            <a:avLst/>
          </a:prstGeom>
          <a:noFill/>
          <a:ln w="12700">
            <a:solidFill>
              <a:prstClr val="black"/>
            </a:solidFill>
          </a:ln>
        </p:spPr>
        <p:txBody>
          <a:bodyPr vert="horz" lIns="96634" tIns="48317" rIns="96634" bIns="48317" rtlCol="0" anchor="ctr"/>
          <a:lstStyle/>
          <a:p>
            <a:endParaRPr lang="ko-KR" altLang="en-US"/>
          </a:p>
        </p:txBody>
      </p:sp>
      <p:sp>
        <p:nvSpPr>
          <p:cNvPr id="5" name="슬라이드 노트 개체 틀 4"/>
          <p:cNvSpPr>
            <a:spLocks noGrp="1"/>
          </p:cNvSpPr>
          <p:nvPr>
            <p:ph type="body" sz="quarter" idx="3"/>
          </p:nvPr>
        </p:nvSpPr>
        <p:spPr>
          <a:xfrm>
            <a:off x="688975" y="4823034"/>
            <a:ext cx="5511800" cy="3946118"/>
          </a:xfrm>
          <a:prstGeom prst="rect">
            <a:avLst/>
          </a:prstGeom>
        </p:spPr>
        <p:txBody>
          <a:bodyPr vert="horz" lIns="96634" tIns="48317" rIns="96634" bIns="48317"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9519055"/>
            <a:ext cx="2985558" cy="502834"/>
          </a:xfrm>
          <a:prstGeom prst="rect">
            <a:avLst/>
          </a:prstGeom>
        </p:spPr>
        <p:txBody>
          <a:bodyPr vert="horz" lIns="96634" tIns="48317" rIns="96634" bIns="48317" rtlCol="0" anchor="b"/>
          <a:lstStyle>
            <a:lvl1pPr algn="l">
              <a:defRPr sz="1300"/>
            </a:lvl1pPr>
          </a:lstStyle>
          <a:p>
            <a:endParaRPr lang="ko-KR" altLang="en-US"/>
          </a:p>
        </p:txBody>
      </p:sp>
      <p:sp>
        <p:nvSpPr>
          <p:cNvPr id="7" name="슬라이드 번호 개체 틀 6"/>
          <p:cNvSpPr>
            <a:spLocks noGrp="1"/>
          </p:cNvSpPr>
          <p:nvPr>
            <p:ph type="sldNum" sz="quarter" idx="5"/>
          </p:nvPr>
        </p:nvSpPr>
        <p:spPr>
          <a:xfrm>
            <a:off x="3902597" y="9519055"/>
            <a:ext cx="2985558" cy="502834"/>
          </a:xfrm>
          <a:prstGeom prst="rect">
            <a:avLst/>
          </a:prstGeom>
        </p:spPr>
        <p:txBody>
          <a:bodyPr vert="horz" lIns="96634" tIns="48317" rIns="96634" bIns="48317" rtlCol="0" anchor="b"/>
          <a:lstStyle>
            <a:lvl1pPr algn="r">
              <a:defRPr sz="1300"/>
            </a:lvl1pPr>
          </a:lstStyle>
          <a:p>
            <a:fld id="{1E8967CD-1616-4707-88B9-FF73609E7F7F}" type="slidenum">
              <a:rPr lang="ko-KR" altLang="en-US" smtClean="0"/>
              <a:t>‹#›</a:t>
            </a:fld>
            <a:endParaRPr lang="ko-KR" altLang="en-US"/>
          </a:p>
        </p:txBody>
      </p:sp>
    </p:spTree>
    <p:extLst>
      <p:ext uri="{BB962C8B-B14F-4D97-AF65-F5344CB8AC3E}">
        <p14:creationId xmlns:p14="http://schemas.microsoft.com/office/powerpoint/2010/main" val="3131853747"/>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6772A53-7A7C-4181-9C53-15C0329A2411}"/>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E7A0CF9-7C26-4DD2-BCBF-48A2F62EBB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dirty="0"/>
              <a:t>클릭하여 마스터 부제목 스타일 편집</a:t>
            </a:r>
          </a:p>
        </p:txBody>
      </p:sp>
      <p:sp>
        <p:nvSpPr>
          <p:cNvPr id="4" name="날짜 개체 틀 3">
            <a:extLst>
              <a:ext uri="{FF2B5EF4-FFF2-40B4-BE49-F238E27FC236}">
                <a16:creationId xmlns:a16="http://schemas.microsoft.com/office/drawing/2014/main" id="{20E0EE24-3F60-442E-A966-50829BBF19D0}"/>
              </a:ext>
            </a:extLst>
          </p:cNvPr>
          <p:cNvSpPr>
            <a:spLocks noGrp="1"/>
          </p:cNvSpPr>
          <p:nvPr>
            <p:ph type="dt" sz="half" idx="10"/>
          </p:nvPr>
        </p:nvSpPr>
        <p:spPr>
          <a:xfrm>
            <a:off x="838200" y="6356350"/>
            <a:ext cx="2743200" cy="365125"/>
          </a:xfrm>
          <a:prstGeom prst="rect">
            <a:avLst/>
          </a:prstGeom>
        </p:spPr>
        <p:txBody>
          <a:bodyPr/>
          <a:lstStyle/>
          <a:p>
            <a:fld id="{EC5E1919-7820-4308-AD47-93A775FF4854}" type="datetime1">
              <a:rPr lang="ko-KR" altLang="en-US" smtClean="0"/>
              <a:t>2022. 6. 23.</a:t>
            </a:fld>
            <a:endParaRPr lang="ko-KR" altLang="en-US"/>
          </a:p>
        </p:txBody>
      </p:sp>
      <p:sp>
        <p:nvSpPr>
          <p:cNvPr id="5" name="바닥글 개체 틀 4">
            <a:extLst>
              <a:ext uri="{FF2B5EF4-FFF2-40B4-BE49-F238E27FC236}">
                <a16:creationId xmlns:a16="http://schemas.microsoft.com/office/drawing/2014/main" id="{6ECA8AE5-8294-41A7-B2D4-37DC10CE4C3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F2BA189-5896-4DE7-A842-6F0F55B994BA}"/>
              </a:ext>
            </a:extLst>
          </p:cNvPr>
          <p:cNvSpPr>
            <a:spLocks noGrp="1"/>
          </p:cNvSpPr>
          <p:nvPr>
            <p:ph type="sldNum" sz="quarter" idx="12"/>
          </p:nvPr>
        </p:nvSpPr>
        <p:spPr/>
        <p:txBody>
          <a:bodyPr/>
          <a:lstStyle/>
          <a:p>
            <a:fld id="{6280F36F-71BF-49B8-9E8F-C9B7AF481C74}" type="slidenum">
              <a:rPr lang="ko-KR" altLang="en-US" smtClean="0"/>
              <a:pPr/>
              <a:t>‹#›</a:t>
            </a:fld>
            <a:endParaRPr lang="ko-KR" altLang="en-US" dirty="0"/>
          </a:p>
        </p:txBody>
      </p:sp>
    </p:spTree>
    <p:extLst>
      <p:ext uri="{BB962C8B-B14F-4D97-AF65-F5344CB8AC3E}">
        <p14:creationId xmlns:p14="http://schemas.microsoft.com/office/powerpoint/2010/main" val="2275554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CB9113D-2B02-48D5-A331-43B3208C4421}"/>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1278E8B-BBD4-448C-8428-6F084AEF352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C1A01E4-D220-4C6B-B3A8-8ABE1D4AB2E7}"/>
              </a:ext>
            </a:extLst>
          </p:cNvPr>
          <p:cNvSpPr>
            <a:spLocks noGrp="1"/>
          </p:cNvSpPr>
          <p:nvPr>
            <p:ph type="dt" sz="half" idx="10"/>
          </p:nvPr>
        </p:nvSpPr>
        <p:spPr>
          <a:xfrm>
            <a:off x="838200" y="6356350"/>
            <a:ext cx="2743200" cy="365125"/>
          </a:xfrm>
          <a:prstGeom prst="rect">
            <a:avLst/>
          </a:prstGeom>
        </p:spPr>
        <p:txBody>
          <a:bodyPr/>
          <a:lstStyle/>
          <a:p>
            <a:fld id="{91627212-F364-4CDA-B3E2-E592605653C8}" type="datetime1">
              <a:rPr lang="ko-KR" altLang="en-US" smtClean="0"/>
              <a:t>2022. 6. 23.</a:t>
            </a:fld>
            <a:endParaRPr lang="ko-KR" altLang="en-US"/>
          </a:p>
        </p:txBody>
      </p:sp>
      <p:sp>
        <p:nvSpPr>
          <p:cNvPr id="5" name="바닥글 개체 틀 4">
            <a:extLst>
              <a:ext uri="{FF2B5EF4-FFF2-40B4-BE49-F238E27FC236}">
                <a16:creationId xmlns:a16="http://schemas.microsoft.com/office/drawing/2014/main" id="{F493C5FD-437C-4930-86B6-05C2BF44664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99192BA1-2C12-45A5-BDD3-57B2F8191ED6}"/>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1526581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243AA7FE-C325-4279-B7F8-B61B1BA8B08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928A6ED-FB2C-43F5-B463-869CE8AA00C7}"/>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74AE0EC-9E12-46BE-8155-8ACDAD9AA370}"/>
              </a:ext>
            </a:extLst>
          </p:cNvPr>
          <p:cNvSpPr>
            <a:spLocks noGrp="1"/>
          </p:cNvSpPr>
          <p:nvPr>
            <p:ph type="dt" sz="half" idx="10"/>
          </p:nvPr>
        </p:nvSpPr>
        <p:spPr>
          <a:xfrm>
            <a:off x="838200" y="6356350"/>
            <a:ext cx="2743200" cy="365125"/>
          </a:xfrm>
          <a:prstGeom prst="rect">
            <a:avLst/>
          </a:prstGeom>
        </p:spPr>
        <p:txBody>
          <a:bodyPr/>
          <a:lstStyle/>
          <a:p>
            <a:fld id="{4540E4C9-F374-4736-8179-CA21DB596336}" type="datetime1">
              <a:rPr lang="ko-KR" altLang="en-US" smtClean="0"/>
              <a:t>2022. 6. 23.</a:t>
            </a:fld>
            <a:endParaRPr lang="ko-KR" altLang="en-US"/>
          </a:p>
        </p:txBody>
      </p:sp>
      <p:sp>
        <p:nvSpPr>
          <p:cNvPr id="5" name="바닥글 개체 틀 4">
            <a:extLst>
              <a:ext uri="{FF2B5EF4-FFF2-40B4-BE49-F238E27FC236}">
                <a16:creationId xmlns:a16="http://schemas.microsoft.com/office/drawing/2014/main" id="{C59D4381-AB10-4E5C-82A7-F6A5385EDF5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B9880D4-718F-43A1-923E-C30262A3A08D}"/>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1682499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3" name="내용 개체 틀 2">
            <a:extLst>
              <a:ext uri="{FF2B5EF4-FFF2-40B4-BE49-F238E27FC236}">
                <a16:creationId xmlns:a16="http://schemas.microsoft.com/office/drawing/2014/main" id="{9971A474-C633-4651-B355-45F8911D0D68}"/>
              </a:ext>
            </a:extLst>
          </p:cNvPr>
          <p:cNvSpPr>
            <a:spLocks noGrp="1"/>
          </p:cNvSpPr>
          <p:nvPr>
            <p:ph idx="1"/>
          </p:nvPr>
        </p:nvSpPr>
        <p:spPr>
          <a:xfrm>
            <a:off x="838200" y="1406769"/>
            <a:ext cx="10515600" cy="4770194"/>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바닥글 개체 틀 6">
            <a:extLst>
              <a:ext uri="{FF2B5EF4-FFF2-40B4-BE49-F238E27FC236}">
                <a16:creationId xmlns:a16="http://schemas.microsoft.com/office/drawing/2014/main" id="{67C5C315-F58C-494F-8855-B3A8149F97B2}"/>
              </a:ext>
            </a:extLst>
          </p:cNvPr>
          <p:cNvSpPr>
            <a:spLocks noGrp="1"/>
          </p:cNvSpPr>
          <p:nvPr>
            <p:ph type="ftr" sz="quarter" idx="10"/>
          </p:nvPr>
        </p:nvSpPr>
        <p:spPr/>
        <p:txBody>
          <a:bodyPr/>
          <a:lstStyle/>
          <a:p>
            <a:endParaRPr lang="ko-KR" altLang="en-US"/>
          </a:p>
        </p:txBody>
      </p:sp>
      <p:sp>
        <p:nvSpPr>
          <p:cNvPr id="8" name="슬라이드 번호 개체 틀 7">
            <a:extLst>
              <a:ext uri="{FF2B5EF4-FFF2-40B4-BE49-F238E27FC236}">
                <a16:creationId xmlns:a16="http://schemas.microsoft.com/office/drawing/2014/main" id="{09B7D6B8-161A-4400-8DFF-689AFE631690}"/>
              </a:ext>
            </a:extLst>
          </p:cNvPr>
          <p:cNvSpPr>
            <a:spLocks noGrp="1"/>
          </p:cNvSpPr>
          <p:nvPr>
            <p:ph type="sldNum" sz="quarter" idx="11"/>
          </p:nvPr>
        </p:nvSpPr>
        <p:spPr/>
        <p:txBody>
          <a:bodyPr/>
          <a:lstStyle/>
          <a:p>
            <a:r>
              <a:rPr lang="ko-KR" altLang="en-US" dirty="0"/>
              <a:t> </a:t>
            </a:r>
            <a:fld id="{6280F36F-71BF-49B8-9E8F-C9B7AF481C74}" type="slidenum">
              <a:rPr lang="ko-KR" altLang="en-US" smtClean="0"/>
              <a:pPr/>
              <a:t>‹#›</a:t>
            </a:fld>
            <a:endParaRPr lang="en-US" altLang="ko-KR" dirty="0"/>
          </a:p>
        </p:txBody>
      </p:sp>
      <p:sp>
        <p:nvSpPr>
          <p:cNvPr id="9" name="제목 8">
            <a:extLst>
              <a:ext uri="{FF2B5EF4-FFF2-40B4-BE49-F238E27FC236}">
                <a16:creationId xmlns:a16="http://schemas.microsoft.com/office/drawing/2014/main" id="{67988470-E5E2-4C89-A572-124EC08A80E7}"/>
              </a:ext>
            </a:extLst>
          </p:cNvPr>
          <p:cNvSpPr>
            <a:spLocks noGrp="1"/>
          </p:cNvSpPr>
          <p:nvPr>
            <p:ph type="title"/>
          </p:nvPr>
        </p:nvSpPr>
        <p:spPr>
          <a:xfrm>
            <a:off x="838200" y="365125"/>
            <a:ext cx="10515600" cy="839421"/>
          </a:xfrm>
          <a:solidFill>
            <a:schemeClr val="accent5">
              <a:lumMod val="20000"/>
              <a:lumOff val="80000"/>
            </a:schemeClr>
          </a:solidFill>
        </p:spPr>
        <p:txBody>
          <a:bodyPr/>
          <a:lstStyle/>
          <a:p>
            <a:r>
              <a:rPr lang="ko-KR" altLang="en-US" dirty="0"/>
              <a:t>마스터 제목 스타일 편집</a:t>
            </a:r>
          </a:p>
        </p:txBody>
      </p:sp>
    </p:spTree>
    <p:extLst>
      <p:ext uri="{BB962C8B-B14F-4D97-AF65-F5344CB8AC3E}">
        <p14:creationId xmlns:p14="http://schemas.microsoft.com/office/powerpoint/2010/main" val="35999787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33F0E3B-DA0C-4CB5-B1DE-596274E02DC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0D4F9327-F2C7-4A93-BE03-183AF69785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D22EFAA-48F0-4FB6-A095-643F90F295CD}"/>
              </a:ext>
            </a:extLst>
          </p:cNvPr>
          <p:cNvSpPr>
            <a:spLocks noGrp="1"/>
          </p:cNvSpPr>
          <p:nvPr>
            <p:ph type="dt" sz="half" idx="10"/>
          </p:nvPr>
        </p:nvSpPr>
        <p:spPr>
          <a:xfrm>
            <a:off x="838200" y="6356350"/>
            <a:ext cx="2743200" cy="365125"/>
          </a:xfrm>
          <a:prstGeom prst="rect">
            <a:avLst/>
          </a:prstGeom>
        </p:spPr>
        <p:txBody>
          <a:bodyPr/>
          <a:lstStyle/>
          <a:p>
            <a:fld id="{56594CDA-4815-468A-8E2C-D085E5623D9D}" type="datetime1">
              <a:rPr lang="ko-KR" altLang="en-US" smtClean="0"/>
              <a:t>2022. 6. 23.</a:t>
            </a:fld>
            <a:endParaRPr lang="ko-KR" altLang="en-US"/>
          </a:p>
        </p:txBody>
      </p:sp>
      <p:sp>
        <p:nvSpPr>
          <p:cNvPr id="5" name="바닥글 개체 틀 4">
            <a:extLst>
              <a:ext uri="{FF2B5EF4-FFF2-40B4-BE49-F238E27FC236}">
                <a16:creationId xmlns:a16="http://schemas.microsoft.com/office/drawing/2014/main" id="{832BBCB1-FDBF-4EC3-B10F-9E3AA8C32A8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8B30784-F2E9-4F9A-A16B-EFF9CE8C17A4}"/>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2146305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3E8B46-FE37-4D06-9354-3C9E5DE2052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CDA31D5-EF32-4E69-B0F0-5A5B97464511}"/>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D4F17C5C-09EB-400D-84BA-BD4ACC6D535E}"/>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303D4B5D-948D-47CD-9740-07622C41997F}"/>
              </a:ext>
            </a:extLst>
          </p:cNvPr>
          <p:cNvSpPr>
            <a:spLocks noGrp="1"/>
          </p:cNvSpPr>
          <p:nvPr>
            <p:ph type="dt" sz="half" idx="10"/>
          </p:nvPr>
        </p:nvSpPr>
        <p:spPr>
          <a:xfrm>
            <a:off x="838200" y="6356350"/>
            <a:ext cx="2743200" cy="365125"/>
          </a:xfrm>
          <a:prstGeom prst="rect">
            <a:avLst/>
          </a:prstGeom>
        </p:spPr>
        <p:txBody>
          <a:bodyPr/>
          <a:lstStyle/>
          <a:p>
            <a:fld id="{2A7DB30A-6137-451C-9DDC-477AD5069E94}" type="datetime1">
              <a:rPr lang="ko-KR" altLang="en-US" smtClean="0"/>
              <a:t>2022. 6. 23.</a:t>
            </a:fld>
            <a:endParaRPr lang="ko-KR" altLang="en-US"/>
          </a:p>
        </p:txBody>
      </p:sp>
      <p:sp>
        <p:nvSpPr>
          <p:cNvPr id="6" name="바닥글 개체 틀 5">
            <a:extLst>
              <a:ext uri="{FF2B5EF4-FFF2-40B4-BE49-F238E27FC236}">
                <a16:creationId xmlns:a16="http://schemas.microsoft.com/office/drawing/2014/main" id="{CD7B058B-9057-401A-BDF7-164089A69A2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8FC6059-8DAF-4321-9198-C0FFB0E83843}"/>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3255927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304CC68-9494-449B-A0D4-1B6CF5B3C797}"/>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64153693-5B3C-425D-837E-2EC619443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E724E883-0BCA-4F21-B253-491A29CF0F48}"/>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E531E8F7-95DD-4461-9CCB-7232DBC7DB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D286D292-85E1-4818-B621-75874AB6BCA5}"/>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C3CE673B-40CE-40B5-ACDA-AC90A001F5E9}"/>
              </a:ext>
            </a:extLst>
          </p:cNvPr>
          <p:cNvSpPr>
            <a:spLocks noGrp="1"/>
          </p:cNvSpPr>
          <p:nvPr>
            <p:ph type="dt" sz="half" idx="10"/>
          </p:nvPr>
        </p:nvSpPr>
        <p:spPr>
          <a:xfrm>
            <a:off x="838200" y="6356350"/>
            <a:ext cx="2743200" cy="365125"/>
          </a:xfrm>
          <a:prstGeom prst="rect">
            <a:avLst/>
          </a:prstGeom>
        </p:spPr>
        <p:txBody>
          <a:bodyPr/>
          <a:lstStyle/>
          <a:p>
            <a:fld id="{0175AA72-605B-4B8C-AB91-9690F1C8ED38}" type="datetime1">
              <a:rPr lang="ko-KR" altLang="en-US" smtClean="0"/>
              <a:t>2022. 6. 23.</a:t>
            </a:fld>
            <a:endParaRPr lang="ko-KR" altLang="en-US"/>
          </a:p>
        </p:txBody>
      </p:sp>
      <p:sp>
        <p:nvSpPr>
          <p:cNvPr id="8" name="바닥글 개체 틀 7">
            <a:extLst>
              <a:ext uri="{FF2B5EF4-FFF2-40B4-BE49-F238E27FC236}">
                <a16:creationId xmlns:a16="http://schemas.microsoft.com/office/drawing/2014/main" id="{197EADE6-4668-4B00-8EEB-85908D5FA5F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E9CA0F69-C289-418C-B169-8B50679EBC5F}"/>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2955635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225AC13-385D-4205-9D8A-85795C71FF9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307E2B1-1F14-4AAC-8523-95D96F6F5B2B}"/>
              </a:ext>
            </a:extLst>
          </p:cNvPr>
          <p:cNvSpPr>
            <a:spLocks noGrp="1"/>
          </p:cNvSpPr>
          <p:nvPr>
            <p:ph type="dt" sz="half" idx="10"/>
          </p:nvPr>
        </p:nvSpPr>
        <p:spPr>
          <a:xfrm>
            <a:off x="838200" y="6356350"/>
            <a:ext cx="2743200" cy="365125"/>
          </a:xfrm>
          <a:prstGeom prst="rect">
            <a:avLst/>
          </a:prstGeom>
        </p:spPr>
        <p:txBody>
          <a:bodyPr/>
          <a:lstStyle/>
          <a:p>
            <a:fld id="{D681CFB1-AD77-4E48-A945-84164D8DC8EC}" type="datetime1">
              <a:rPr lang="ko-KR" altLang="en-US" smtClean="0"/>
              <a:t>2022. 6. 23.</a:t>
            </a:fld>
            <a:endParaRPr lang="ko-KR" altLang="en-US"/>
          </a:p>
        </p:txBody>
      </p:sp>
      <p:sp>
        <p:nvSpPr>
          <p:cNvPr id="4" name="바닥글 개체 틀 3">
            <a:extLst>
              <a:ext uri="{FF2B5EF4-FFF2-40B4-BE49-F238E27FC236}">
                <a16:creationId xmlns:a16="http://schemas.microsoft.com/office/drawing/2014/main" id="{92704C8B-5C78-423F-B61E-30B6E0DFAC4F}"/>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372CA097-29BD-4AD4-BC72-D9FE7687A88F}"/>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1627795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7F7B9E30-23C1-401B-B60A-0B46FAD20EAC}"/>
              </a:ext>
            </a:extLst>
          </p:cNvPr>
          <p:cNvSpPr>
            <a:spLocks noGrp="1"/>
          </p:cNvSpPr>
          <p:nvPr>
            <p:ph type="dt" sz="half" idx="10"/>
          </p:nvPr>
        </p:nvSpPr>
        <p:spPr>
          <a:xfrm>
            <a:off x="838200" y="6356350"/>
            <a:ext cx="2743200" cy="365125"/>
          </a:xfrm>
          <a:prstGeom prst="rect">
            <a:avLst/>
          </a:prstGeom>
        </p:spPr>
        <p:txBody>
          <a:bodyPr/>
          <a:lstStyle/>
          <a:p>
            <a:fld id="{FAD67BA5-8596-42EE-95AE-3B01C44B367B}" type="datetime1">
              <a:rPr lang="ko-KR" altLang="en-US" smtClean="0"/>
              <a:t>2022. 6. 23.</a:t>
            </a:fld>
            <a:endParaRPr lang="ko-KR" altLang="en-US"/>
          </a:p>
        </p:txBody>
      </p:sp>
      <p:sp>
        <p:nvSpPr>
          <p:cNvPr id="3" name="바닥글 개체 틀 2">
            <a:extLst>
              <a:ext uri="{FF2B5EF4-FFF2-40B4-BE49-F238E27FC236}">
                <a16:creationId xmlns:a16="http://schemas.microsoft.com/office/drawing/2014/main" id="{41EF0594-2A0A-4F9F-BDFD-665DD317A0F0}"/>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7E9F4E00-2DBD-4A17-9AF1-8AC5786C7E09}"/>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4024779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0752773-560C-465F-AA59-47781847E70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5099E73B-8612-43B2-A803-A88BD6205C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7C234114-77E4-40D5-9CDA-5262EA3971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2AAD577-9531-4D5C-9603-F9F74EEA8FF5}"/>
              </a:ext>
            </a:extLst>
          </p:cNvPr>
          <p:cNvSpPr>
            <a:spLocks noGrp="1"/>
          </p:cNvSpPr>
          <p:nvPr>
            <p:ph type="dt" sz="half" idx="10"/>
          </p:nvPr>
        </p:nvSpPr>
        <p:spPr>
          <a:xfrm>
            <a:off x="838200" y="6356350"/>
            <a:ext cx="2743200" cy="365125"/>
          </a:xfrm>
          <a:prstGeom prst="rect">
            <a:avLst/>
          </a:prstGeom>
        </p:spPr>
        <p:txBody>
          <a:bodyPr/>
          <a:lstStyle/>
          <a:p>
            <a:fld id="{7ED362CF-6BE4-4601-9A9B-89FB952D6F76}" type="datetime1">
              <a:rPr lang="ko-KR" altLang="en-US" smtClean="0"/>
              <a:t>2022. 6. 23.</a:t>
            </a:fld>
            <a:endParaRPr lang="ko-KR" altLang="en-US"/>
          </a:p>
        </p:txBody>
      </p:sp>
      <p:sp>
        <p:nvSpPr>
          <p:cNvPr id="6" name="바닥글 개체 틀 5">
            <a:extLst>
              <a:ext uri="{FF2B5EF4-FFF2-40B4-BE49-F238E27FC236}">
                <a16:creationId xmlns:a16="http://schemas.microsoft.com/office/drawing/2014/main" id="{87AAA709-ABD4-4ABA-99CD-E4A657E39F0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2A6592A5-82B4-4002-A67E-88CF58EB4912}"/>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2337818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C7EEA1-818B-40A5-A532-A523067480B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6FDDF66-1D67-40B2-81FA-58BD6FEDBB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154EB748-C4C6-4A24-8F2E-D96C2EBD9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2EFB03CF-AC4D-427A-948C-CE159AC682A4}"/>
              </a:ext>
            </a:extLst>
          </p:cNvPr>
          <p:cNvSpPr>
            <a:spLocks noGrp="1"/>
          </p:cNvSpPr>
          <p:nvPr>
            <p:ph type="dt" sz="half" idx="10"/>
          </p:nvPr>
        </p:nvSpPr>
        <p:spPr>
          <a:xfrm>
            <a:off x="838200" y="6356350"/>
            <a:ext cx="2743200" cy="365125"/>
          </a:xfrm>
          <a:prstGeom prst="rect">
            <a:avLst/>
          </a:prstGeom>
        </p:spPr>
        <p:txBody>
          <a:bodyPr/>
          <a:lstStyle/>
          <a:p>
            <a:fld id="{526CED2D-E2BB-4607-A272-AA9195F4E06C}" type="datetime1">
              <a:rPr lang="ko-KR" altLang="en-US" smtClean="0"/>
              <a:t>2022. 6. 23.</a:t>
            </a:fld>
            <a:endParaRPr lang="ko-KR" altLang="en-US"/>
          </a:p>
        </p:txBody>
      </p:sp>
      <p:sp>
        <p:nvSpPr>
          <p:cNvPr id="6" name="바닥글 개체 틀 5">
            <a:extLst>
              <a:ext uri="{FF2B5EF4-FFF2-40B4-BE49-F238E27FC236}">
                <a16:creationId xmlns:a16="http://schemas.microsoft.com/office/drawing/2014/main" id="{CB4CB4D7-B35C-4A7D-B10D-0FD1B1DEF13D}"/>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106CA094-EB36-4AD5-B1EC-FA87181F40AE}"/>
              </a:ext>
            </a:extLst>
          </p:cNvPr>
          <p:cNvSpPr>
            <a:spLocks noGrp="1"/>
          </p:cNvSpPr>
          <p:nvPr>
            <p:ph type="sldNum" sz="quarter" idx="12"/>
          </p:nvPr>
        </p:nvSpPr>
        <p:spPr/>
        <p:txBody>
          <a:bodyPr/>
          <a:lstStyle/>
          <a:p>
            <a:fld id="{6280F36F-71BF-49B8-9E8F-C9B7AF481C74}" type="slidenum">
              <a:rPr lang="ko-KR" altLang="en-US" smtClean="0"/>
              <a:t>‹#›</a:t>
            </a:fld>
            <a:endParaRPr lang="ko-KR" altLang="en-US"/>
          </a:p>
        </p:txBody>
      </p:sp>
    </p:spTree>
    <p:extLst>
      <p:ext uri="{BB962C8B-B14F-4D97-AF65-F5344CB8AC3E}">
        <p14:creationId xmlns:p14="http://schemas.microsoft.com/office/powerpoint/2010/main" val="2986001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9ABA8610-A2C3-4874-BBD2-4D6E93B41F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9AD14E6-02CC-4081-88A1-50722CD091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바닥글 개체 틀 4">
            <a:extLst>
              <a:ext uri="{FF2B5EF4-FFF2-40B4-BE49-F238E27FC236}">
                <a16:creationId xmlns:a16="http://schemas.microsoft.com/office/drawing/2014/main" id="{928BE21F-6B12-4F70-B6B7-87D7705C8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9B2130F-A12E-4FDA-873B-BF038A08CB35}"/>
              </a:ext>
            </a:extLst>
          </p:cNvPr>
          <p:cNvSpPr>
            <a:spLocks noGrp="1"/>
          </p:cNvSpPr>
          <p:nvPr>
            <p:ph type="sldNum" sz="quarter" idx="4"/>
          </p:nvPr>
        </p:nvSpPr>
        <p:spPr>
          <a:xfrm>
            <a:off x="10796953" y="6356350"/>
            <a:ext cx="926123"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ko-KR" altLang="en-US" dirty="0"/>
              <a:t> </a:t>
            </a:r>
            <a:fld id="{6280F36F-71BF-49B8-9E8F-C9B7AF481C74}" type="slidenum">
              <a:rPr lang="ko-KR" altLang="en-US" smtClean="0"/>
              <a:pPr/>
              <a:t>‹#›</a:t>
            </a:fld>
            <a:endParaRPr lang="ko-KR" altLang="en-US" dirty="0"/>
          </a:p>
        </p:txBody>
      </p:sp>
      <p:sp>
        <p:nvSpPr>
          <p:cNvPr id="7" name="날짜 개체 틀 6">
            <a:extLst>
              <a:ext uri="{FF2B5EF4-FFF2-40B4-BE49-F238E27FC236}">
                <a16:creationId xmlns:a16="http://schemas.microsoft.com/office/drawing/2014/main" id="{6D60F102-E27C-4633-B41A-EC7B10244E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EE7FE-5B7B-49A9-A4CC-B77734FD3A71}" type="datetime1">
              <a:rPr lang="ko-KR" altLang="en-US" smtClean="0"/>
              <a:t>2022. 6. 23.</a:t>
            </a:fld>
            <a:endParaRPr lang="ko-KR" altLang="en-US"/>
          </a:p>
        </p:txBody>
      </p:sp>
    </p:spTree>
    <p:extLst>
      <p:ext uri="{BB962C8B-B14F-4D97-AF65-F5344CB8AC3E}">
        <p14:creationId xmlns:p14="http://schemas.microsoft.com/office/powerpoint/2010/main" val="3836617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iki.python.org/moin/UsefulModule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booksr.tistory.com/13" TargetMode="External"/><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79.xml.rels><?xml version="1.0" encoding="UTF-8" standalone="yes"?>
<Relationships xmlns="http://schemas.openxmlformats.org/package/2006/relationships"><Relationship Id="rId3" Type="http://schemas.openxmlformats.org/officeDocument/2006/relationships/hyperlink" Target="https://codingisgame.tistory.com/10" TargetMode="External"/><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hyperlink" Target="https://lsh424.tistory.com/31" TargetMode="Externa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happyfam.or.kr/ysoh/%EC%9E%90%EB%8F%99-%EC%A0%80%EC%9E%A5-%EB%AC%B8%EC%84%9C/"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contents.kocw.or.kr/document/lec/2011_2/dunksung/LeeJuYoung/04.pdf"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57D450C-B027-47FB-A644-5C98D8DBF04A}"/>
              </a:ext>
            </a:extLst>
          </p:cNvPr>
          <p:cNvSpPr>
            <a:spLocks noGrp="1"/>
          </p:cNvSpPr>
          <p:nvPr>
            <p:ph idx="1"/>
          </p:nvPr>
        </p:nvSpPr>
        <p:spPr>
          <a:xfrm>
            <a:off x="838200" y="1406769"/>
            <a:ext cx="10515600" cy="5314706"/>
          </a:xfrm>
        </p:spPr>
        <p:txBody>
          <a:bodyPr/>
          <a:lstStyle/>
          <a:p>
            <a:r>
              <a:rPr lang="ko-KR" altLang="en-US" dirty="0"/>
              <a:t>출력 결과물을 주고 </a:t>
            </a:r>
            <a:r>
              <a:rPr lang="en-US" altLang="ko-KR" dirty="0"/>
              <a:t>print( ) </a:t>
            </a:r>
            <a:r>
              <a:rPr lang="ko-KR" altLang="en-US" dirty="0"/>
              <a:t>문 코드 작성하기</a:t>
            </a:r>
            <a:endParaRPr lang="en-US" altLang="ko-KR" dirty="0"/>
          </a:p>
          <a:p>
            <a:pPr lvl="1"/>
            <a:r>
              <a:rPr lang="en-US" altLang="ko-KR" dirty="0"/>
              <a:t>%3d,</a:t>
            </a:r>
            <a:r>
              <a:rPr lang="ko-KR" altLang="en-US" dirty="0"/>
              <a:t> </a:t>
            </a:r>
            <a:r>
              <a:rPr lang="en-US" altLang="ko-KR" dirty="0"/>
              <a:t>%3.1f,</a:t>
            </a:r>
            <a:r>
              <a:rPr lang="ko-KR" altLang="en-US" dirty="0"/>
              <a:t> </a:t>
            </a:r>
            <a:r>
              <a:rPr lang="en-US" altLang="ko-KR" dirty="0"/>
              <a:t>%4s,</a:t>
            </a:r>
            <a:r>
              <a:rPr lang="ko-KR" altLang="en-US" dirty="0"/>
              <a:t> </a:t>
            </a:r>
            <a:r>
              <a:rPr lang="en-US" altLang="ko-KR" dirty="0"/>
              <a:t>.format</a:t>
            </a:r>
            <a:r>
              <a:rPr lang="ko-KR" altLang="en-US" dirty="0"/>
              <a:t> </a:t>
            </a:r>
            <a:r>
              <a:rPr lang="en-US" altLang="ko-KR" dirty="0"/>
              <a:t>(</a:t>
            </a:r>
            <a:r>
              <a:rPr lang="ko-KR" altLang="en-US" dirty="0"/>
              <a:t> </a:t>
            </a:r>
            <a:r>
              <a:rPr lang="en-US" altLang="ko-KR" dirty="0"/>
              <a:t>)</a:t>
            </a:r>
          </a:p>
          <a:p>
            <a:r>
              <a:rPr lang="ko-KR" altLang="en-US" dirty="0"/>
              <a:t>키보드로 숫자 </a:t>
            </a:r>
            <a:r>
              <a:rPr lang="ko-KR" altLang="en-US" dirty="0" err="1"/>
              <a:t>입력받기</a:t>
            </a:r>
            <a:r>
              <a:rPr lang="en-US" altLang="ko-KR" dirty="0"/>
              <a:t>, </a:t>
            </a:r>
            <a:r>
              <a:rPr lang="ko-KR" altLang="en-US" dirty="0"/>
              <a:t>각종 연산자</a:t>
            </a:r>
            <a:endParaRPr lang="en-US" altLang="ko-KR" dirty="0"/>
          </a:p>
          <a:p>
            <a:r>
              <a:rPr lang="ko-KR" altLang="en-US" dirty="0" err="1"/>
              <a:t>변수명</a:t>
            </a:r>
            <a:r>
              <a:rPr lang="en-US" altLang="ko-KR" dirty="0"/>
              <a:t>, </a:t>
            </a:r>
            <a:r>
              <a:rPr lang="ko-KR" altLang="en-US" dirty="0"/>
              <a:t>데이터 형</a:t>
            </a:r>
            <a:endParaRPr lang="en-US" altLang="ko-KR" dirty="0"/>
          </a:p>
          <a:p>
            <a:r>
              <a:rPr lang="ko-KR" altLang="en-US" dirty="0"/>
              <a:t>코드를 보고 결과 값 예측하기</a:t>
            </a:r>
            <a:endParaRPr lang="en-US" altLang="ko-KR" dirty="0"/>
          </a:p>
          <a:p>
            <a:r>
              <a:rPr lang="ko-KR" altLang="en-US" dirty="0"/>
              <a:t>간단한 조건문 코드 작성하기</a:t>
            </a:r>
            <a:endParaRPr lang="en-US" altLang="ko-KR" dirty="0"/>
          </a:p>
          <a:p>
            <a:r>
              <a:rPr lang="en-US" altLang="ko-KR" dirty="0"/>
              <a:t>for loop, while loop </a:t>
            </a:r>
            <a:r>
              <a:rPr lang="ko-KR" altLang="en-US" dirty="0"/>
              <a:t>이용하여 코드 작성하기</a:t>
            </a:r>
            <a:endParaRPr lang="en-US" altLang="ko-KR" dirty="0"/>
          </a:p>
          <a:p>
            <a:r>
              <a:rPr lang="en-US" altLang="ko-KR" dirty="0"/>
              <a:t>list</a:t>
            </a:r>
            <a:r>
              <a:rPr lang="ko-KR" altLang="en-US" dirty="0"/>
              <a:t>의 값 접근하기</a:t>
            </a:r>
            <a:r>
              <a:rPr lang="en-US" altLang="ko-KR" dirty="0"/>
              <a:t>, list </a:t>
            </a:r>
            <a:r>
              <a:rPr lang="ko-KR" altLang="en-US" dirty="0"/>
              <a:t>조작 함수</a:t>
            </a:r>
            <a:endParaRPr lang="en-US" altLang="ko-KR" dirty="0"/>
          </a:p>
          <a:p>
            <a:r>
              <a:rPr lang="en-US" altLang="ko-KR" dirty="0"/>
              <a:t>2</a:t>
            </a:r>
            <a:r>
              <a:rPr lang="ko-KR" altLang="en-US" dirty="0"/>
              <a:t>차원 </a:t>
            </a:r>
            <a:r>
              <a:rPr lang="en-US" altLang="ko-KR" dirty="0"/>
              <a:t>list</a:t>
            </a:r>
            <a:r>
              <a:rPr lang="ko-KR" altLang="en-US" dirty="0"/>
              <a:t>를 주고</a:t>
            </a:r>
            <a:r>
              <a:rPr lang="en-US" altLang="ko-KR" dirty="0"/>
              <a:t>, </a:t>
            </a:r>
            <a:r>
              <a:rPr lang="ko-KR" altLang="en-US" dirty="0"/>
              <a:t>해당 값들을 프린트하기</a:t>
            </a:r>
            <a:endParaRPr lang="en-US" altLang="ko-KR" dirty="0"/>
          </a:p>
          <a:p>
            <a:r>
              <a:rPr lang="en-US" altLang="ko-KR" dirty="0"/>
              <a:t>for loop </a:t>
            </a:r>
            <a:r>
              <a:rPr lang="ko-KR" altLang="en-US" dirty="0"/>
              <a:t>를 이용하여 두개의 리스트를 함수를 이용하여 다루기</a:t>
            </a:r>
          </a:p>
        </p:txBody>
      </p:sp>
      <p:sp>
        <p:nvSpPr>
          <p:cNvPr id="3" name="바닥글 개체 틀 2">
            <a:extLst>
              <a:ext uri="{FF2B5EF4-FFF2-40B4-BE49-F238E27FC236}">
                <a16:creationId xmlns:a16="http://schemas.microsoft.com/office/drawing/2014/main" id="{9044B810-1559-4B89-94E5-2CF70673D20A}"/>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9065083F-D120-43A6-88FB-6B3CF84537CC}"/>
              </a:ext>
            </a:extLst>
          </p:cNvPr>
          <p:cNvSpPr>
            <a:spLocks noGrp="1"/>
          </p:cNvSpPr>
          <p:nvPr>
            <p:ph type="sldNum" sz="quarter" idx="11"/>
          </p:nvPr>
        </p:nvSpPr>
        <p:spPr/>
        <p:txBody>
          <a:bodyPr/>
          <a:lstStyle/>
          <a:p>
            <a:r>
              <a:rPr lang="ko-KR" altLang="en-US"/>
              <a:t> </a:t>
            </a:r>
            <a:fld id="{6280F36F-71BF-49B8-9E8F-C9B7AF481C74}" type="slidenum">
              <a:rPr lang="ko-KR" altLang="en-US" smtClean="0"/>
              <a:pPr/>
              <a:t>1</a:t>
            </a:fld>
            <a:endParaRPr lang="en-US" altLang="ko-KR" dirty="0"/>
          </a:p>
        </p:txBody>
      </p:sp>
      <p:sp>
        <p:nvSpPr>
          <p:cNvPr id="5" name="제목 4">
            <a:extLst>
              <a:ext uri="{FF2B5EF4-FFF2-40B4-BE49-F238E27FC236}">
                <a16:creationId xmlns:a16="http://schemas.microsoft.com/office/drawing/2014/main" id="{9A686DF6-B2A0-4707-A6E7-F13B52F8468C}"/>
              </a:ext>
            </a:extLst>
          </p:cNvPr>
          <p:cNvSpPr>
            <a:spLocks noGrp="1"/>
          </p:cNvSpPr>
          <p:nvPr>
            <p:ph type="title"/>
          </p:nvPr>
        </p:nvSpPr>
        <p:spPr/>
        <p:txBody>
          <a:bodyPr/>
          <a:lstStyle/>
          <a:p>
            <a:r>
              <a:rPr lang="ko-KR" altLang="en-US" dirty="0"/>
              <a:t>중간고사 대비 정리</a:t>
            </a:r>
          </a:p>
        </p:txBody>
      </p:sp>
    </p:spTree>
    <p:extLst>
      <p:ext uri="{BB962C8B-B14F-4D97-AF65-F5344CB8AC3E}">
        <p14:creationId xmlns:p14="http://schemas.microsoft.com/office/powerpoint/2010/main" val="227212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A0B1F8-905D-4E84-BA39-BB7B26627050}"/>
              </a:ext>
            </a:extLst>
          </p:cNvPr>
          <p:cNvSpPr>
            <a:spLocks noGrp="1"/>
          </p:cNvSpPr>
          <p:nvPr>
            <p:ph idx="1"/>
          </p:nvPr>
        </p:nvSpPr>
        <p:spPr/>
        <p:txBody>
          <a:bodyPr>
            <a:normAutofit/>
          </a:bodyPr>
          <a:lstStyle/>
          <a:p>
            <a:r>
              <a:rPr lang="en-US" altLang="ko-KR" dirty="0"/>
              <a:t>format( ) </a:t>
            </a:r>
            <a:r>
              <a:rPr lang="ko-KR" altLang="en-US" dirty="0"/>
              <a:t>함수와 같이 사용하면 좀 더 보기 좋아요</a:t>
            </a:r>
            <a:endParaRPr lang="en-US" altLang="ko-KR" dirty="0"/>
          </a:p>
          <a:p>
            <a:pPr lvl="1"/>
            <a:r>
              <a:rPr lang="en-US" altLang="ko-KR" dirty="0"/>
              <a:t>print(“%d %5d %05d” % (123, 123, 123))</a:t>
            </a:r>
          </a:p>
          <a:p>
            <a:pPr lvl="1"/>
            <a:r>
              <a:rPr lang="en-US" altLang="ko-KR" dirty="0"/>
              <a:t>print(“{0:d} {1:5d} {2:05d}”</a:t>
            </a:r>
            <a:r>
              <a:rPr lang="en-US" altLang="ko-KR" dirty="0">
                <a:solidFill>
                  <a:srgbClr val="FF0000"/>
                </a:solidFill>
              </a:rPr>
              <a:t>.format</a:t>
            </a:r>
            <a:r>
              <a:rPr lang="en-US" altLang="ko-KR" dirty="0"/>
              <a:t>(123,  123,  123))</a:t>
            </a:r>
          </a:p>
          <a:p>
            <a:pPr lvl="1"/>
            <a:endParaRPr lang="en-US" altLang="ko-KR" dirty="0"/>
          </a:p>
          <a:p>
            <a:pPr lvl="1"/>
            <a:r>
              <a:rPr lang="ko-KR" altLang="en-US" dirty="0"/>
              <a:t>출력 순서 지정 가능함</a:t>
            </a:r>
            <a:r>
              <a:rPr lang="en-US" altLang="ko-KR" dirty="0"/>
              <a:t>.</a:t>
            </a:r>
          </a:p>
          <a:p>
            <a:pPr lvl="1"/>
            <a:r>
              <a:rPr lang="en-US" altLang="ko-KR" dirty="0"/>
              <a:t>print(“{2:d} {1:d} {0:d}”</a:t>
            </a:r>
            <a:r>
              <a:rPr lang="en-US" altLang="ko-KR" dirty="0">
                <a:solidFill>
                  <a:srgbClr val="FF0000"/>
                </a:solidFill>
              </a:rPr>
              <a:t>.format</a:t>
            </a:r>
            <a:r>
              <a:rPr lang="en-US" altLang="ko-KR" dirty="0"/>
              <a:t>(100, 200, 300))    </a:t>
            </a:r>
            <a:r>
              <a:rPr lang="ko-KR" altLang="en-US" dirty="0"/>
              <a:t>⇒ </a:t>
            </a:r>
            <a:r>
              <a:rPr lang="en-US" altLang="ko-KR" dirty="0"/>
              <a:t>300 200 100   </a:t>
            </a:r>
          </a:p>
          <a:p>
            <a:pPr lvl="1"/>
            <a:endParaRPr lang="en-US" altLang="ko-KR" dirty="0"/>
          </a:p>
          <a:p>
            <a:r>
              <a:rPr lang="ko-KR" altLang="en-US" dirty="0"/>
              <a:t>이스케이프 문자라는 것도 있어요</a:t>
            </a:r>
            <a:r>
              <a:rPr lang="en-US" altLang="ko-KR" dirty="0"/>
              <a:t>.  </a:t>
            </a:r>
            <a:r>
              <a:rPr lang="en-US" altLang="ko-KR" sz="2000" i="1" dirty="0">
                <a:solidFill>
                  <a:schemeClr val="tx1">
                    <a:lumMod val="50000"/>
                    <a:lumOff val="50000"/>
                  </a:schemeClr>
                </a:solidFill>
              </a:rPr>
              <a:t>escape character , back slash</a:t>
            </a:r>
            <a:endParaRPr lang="en-US" altLang="ko-KR" i="1" dirty="0">
              <a:solidFill>
                <a:schemeClr val="tx1">
                  <a:lumMod val="50000"/>
                  <a:lumOff val="50000"/>
                </a:schemeClr>
              </a:solidFill>
            </a:endParaRPr>
          </a:p>
          <a:p>
            <a:pPr lvl="1"/>
            <a:r>
              <a:rPr lang="en-US" altLang="ko-KR" dirty="0"/>
              <a:t>\n : </a:t>
            </a:r>
            <a:r>
              <a:rPr lang="ko-KR" altLang="en-US" dirty="0"/>
              <a:t>새로운 줄로 이동</a:t>
            </a:r>
            <a:r>
              <a:rPr lang="en-US" altLang="ko-KR" dirty="0"/>
              <a:t>, \t : </a:t>
            </a:r>
            <a:r>
              <a:rPr lang="ko-KR" altLang="en-US" dirty="0"/>
              <a:t>다음 탭으로 이동</a:t>
            </a:r>
            <a:r>
              <a:rPr lang="en-US" altLang="ko-KR" dirty="0"/>
              <a:t>, \b : </a:t>
            </a:r>
            <a:r>
              <a:rPr lang="ko-KR" altLang="en-US" dirty="0"/>
              <a:t>뒤로 </a:t>
            </a:r>
            <a:r>
              <a:rPr lang="ko-KR" altLang="en-US" dirty="0" err="1"/>
              <a:t>한칸</a:t>
            </a:r>
            <a:r>
              <a:rPr lang="ko-KR" altLang="en-US" dirty="0"/>
              <a:t> 이동</a:t>
            </a:r>
            <a:endParaRPr lang="en-US" altLang="ko-KR" dirty="0"/>
          </a:p>
          <a:p>
            <a:pPr lvl="1"/>
            <a:r>
              <a:rPr lang="en-US" altLang="ko-KR" dirty="0"/>
              <a:t>\\ : \ </a:t>
            </a:r>
            <a:r>
              <a:rPr lang="ko-KR" altLang="en-US" dirty="0"/>
              <a:t>출력</a:t>
            </a:r>
            <a:r>
              <a:rPr lang="en-US" altLang="ko-KR" dirty="0"/>
              <a:t>, \’ : ‘ </a:t>
            </a:r>
            <a:r>
              <a:rPr lang="ko-KR" altLang="en-US" dirty="0"/>
              <a:t>출력</a:t>
            </a:r>
            <a:r>
              <a:rPr lang="en-US" altLang="ko-KR" dirty="0"/>
              <a:t>, \” : “ </a:t>
            </a:r>
            <a:r>
              <a:rPr lang="ko-KR" altLang="en-US" dirty="0"/>
              <a:t>출력</a:t>
            </a:r>
            <a:endParaRPr lang="en-US" altLang="ko-KR" dirty="0"/>
          </a:p>
          <a:p>
            <a:pPr lvl="1"/>
            <a:r>
              <a:rPr lang="en-US" altLang="ko-KR" dirty="0"/>
              <a:t>print(</a:t>
            </a:r>
            <a:r>
              <a:rPr lang="en-US" altLang="ko-KR" dirty="0">
                <a:solidFill>
                  <a:srgbClr val="FF0000"/>
                </a:solidFill>
              </a:rPr>
              <a:t>r</a:t>
            </a:r>
            <a:r>
              <a:rPr lang="en-US" altLang="ko-KR" dirty="0"/>
              <a:t>” “) : </a:t>
            </a:r>
            <a:r>
              <a:rPr lang="ko-KR" altLang="en-US" dirty="0"/>
              <a:t>이스케이프 문자까지도 그대로 출력  예</a:t>
            </a:r>
            <a:r>
              <a:rPr lang="en-US" altLang="ko-KR" dirty="0"/>
              <a:t>) print(</a:t>
            </a:r>
            <a:r>
              <a:rPr lang="en-US" altLang="ko-KR" dirty="0">
                <a:solidFill>
                  <a:srgbClr val="FF0000"/>
                </a:solidFill>
              </a:rPr>
              <a:t>r</a:t>
            </a:r>
            <a:r>
              <a:rPr lang="en-US" altLang="ko-KR" dirty="0"/>
              <a:t>”\n \t”)</a:t>
            </a:r>
          </a:p>
        </p:txBody>
      </p:sp>
      <p:sp>
        <p:nvSpPr>
          <p:cNvPr id="3" name="바닥글 개체 틀 2">
            <a:extLst>
              <a:ext uri="{FF2B5EF4-FFF2-40B4-BE49-F238E27FC236}">
                <a16:creationId xmlns:a16="http://schemas.microsoft.com/office/drawing/2014/main" id="{2D734FDA-4B8B-485E-A30C-D5FC53CFDAA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6DE3104-75F6-4591-92C9-D0801C19887F}"/>
              </a:ext>
            </a:extLst>
          </p:cNvPr>
          <p:cNvSpPr>
            <a:spLocks noGrp="1"/>
          </p:cNvSpPr>
          <p:nvPr>
            <p:ph type="sldNum" sz="quarter" idx="11"/>
          </p:nvPr>
        </p:nvSpPr>
        <p:spPr/>
        <p:txBody>
          <a:bodyPr/>
          <a:lstStyle/>
          <a:p>
            <a:r>
              <a:rPr lang="ko-KR" altLang="en-US"/>
              <a:t> </a:t>
            </a:r>
            <a:fld id="{6280F36F-71BF-49B8-9E8F-C9B7AF481C74}" type="slidenum">
              <a:rPr lang="ko-KR" altLang="en-US" smtClean="0"/>
              <a:pPr/>
              <a:t>10</a:t>
            </a:fld>
            <a:endParaRPr lang="en-US" altLang="ko-KR" dirty="0"/>
          </a:p>
        </p:txBody>
      </p:sp>
      <p:sp>
        <p:nvSpPr>
          <p:cNvPr id="5" name="제목 4">
            <a:extLst>
              <a:ext uri="{FF2B5EF4-FFF2-40B4-BE49-F238E27FC236}">
                <a16:creationId xmlns:a16="http://schemas.microsoft.com/office/drawing/2014/main" id="{7E5B735D-953F-4B4B-99FB-1C78804C8F4E}"/>
              </a:ext>
            </a:extLst>
          </p:cNvPr>
          <p:cNvSpPr>
            <a:spLocks noGrp="1"/>
          </p:cNvSpPr>
          <p:nvPr>
            <p:ph type="title"/>
          </p:nvPr>
        </p:nvSpPr>
        <p:spPr/>
        <p:txBody>
          <a:bodyPr/>
          <a:lstStyle/>
          <a:p>
            <a:r>
              <a:rPr lang="en-US" altLang="ko-KR" dirty="0"/>
              <a:t>print( ) </a:t>
            </a:r>
            <a:r>
              <a:rPr lang="ko-KR" altLang="en-US" dirty="0"/>
              <a:t>함수를 사용한 다양한 출력</a:t>
            </a:r>
          </a:p>
        </p:txBody>
      </p:sp>
      <p:sp>
        <p:nvSpPr>
          <p:cNvPr id="6" name="설명선: 위쪽 화살표 5">
            <a:extLst>
              <a:ext uri="{FF2B5EF4-FFF2-40B4-BE49-F238E27FC236}">
                <a16:creationId xmlns:a16="http://schemas.microsoft.com/office/drawing/2014/main" id="{E9A68895-2999-4A15-8EAB-FFF77A8A46AF}"/>
              </a:ext>
            </a:extLst>
          </p:cNvPr>
          <p:cNvSpPr/>
          <p:nvPr/>
        </p:nvSpPr>
        <p:spPr>
          <a:xfrm>
            <a:off x="6096000" y="2681057"/>
            <a:ext cx="701336" cy="44388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0</a:t>
            </a:r>
            <a:r>
              <a:rPr lang="ko-KR" altLang="en-US" sz="1400" dirty="0"/>
              <a:t>번째</a:t>
            </a:r>
          </a:p>
        </p:txBody>
      </p:sp>
      <p:sp>
        <p:nvSpPr>
          <p:cNvPr id="7" name="설명선: 위쪽 화살표 6">
            <a:extLst>
              <a:ext uri="{FF2B5EF4-FFF2-40B4-BE49-F238E27FC236}">
                <a16:creationId xmlns:a16="http://schemas.microsoft.com/office/drawing/2014/main" id="{D8F3D24C-0255-4BEE-8AE1-84440BC8B0ED}"/>
              </a:ext>
            </a:extLst>
          </p:cNvPr>
          <p:cNvSpPr/>
          <p:nvPr/>
        </p:nvSpPr>
        <p:spPr>
          <a:xfrm>
            <a:off x="6914225" y="2681057"/>
            <a:ext cx="701336" cy="44388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1</a:t>
            </a:r>
            <a:r>
              <a:rPr lang="ko-KR" altLang="en-US" sz="1400" dirty="0"/>
              <a:t>번째</a:t>
            </a:r>
          </a:p>
        </p:txBody>
      </p:sp>
      <p:sp>
        <p:nvSpPr>
          <p:cNvPr id="8" name="설명선: 위쪽 화살표 7">
            <a:extLst>
              <a:ext uri="{FF2B5EF4-FFF2-40B4-BE49-F238E27FC236}">
                <a16:creationId xmlns:a16="http://schemas.microsoft.com/office/drawing/2014/main" id="{DADFD70F-F6A4-4A39-AEE4-72628D5CDDCB}"/>
              </a:ext>
            </a:extLst>
          </p:cNvPr>
          <p:cNvSpPr/>
          <p:nvPr/>
        </p:nvSpPr>
        <p:spPr>
          <a:xfrm>
            <a:off x="7722093" y="2681057"/>
            <a:ext cx="701336" cy="44388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a:t>
            </a:r>
            <a:r>
              <a:rPr lang="ko-KR" altLang="en-US" sz="1400" dirty="0"/>
              <a:t>번째</a:t>
            </a:r>
          </a:p>
        </p:txBody>
      </p:sp>
      <p:sp>
        <p:nvSpPr>
          <p:cNvPr id="9" name="TextBox 8">
            <a:extLst>
              <a:ext uri="{FF2B5EF4-FFF2-40B4-BE49-F238E27FC236}">
                <a16:creationId xmlns:a16="http://schemas.microsoft.com/office/drawing/2014/main" id="{056DD424-7CDE-4C7F-84AA-D9CA4BA8B4AE}"/>
              </a:ext>
            </a:extLst>
          </p:cNvPr>
          <p:cNvSpPr txBox="1"/>
          <p:nvPr/>
        </p:nvSpPr>
        <p:spPr>
          <a:xfrm>
            <a:off x="8739990" y="2755609"/>
            <a:ext cx="2372765" cy="369332"/>
          </a:xfrm>
          <a:prstGeom prst="rect">
            <a:avLst/>
          </a:prstGeom>
          <a:noFill/>
        </p:spPr>
        <p:txBody>
          <a:bodyPr wrap="none" rtlCol="0">
            <a:spAutoFit/>
          </a:bodyPr>
          <a:lstStyle/>
          <a:p>
            <a:r>
              <a:rPr lang="ko-KR" altLang="en-US" dirty="0">
                <a:solidFill>
                  <a:schemeClr val="accent1"/>
                </a:solidFill>
              </a:rPr>
              <a:t>주의</a:t>
            </a:r>
            <a:r>
              <a:rPr lang="en-US" altLang="ko-KR" dirty="0">
                <a:solidFill>
                  <a:schemeClr val="accent1"/>
                </a:solidFill>
              </a:rPr>
              <a:t>: </a:t>
            </a:r>
            <a:r>
              <a:rPr lang="en-US" altLang="ko-KR" dirty="0">
                <a:solidFill>
                  <a:srgbClr val="FF0000"/>
                </a:solidFill>
              </a:rPr>
              <a:t>0</a:t>
            </a:r>
            <a:r>
              <a:rPr lang="ko-KR" altLang="en-US" dirty="0">
                <a:solidFill>
                  <a:schemeClr val="accent1"/>
                </a:solidFill>
              </a:rPr>
              <a:t>번째부터 시작</a:t>
            </a:r>
          </a:p>
        </p:txBody>
      </p:sp>
    </p:spTree>
    <p:extLst>
      <p:ext uri="{BB962C8B-B14F-4D97-AF65-F5344CB8AC3E}">
        <p14:creationId xmlns:p14="http://schemas.microsoft.com/office/powerpoint/2010/main" val="1270048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32741D-6BEE-44D9-A5B6-3E54C4F92243}"/>
              </a:ext>
            </a:extLst>
          </p:cNvPr>
          <p:cNvSpPr>
            <a:spLocks noGrp="1"/>
          </p:cNvSpPr>
          <p:nvPr>
            <p:ph idx="1"/>
          </p:nvPr>
        </p:nvSpPr>
        <p:spPr/>
        <p:txBody>
          <a:bodyPr>
            <a:normAutofit fontScale="92500" lnSpcReduction="20000"/>
          </a:bodyPr>
          <a:lstStyle/>
          <a:p>
            <a:r>
              <a:rPr lang="ko-KR" altLang="en-US" dirty="0"/>
              <a:t>변수 </a:t>
            </a:r>
            <a:r>
              <a:rPr lang="en-US" altLang="ko-KR" dirty="0"/>
              <a:t>: </a:t>
            </a:r>
            <a:r>
              <a:rPr lang="ko-KR" altLang="en-US" dirty="0"/>
              <a:t>어떤 값을 저장하는 메모리 공간</a:t>
            </a:r>
            <a:endParaRPr lang="en-US" altLang="ko-KR" dirty="0"/>
          </a:p>
          <a:p>
            <a:r>
              <a:rPr lang="ko-KR" altLang="en-US" dirty="0" err="1"/>
              <a:t>파이썬은</a:t>
            </a:r>
            <a:r>
              <a:rPr lang="ko-KR" altLang="en-US" dirty="0"/>
              <a:t> 미리 변수를 </a:t>
            </a:r>
            <a:r>
              <a:rPr lang="ko-KR" altLang="en-US" dirty="0" err="1"/>
              <a:t>선언하지않아도</a:t>
            </a:r>
            <a:r>
              <a:rPr lang="ko-KR" altLang="en-US" dirty="0"/>
              <a:t> 돼요</a:t>
            </a:r>
            <a:r>
              <a:rPr lang="en-US" altLang="ko-KR" dirty="0"/>
              <a:t>.</a:t>
            </a:r>
          </a:p>
          <a:p>
            <a:pPr lvl="1"/>
            <a:r>
              <a:rPr lang="ko-KR" altLang="en-US" dirty="0"/>
              <a:t>하지만 코드가 길어지면 계획적으로 미리 변수를 선언하고 </a:t>
            </a:r>
            <a:r>
              <a:rPr lang="ko-KR" altLang="en-US" dirty="0" err="1"/>
              <a:t>싶어질거예요</a:t>
            </a:r>
            <a:r>
              <a:rPr lang="en-US" altLang="ko-KR" dirty="0"/>
              <a:t>.</a:t>
            </a:r>
          </a:p>
          <a:p>
            <a:pPr lvl="1"/>
            <a:endParaRPr lang="en-US" altLang="ko-KR" dirty="0"/>
          </a:p>
          <a:p>
            <a:r>
              <a:rPr lang="ko-KR" altLang="en-US" dirty="0"/>
              <a:t>변수의 종류 </a:t>
            </a:r>
            <a:r>
              <a:rPr lang="en-US" altLang="ko-KR" dirty="0"/>
              <a:t>: </a:t>
            </a:r>
            <a:r>
              <a:rPr lang="ko-KR" altLang="en-US" dirty="0"/>
              <a:t>불형</a:t>
            </a:r>
            <a:r>
              <a:rPr lang="en-US" altLang="ko-KR" dirty="0"/>
              <a:t>, </a:t>
            </a:r>
            <a:r>
              <a:rPr lang="ko-KR" altLang="en-US" dirty="0"/>
              <a:t>정수형</a:t>
            </a:r>
            <a:r>
              <a:rPr lang="en-US" altLang="ko-KR" dirty="0"/>
              <a:t>, </a:t>
            </a:r>
            <a:r>
              <a:rPr lang="ko-KR" altLang="en-US" dirty="0"/>
              <a:t>실수형</a:t>
            </a:r>
            <a:r>
              <a:rPr lang="en-US" altLang="ko-KR" dirty="0"/>
              <a:t>, </a:t>
            </a:r>
            <a:r>
              <a:rPr lang="ko-KR" altLang="en-US" dirty="0"/>
              <a:t>문자형</a:t>
            </a:r>
            <a:endParaRPr lang="en-US" altLang="ko-KR" dirty="0"/>
          </a:p>
          <a:p>
            <a:pPr lvl="1"/>
            <a:r>
              <a:rPr lang="ko-KR" altLang="en-US" dirty="0"/>
              <a:t>불형</a:t>
            </a:r>
            <a:r>
              <a:rPr lang="en-US" altLang="ko-KR" dirty="0"/>
              <a:t>(Boolean) : True </a:t>
            </a:r>
            <a:r>
              <a:rPr lang="ko-KR" altLang="en-US" dirty="0"/>
              <a:t>또는 </a:t>
            </a:r>
            <a:r>
              <a:rPr lang="en-US" altLang="ko-KR" dirty="0"/>
              <a:t>False</a:t>
            </a:r>
          </a:p>
          <a:p>
            <a:r>
              <a:rPr lang="ko-KR" altLang="en-US" dirty="0"/>
              <a:t>변수의 이름 붙이기</a:t>
            </a:r>
            <a:endParaRPr lang="en-US" altLang="ko-KR" dirty="0"/>
          </a:p>
          <a:p>
            <a:pPr lvl="1"/>
            <a:r>
              <a:rPr lang="ko-KR" altLang="en-US" dirty="0"/>
              <a:t>기억하기 쉽도록</a:t>
            </a:r>
            <a:r>
              <a:rPr lang="en-US" altLang="ko-KR" dirty="0"/>
              <a:t>! </a:t>
            </a:r>
            <a:r>
              <a:rPr lang="ko-KR" altLang="en-US" dirty="0"/>
              <a:t>무슨 용도인지 알 수 있도록</a:t>
            </a:r>
            <a:r>
              <a:rPr lang="en-US" altLang="ko-KR" dirty="0"/>
              <a:t>!</a:t>
            </a:r>
          </a:p>
          <a:p>
            <a:pPr lvl="1"/>
            <a:r>
              <a:rPr lang="ko-KR" altLang="en-US" dirty="0"/>
              <a:t>대</a:t>
            </a:r>
            <a:r>
              <a:rPr lang="en-US" altLang="ko-KR" dirty="0"/>
              <a:t>.</a:t>
            </a:r>
            <a:r>
              <a:rPr lang="ko-KR" altLang="en-US" dirty="0"/>
              <a:t>소문자 구분함   예</a:t>
            </a:r>
            <a:r>
              <a:rPr lang="en-US" altLang="ko-KR" dirty="0"/>
              <a:t>) </a:t>
            </a:r>
            <a:r>
              <a:rPr lang="en-US" altLang="ko-KR" dirty="0" err="1"/>
              <a:t>myVar</a:t>
            </a:r>
            <a:r>
              <a:rPr lang="en-US" altLang="ko-KR" dirty="0"/>
              <a:t>,</a:t>
            </a:r>
            <a:r>
              <a:rPr lang="ko-KR" altLang="en-US" dirty="0"/>
              <a:t> </a:t>
            </a:r>
            <a:r>
              <a:rPr lang="en-US" altLang="ko-KR" dirty="0" err="1"/>
              <a:t>MyVar</a:t>
            </a:r>
            <a:r>
              <a:rPr lang="en-US" altLang="ko-KR" dirty="0"/>
              <a:t>, </a:t>
            </a:r>
            <a:r>
              <a:rPr lang="en-US" altLang="ko-KR" dirty="0" err="1"/>
              <a:t>myvar</a:t>
            </a:r>
            <a:r>
              <a:rPr lang="en-US" altLang="ko-KR" dirty="0"/>
              <a:t>, MYVAR</a:t>
            </a:r>
            <a:r>
              <a:rPr lang="ko-KR" altLang="en-US" dirty="0"/>
              <a:t>는 전혀 다른 변수</a:t>
            </a:r>
            <a:endParaRPr lang="en-US" altLang="ko-KR" dirty="0"/>
          </a:p>
          <a:p>
            <a:pPr lvl="1"/>
            <a:r>
              <a:rPr lang="ko-KR" altLang="en-US" dirty="0"/>
              <a:t>문자</a:t>
            </a:r>
            <a:r>
              <a:rPr lang="en-US" altLang="ko-KR" dirty="0"/>
              <a:t>, </a:t>
            </a:r>
            <a:r>
              <a:rPr lang="ko-KR" altLang="en-US" dirty="0"/>
              <a:t>숫자</a:t>
            </a:r>
            <a:r>
              <a:rPr lang="en-US" altLang="ko-KR" dirty="0"/>
              <a:t>, </a:t>
            </a:r>
            <a:r>
              <a:rPr lang="ko-KR" altLang="en-US" dirty="0" err="1"/>
              <a:t>언더바</a:t>
            </a:r>
            <a:r>
              <a:rPr lang="en-US" altLang="ko-KR" dirty="0"/>
              <a:t>(_) </a:t>
            </a:r>
            <a:r>
              <a:rPr lang="ko-KR" altLang="en-US" dirty="0"/>
              <a:t>포함할 수 있지만 숫자로 시작하면 안됨</a:t>
            </a:r>
            <a:r>
              <a:rPr lang="en-US" altLang="ko-KR" dirty="0"/>
              <a:t>.</a:t>
            </a:r>
          </a:p>
          <a:p>
            <a:pPr lvl="2"/>
            <a:r>
              <a:rPr lang="en-US" altLang="ko-KR" dirty="0"/>
              <a:t>var2 (O), _var (O), _ _var (O), var_2 (O), 2var (X)</a:t>
            </a:r>
          </a:p>
          <a:p>
            <a:pPr lvl="1"/>
            <a:r>
              <a:rPr lang="ko-KR" altLang="en-US" b="0" i="0" dirty="0">
                <a:solidFill>
                  <a:srgbClr val="212529"/>
                </a:solidFill>
                <a:effectLst/>
                <a:latin typeface="-apple-system"/>
              </a:rPr>
              <a:t>특수 문자</a:t>
            </a:r>
            <a:r>
              <a:rPr lang="en-US" altLang="ko-KR" b="0" i="0" dirty="0">
                <a:solidFill>
                  <a:srgbClr val="212529"/>
                </a:solidFill>
                <a:effectLst/>
                <a:latin typeface="-apple-system"/>
              </a:rPr>
              <a:t>(+, -, *, /, $, @, &amp;, % </a:t>
            </a:r>
            <a:r>
              <a:rPr lang="ko-KR" altLang="en-US" b="0" i="0" dirty="0">
                <a:solidFill>
                  <a:srgbClr val="212529"/>
                </a:solidFill>
                <a:effectLst/>
                <a:latin typeface="-apple-system"/>
              </a:rPr>
              <a:t>등</a:t>
            </a:r>
            <a:r>
              <a:rPr lang="en-US" altLang="ko-KR" b="0" i="0" dirty="0">
                <a:solidFill>
                  <a:srgbClr val="212529"/>
                </a:solidFill>
                <a:effectLst/>
                <a:latin typeface="-apple-system"/>
              </a:rPr>
              <a:t>)</a:t>
            </a:r>
            <a:r>
              <a:rPr lang="ko-KR" altLang="en-US" b="0" i="0" dirty="0">
                <a:solidFill>
                  <a:srgbClr val="212529"/>
                </a:solidFill>
                <a:effectLst/>
                <a:latin typeface="-apple-system"/>
              </a:rPr>
              <a:t>는 사용할 수 없다</a:t>
            </a:r>
            <a:r>
              <a:rPr lang="en-US" altLang="ko-KR" b="0" i="0" dirty="0">
                <a:solidFill>
                  <a:srgbClr val="212529"/>
                </a:solidFill>
                <a:effectLst/>
                <a:latin typeface="-apple-system"/>
              </a:rPr>
              <a:t>.</a:t>
            </a:r>
          </a:p>
          <a:p>
            <a:pPr lvl="1"/>
            <a:r>
              <a:rPr lang="ko-KR" altLang="en-US" b="0" i="0" dirty="0" err="1">
                <a:solidFill>
                  <a:srgbClr val="212529"/>
                </a:solidFill>
                <a:effectLst/>
                <a:latin typeface="-apple-system"/>
              </a:rPr>
              <a:t>파이썬의</a:t>
            </a:r>
            <a:r>
              <a:rPr lang="ko-KR" altLang="en-US" dirty="0">
                <a:solidFill>
                  <a:srgbClr val="212529"/>
                </a:solidFill>
                <a:latin typeface="-apple-system"/>
              </a:rPr>
              <a:t> </a:t>
            </a:r>
            <a:r>
              <a:rPr lang="ko-KR" altLang="en-US" dirty="0" err="1">
                <a:solidFill>
                  <a:srgbClr val="212529"/>
                </a:solidFill>
                <a:latin typeface="-apple-system"/>
              </a:rPr>
              <a:t>예약어</a:t>
            </a:r>
            <a:r>
              <a:rPr lang="ko-KR" altLang="en-US" b="0" i="0" dirty="0" err="1">
                <a:solidFill>
                  <a:srgbClr val="212529"/>
                </a:solidFill>
                <a:effectLst/>
                <a:latin typeface="-apple-system"/>
              </a:rPr>
              <a:t>는</a:t>
            </a:r>
            <a:r>
              <a:rPr lang="ko-KR" altLang="en-US" b="0" i="0" dirty="0">
                <a:solidFill>
                  <a:srgbClr val="212529"/>
                </a:solidFill>
                <a:effectLst/>
                <a:latin typeface="-apple-system"/>
              </a:rPr>
              <a:t> 사용할 수 없다</a:t>
            </a:r>
            <a:endParaRPr lang="en-US" altLang="ko-KR" b="0" i="0" dirty="0">
              <a:solidFill>
                <a:srgbClr val="212529"/>
              </a:solidFill>
              <a:effectLst/>
              <a:latin typeface="-apple-system"/>
            </a:endParaRPr>
          </a:p>
          <a:p>
            <a:pPr lvl="2"/>
            <a:r>
              <a:rPr lang="en-US" altLang="ko-KR" dirty="0">
                <a:solidFill>
                  <a:srgbClr val="212529"/>
                </a:solidFill>
                <a:latin typeface="-apple-system"/>
              </a:rPr>
              <a:t>True, False, None, and, or, not, break, continue, return, if, else, </a:t>
            </a:r>
            <a:r>
              <a:rPr lang="en-US" altLang="ko-KR" dirty="0" err="1">
                <a:solidFill>
                  <a:srgbClr val="212529"/>
                </a:solidFill>
                <a:latin typeface="-apple-system"/>
              </a:rPr>
              <a:t>elif</a:t>
            </a:r>
            <a:r>
              <a:rPr lang="en-US" altLang="ko-KR" dirty="0">
                <a:solidFill>
                  <a:srgbClr val="212529"/>
                </a:solidFill>
                <a:latin typeface="-apple-system"/>
              </a:rPr>
              <a:t>, for, while, except, finally, global, import, try </a:t>
            </a:r>
            <a:r>
              <a:rPr lang="ko-KR" altLang="en-US" dirty="0">
                <a:solidFill>
                  <a:srgbClr val="212529"/>
                </a:solidFill>
                <a:latin typeface="-apple-system"/>
              </a:rPr>
              <a:t>등</a:t>
            </a:r>
            <a:endParaRPr lang="ko-KR" altLang="en-US" dirty="0"/>
          </a:p>
        </p:txBody>
      </p:sp>
      <p:sp>
        <p:nvSpPr>
          <p:cNvPr id="3" name="바닥글 개체 틀 2">
            <a:extLst>
              <a:ext uri="{FF2B5EF4-FFF2-40B4-BE49-F238E27FC236}">
                <a16:creationId xmlns:a16="http://schemas.microsoft.com/office/drawing/2014/main" id="{479E687B-E896-4207-B389-ED7B3CDF7C8E}"/>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661168CB-F96B-428B-A29A-1C64910B0892}"/>
              </a:ext>
            </a:extLst>
          </p:cNvPr>
          <p:cNvSpPr>
            <a:spLocks noGrp="1"/>
          </p:cNvSpPr>
          <p:nvPr>
            <p:ph type="sldNum" sz="quarter" idx="11"/>
          </p:nvPr>
        </p:nvSpPr>
        <p:spPr/>
        <p:txBody>
          <a:bodyPr/>
          <a:lstStyle/>
          <a:p>
            <a:r>
              <a:rPr lang="ko-KR" altLang="en-US"/>
              <a:t> </a:t>
            </a:r>
            <a:fld id="{6280F36F-71BF-49B8-9E8F-C9B7AF481C74}" type="slidenum">
              <a:rPr lang="ko-KR" altLang="en-US" smtClean="0"/>
              <a:pPr/>
              <a:t>11</a:t>
            </a:fld>
            <a:endParaRPr lang="en-US" altLang="ko-KR" dirty="0"/>
          </a:p>
        </p:txBody>
      </p:sp>
      <p:sp>
        <p:nvSpPr>
          <p:cNvPr id="5" name="제목 4">
            <a:extLst>
              <a:ext uri="{FF2B5EF4-FFF2-40B4-BE49-F238E27FC236}">
                <a16:creationId xmlns:a16="http://schemas.microsoft.com/office/drawing/2014/main" id="{0B90584F-564A-4C6E-8788-54CEB87054DA}"/>
              </a:ext>
            </a:extLst>
          </p:cNvPr>
          <p:cNvSpPr>
            <a:spLocks noGrp="1"/>
          </p:cNvSpPr>
          <p:nvPr>
            <p:ph type="title"/>
          </p:nvPr>
        </p:nvSpPr>
        <p:spPr/>
        <p:txBody>
          <a:bodyPr/>
          <a:lstStyle/>
          <a:p>
            <a:r>
              <a:rPr lang="ko-KR" altLang="en-US" dirty="0"/>
              <a:t>변수의 선언과 사용</a:t>
            </a:r>
          </a:p>
        </p:txBody>
      </p:sp>
    </p:spTree>
    <p:extLst>
      <p:ext uri="{BB962C8B-B14F-4D97-AF65-F5344CB8AC3E}">
        <p14:creationId xmlns:p14="http://schemas.microsoft.com/office/powerpoint/2010/main" val="24859462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32741D-6BEE-44D9-A5B6-3E54C4F92243}"/>
              </a:ext>
            </a:extLst>
          </p:cNvPr>
          <p:cNvSpPr>
            <a:spLocks noGrp="1"/>
          </p:cNvSpPr>
          <p:nvPr>
            <p:ph idx="1"/>
          </p:nvPr>
        </p:nvSpPr>
        <p:spPr>
          <a:xfrm>
            <a:off x="838200" y="1406769"/>
            <a:ext cx="10515600" cy="5086106"/>
          </a:xfrm>
        </p:spPr>
        <p:txBody>
          <a:bodyPr>
            <a:normAutofit lnSpcReduction="10000"/>
          </a:bodyPr>
          <a:lstStyle/>
          <a:p>
            <a:r>
              <a:rPr lang="ko-KR" altLang="en-US" dirty="0"/>
              <a:t>변수의 데이터 형식은 저장되는 값의 성질에 따라 바뀌어요</a:t>
            </a:r>
            <a:endParaRPr lang="en-US" altLang="ko-KR" dirty="0"/>
          </a:p>
          <a:p>
            <a:pPr lvl="1"/>
            <a:r>
              <a:rPr lang="en-US" altLang="ko-KR" dirty="0" err="1"/>
              <a:t>myVar</a:t>
            </a:r>
            <a:r>
              <a:rPr lang="en-US" altLang="ko-KR" dirty="0"/>
              <a:t> = 100              	# </a:t>
            </a:r>
            <a:r>
              <a:rPr lang="ko-KR" altLang="en-US" dirty="0"/>
              <a:t>정수형 변수로 인식했으나</a:t>
            </a:r>
            <a:endParaRPr lang="en-US" altLang="ko-KR" dirty="0"/>
          </a:p>
          <a:p>
            <a:pPr lvl="1"/>
            <a:r>
              <a:rPr lang="en-US" altLang="ko-KR" dirty="0" err="1"/>
              <a:t>myVar</a:t>
            </a:r>
            <a:r>
              <a:rPr lang="en-US" altLang="ko-KR" dirty="0"/>
              <a:t> = 100.0   		# </a:t>
            </a:r>
            <a:r>
              <a:rPr lang="ko-KR" altLang="en-US" dirty="0"/>
              <a:t>실수형 변수로 바뀌었다가</a:t>
            </a:r>
            <a:r>
              <a:rPr lang="en-US" altLang="ko-KR" dirty="0"/>
              <a:t>,</a:t>
            </a:r>
          </a:p>
          <a:p>
            <a:pPr lvl="1"/>
            <a:r>
              <a:rPr lang="en-US" altLang="ko-KR" dirty="0" err="1"/>
              <a:t>myVar</a:t>
            </a:r>
            <a:r>
              <a:rPr lang="en-US" altLang="ko-KR" dirty="0"/>
              <a:t> = True    		# </a:t>
            </a:r>
            <a:r>
              <a:rPr lang="ko-KR" altLang="en-US" dirty="0"/>
              <a:t>다시 불형 변수로 바뀜</a:t>
            </a:r>
            <a:endParaRPr lang="en-US" altLang="ko-KR" dirty="0"/>
          </a:p>
          <a:p>
            <a:pPr lvl="1"/>
            <a:r>
              <a:rPr lang="en-US" altLang="ko-KR" dirty="0" err="1"/>
              <a:t>myVar</a:t>
            </a:r>
            <a:r>
              <a:rPr lang="en-US" altLang="ko-KR" dirty="0"/>
              <a:t> = </a:t>
            </a:r>
            <a:r>
              <a:rPr lang="en-US" altLang="ko-KR" dirty="0" err="1"/>
              <a:t>myVar</a:t>
            </a:r>
            <a:r>
              <a:rPr lang="ko-KR" altLang="en-US" dirty="0"/>
              <a:t> </a:t>
            </a:r>
            <a:r>
              <a:rPr lang="en-US" altLang="ko-KR" dirty="0"/>
              <a:t>*</a:t>
            </a:r>
            <a:r>
              <a:rPr lang="ko-KR" altLang="en-US" dirty="0"/>
              <a:t> </a:t>
            </a:r>
            <a:r>
              <a:rPr lang="en-US" altLang="ko-KR" dirty="0"/>
              <a:t>2</a:t>
            </a:r>
            <a:r>
              <a:rPr lang="ko-KR" altLang="en-US" dirty="0"/>
              <a:t> </a:t>
            </a:r>
            <a:r>
              <a:rPr lang="en-US" altLang="ko-KR" dirty="0"/>
              <a:t>		# </a:t>
            </a:r>
            <a:r>
              <a:rPr lang="ko-KR" altLang="en-US" dirty="0"/>
              <a:t>어떻게 출력될까요</a:t>
            </a:r>
            <a:r>
              <a:rPr lang="en-US" altLang="ko-KR" dirty="0"/>
              <a:t>?</a:t>
            </a:r>
            <a:r>
              <a:rPr lang="ko-KR" altLang="en-US" dirty="0"/>
              <a:t> 에러</a:t>
            </a:r>
            <a:r>
              <a:rPr lang="en-US" altLang="ko-KR" dirty="0"/>
              <a:t>? </a:t>
            </a:r>
            <a:r>
              <a:rPr lang="en-US" altLang="ko-KR" dirty="0" err="1"/>
              <a:t>TrueTrue</a:t>
            </a:r>
            <a:r>
              <a:rPr lang="en-US" altLang="ko-KR" dirty="0"/>
              <a:t>?</a:t>
            </a:r>
          </a:p>
          <a:p>
            <a:pPr lvl="1"/>
            <a:endParaRPr lang="en-US" altLang="ko-KR" dirty="0"/>
          </a:p>
          <a:p>
            <a:r>
              <a:rPr lang="ko-KR" altLang="en-US" dirty="0"/>
              <a:t>이런 연산도 가능해요</a:t>
            </a:r>
            <a:endParaRPr lang="en-US" altLang="ko-KR" dirty="0"/>
          </a:p>
          <a:p>
            <a:pPr lvl="1"/>
            <a:r>
              <a:rPr lang="en-US" altLang="ko-KR" dirty="0"/>
              <a:t>var1 = var2 = var3 = var4 = 100</a:t>
            </a:r>
          </a:p>
          <a:p>
            <a:pPr lvl="1"/>
            <a:r>
              <a:rPr lang="en-US" altLang="ko-KR" dirty="0"/>
              <a:t>var1 = var1 + 200 		# </a:t>
            </a:r>
            <a:r>
              <a:rPr lang="ko-KR" altLang="en-US" dirty="0"/>
              <a:t>자기자신의 값을 덮어쓰는 것</a:t>
            </a:r>
            <a:endParaRPr lang="en-US" altLang="ko-KR" dirty="0"/>
          </a:p>
          <a:p>
            <a:pPr marL="457200" lvl="1" indent="0">
              <a:buNone/>
            </a:pPr>
            <a:r>
              <a:rPr lang="en-US" altLang="ko-KR" dirty="0"/>
              <a:t>				# </a:t>
            </a:r>
            <a:r>
              <a:rPr lang="ko-KR" altLang="en-US" dirty="0"/>
              <a:t>주의할 점은 처음에는 뭔가 저장되어 있어야함</a:t>
            </a:r>
            <a:endParaRPr lang="en-US" altLang="ko-KR" dirty="0"/>
          </a:p>
          <a:p>
            <a:pPr marL="457200" lvl="1" indent="0">
              <a:buNone/>
            </a:pPr>
            <a:endParaRPr lang="en-US" altLang="ko-KR" dirty="0"/>
          </a:p>
          <a:p>
            <a:pPr lvl="1"/>
            <a:r>
              <a:rPr lang="en-US" altLang="ko-KR" dirty="0"/>
              <a:t>var1 += 200		# var1</a:t>
            </a:r>
            <a:r>
              <a:rPr lang="ko-KR" altLang="en-US" dirty="0"/>
              <a:t> </a:t>
            </a:r>
            <a:r>
              <a:rPr lang="en-US" altLang="ko-KR" dirty="0"/>
              <a:t>=</a:t>
            </a:r>
            <a:r>
              <a:rPr lang="ko-KR" altLang="en-US" dirty="0"/>
              <a:t> </a:t>
            </a:r>
            <a:r>
              <a:rPr lang="en-US" altLang="ko-KR" dirty="0"/>
              <a:t>var1 + 200 </a:t>
            </a:r>
            <a:r>
              <a:rPr lang="ko-KR" altLang="en-US" dirty="0"/>
              <a:t>을 줄여서 씀</a:t>
            </a:r>
            <a:endParaRPr lang="en-US" altLang="ko-KR" dirty="0"/>
          </a:p>
          <a:p>
            <a:pPr lvl="1"/>
            <a:r>
              <a:rPr lang="en-US" altLang="ko-KR" dirty="0"/>
              <a:t>var1 *= 200		# var1</a:t>
            </a:r>
            <a:r>
              <a:rPr lang="ko-KR" altLang="en-US" dirty="0"/>
              <a:t> </a:t>
            </a:r>
            <a:r>
              <a:rPr lang="en-US" altLang="ko-KR" dirty="0"/>
              <a:t>=</a:t>
            </a:r>
            <a:r>
              <a:rPr lang="ko-KR" altLang="en-US" dirty="0"/>
              <a:t> </a:t>
            </a:r>
            <a:r>
              <a:rPr lang="en-US" altLang="ko-KR" dirty="0"/>
              <a:t>var1 * 200 </a:t>
            </a:r>
            <a:r>
              <a:rPr lang="ko-KR" altLang="en-US" dirty="0"/>
              <a:t>을 줄여서 씀</a:t>
            </a:r>
            <a:endParaRPr lang="en-US" altLang="ko-KR" dirty="0"/>
          </a:p>
        </p:txBody>
      </p:sp>
      <p:sp>
        <p:nvSpPr>
          <p:cNvPr id="3" name="바닥글 개체 틀 2">
            <a:extLst>
              <a:ext uri="{FF2B5EF4-FFF2-40B4-BE49-F238E27FC236}">
                <a16:creationId xmlns:a16="http://schemas.microsoft.com/office/drawing/2014/main" id="{479E687B-E896-4207-B389-ED7B3CDF7C8E}"/>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661168CB-F96B-428B-A29A-1C64910B0892}"/>
              </a:ext>
            </a:extLst>
          </p:cNvPr>
          <p:cNvSpPr>
            <a:spLocks noGrp="1"/>
          </p:cNvSpPr>
          <p:nvPr>
            <p:ph type="sldNum" sz="quarter" idx="11"/>
          </p:nvPr>
        </p:nvSpPr>
        <p:spPr/>
        <p:txBody>
          <a:bodyPr/>
          <a:lstStyle/>
          <a:p>
            <a:r>
              <a:rPr lang="ko-KR" altLang="en-US"/>
              <a:t> </a:t>
            </a:r>
            <a:fld id="{6280F36F-71BF-49B8-9E8F-C9B7AF481C74}" type="slidenum">
              <a:rPr lang="ko-KR" altLang="en-US" smtClean="0"/>
              <a:pPr/>
              <a:t>12</a:t>
            </a:fld>
            <a:endParaRPr lang="en-US" altLang="ko-KR" dirty="0"/>
          </a:p>
        </p:txBody>
      </p:sp>
      <p:sp>
        <p:nvSpPr>
          <p:cNvPr id="5" name="제목 4">
            <a:extLst>
              <a:ext uri="{FF2B5EF4-FFF2-40B4-BE49-F238E27FC236}">
                <a16:creationId xmlns:a16="http://schemas.microsoft.com/office/drawing/2014/main" id="{0B90584F-564A-4C6E-8788-54CEB87054DA}"/>
              </a:ext>
            </a:extLst>
          </p:cNvPr>
          <p:cNvSpPr>
            <a:spLocks noGrp="1"/>
          </p:cNvSpPr>
          <p:nvPr>
            <p:ph type="title"/>
          </p:nvPr>
        </p:nvSpPr>
        <p:spPr/>
        <p:txBody>
          <a:bodyPr/>
          <a:lstStyle/>
          <a:p>
            <a:r>
              <a:rPr lang="ko-KR" altLang="en-US" dirty="0"/>
              <a:t>변수의 선언과 사용</a:t>
            </a:r>
          </a:p>
        </p:txBody>
      </p:sp>
    </p:spTree>
    <p:extLst>
      <p:ext uri="{BB962C8B-B14F-4D97-AF65-F5344CB8AC3E}">
        <p14:creationId xmlns:p14="http://schemas.microsoft.com/office/powerpoint/2010/main" val="139950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32741D-6BEE-44D9-A5B6-3E54C4F92243}"/>
              </a:ext>
            </a:extLst>
          </p:cNvPr>
          <p:cNvSpPr>
            <a:spLocks noGrp="1"/>
          </p:cNvSpPr>
          <p:nvPr>
            <p:ph idx="1"/>
          </p:nvPr>
        </p:nvSpPr>
        <p:spPr/>
        <p:txBody>
          <a:bodyPr>
            <a:normAutofit/>
          </a:bodyPr>
          <a:lstStyle/>
          <a:p>
            <a:r>
              <a:rPr lang="ko-KR" altLang="en-US" dirty="0"/>
              <a:t>비트와 바이트 </a:t>
            </a:r>
            <a:r>
              <a:rPr lang="en-US" altLang="ko-KR" dirty="0"/>
              <a:t>: 1 Byte = 8 Bit</a:t>
            </a:r>
            <a:r>
              <a:rPr lang="ko-KR" altLang="en-US" dirty="0"/>
              <a:t> </a:t>
            </a:r>
            <a:endParaRPr lang="en-US" altLang="ko-KR" dirty="0"/>
          </a:p>
          <a:p>
            <a:r>
              <a:rPr lang="ko-KR" altLang="en-US" dirty="0"/>
              <a:t>주로 사용하는 진수</a:t>
            </a:r>
            <a:endParaRPr lang="en-US" altLang="ko-KR" dirty="0"/>
          </a:p>
          <a:p>
            <a:pPr lvl="1"/>
            <a:r>
              <a:rPr lang="en-US" altLang="ko-KR" dirty="0"/>
              <a:t>2</a:t>
            </a:r>
            <a:r>
              <a:rPr lang="ko-KR" altLang="en-US" dirty="0"/>
              <a:t>진수 </a:t>
            </a:r>
            <a:r>
              <a:rPr lang="en-US" altLang="ko-KR" dirty="0"/>
              <a:t>: 0</a:t>
            </a:r>
            <a:r>
              <a:rPr lang="ko-KR" altLang="en-US" dirty="0"/>
              <a:t>과 </a:t>
            </a:r>
            <a:r>
              <a:rPr lang="en-US" altLang="ko-KR" dirty="0"/>
              <a:t>1</a:t>
            </a:r>
            <a:r>
              <a:rPr lang="ko-KR" altLang="en-US" dirty="0"/>
              <a:t>로만 표현   예</a:t>
            </a:r>
            <a:r>
              <a:rPr lang="en-US" altLang="ko-KR" dirty="0"/>
              <a:t>) 147</a:t>
            </a:r>
            <a:r>
              <a:rPr lang="en-US" altLang="ko-KR" baseline="-25000" dirty="0"/>
              <a:t>10</a:t>
            </a:r>
            <a:r>
              <a:rPr lang="en-US" altLang="ko-KR" dirty="0"/>
              <a:t> = 10010011</a:t>
            </a:r>
            <a:r>
              <a:rPr lang="en-US" altLang="ko-KR" baseline="-25000" dirty="0"/>
              <a:t>2</a:t>
            </a:r>
            <a:r>
              <a:rPr lang="en-US" altLang="ko-KR" dirty="0"/>
              <a:t> (2</a:t>
            </a:r>
            <a:r>
              <a:rPr lang="en-US" altLang="ko-KR" baseline="30000" dirty="0"/>
              <a:t>7</a:t>
            </a:r>
            <a:r>
              <a:rPr lang="en-US" altLang="ko-KR" dirty="0"/>
              <a:t>+2</a:t>
            </a:r>
            <a:r>
              <a:rPr lang="en-US" altLang="ko-KR" baseline="30000" dirty="0"/>
              <a:t>4</a:t>
            </a:r>
            <a:r>
              <a:rPr lang="en-US" altLang="ko-KR" dirty="0"/>
              <a:t>+2</a:t>
            </a:r>
            <a:r>
              <a:rPr lang="en-US" altLang="ko-KR" baseline="30000" dirty="0"/>
              <a:t>1</a:t>
            </a:r>
            <a:r>
              <a:rPr lang="en-US" altLang="ko-KR" dirty="0"/>
              <a:t>+2</a:t>
            </a:r>
            <a:r>
              <a:rPr lang="en-US" altLang="ko-KR" baseline="30000" dirty="0"/>
              <a:t>0</a:t>
            </a:r>
            <a:r>
              <a:rPr lang="en-US" altLang="ko-KR" dirty="0"/>
              <a:t>)</a:t>
            </a:r>
          </a:p>
          <a:p>
            <a:pPr lvl="1"/>
            <a:r>
              <a:rPr lang="en-US" altLang="ko-KR" dirty="0"/>
              <a:t>16</a:t>
            </a:r>
            <a:r>
              <a:rPr lang="ko-KR" altLang="en-US" dirty="0"/>
              <a:t>진수 </a:t>
            </a:r>
            <a:r>
              <a:rPr lang="en-US" altLang="ko-KR" dirty="0"/>
              <a:t>: 0~9, A, B, C, D, E, F</a:t>
            </a:r>
            <a:r>
              <a:rPr lang="ko-KR" altLang="en-US" dirty="0"/>
              <a:t>로 표현      </a:t>
            </a:r>
            <a:endParaRPr lang="en-US" altLang="ko-KR" dirty="0"/>
          </a:p>
          <a:p>
            <a:pPr lvl="2"/>
            <a:r>
              <a:rPr lang="ko-KR" altLang="en-US" dirty="0"/>
              <a:t>예</a:t>
            </a:r>
            <a:r>
              <a:rPr lang="en-US" altLang="ko-KR" dirty="0"/>
              <a:t>) 3391</a:t>
            </a:r>
            <a:r>
              <a:rPr lang="en-US" altLang="ko-KR" baseline="-25000" dirty="0"/>
              <a:t>10</a:t>
            </a:r>
            <a:r>
              <a:rPr lang="en-US" altLang="ko-KR" dirty="0"/>
              <a:t> = D3F</a:t>
            </a:r>
            <a:r>
              <a:rPr lang="en-US" altLang="ko-KR" baseline="-25000" dirty="0"/>
              <a:t>16           </a:t>
            </a:r>
            <a:r>
              <a:rPr lang="ko-KR" altLang="en-US" dirty="0"/>
              <a:t>⇔</a:t>
            </a:r>
            <a:r>
              <a:rPr lang="en-US" altLang="ko-KR" dirty="0"/>
              <a:t> D(13)x16</a:t>
            </a:r>
            <a:r>
              <a:rPr lang="en-US" altLang="ko-KR" baseline="30000" dirty="0"/>
              <a:t>2</a:t>
            </a:r>
            <a:r>
              <a:rPr lang="en-US" altLang="ko-KR" dirty="0"/>
              <a:t> + 3x16</a:t>
            </a:r>
            <a:r>
              <a:rPr lang="en-US" altLang="ko-KR" baseline="30000" dirty="0"/>
              <a:t>1</a:t>
            </a:r>
            <a:r>
              <a:rPr lang="en-US" altLang="ko-KR" dirty="0"/>
              <a:t> + F(15)x16</a:t>
            </a:r>
            <a:r>
              <a:rPr lang="en-US" altLang="ko-KR" baseline="30000" dirty="0"/>
              <a:t>0</a:t>
            </a:r>
            <a:r>
              <a:rPr lang="en-US" altLang="ko-KR" dirty="0"/>
              <a:t> </a:t>
            </a:r>
          </a:p>
          <a:p>
            <a:r>
              <a:rPr lang="ko-KR" altLang="en-US" dirty="0"/>
              <a:t>진수 변환 함수</a:t>
            </a:r>
            <a:endParaRPr lang="en-US" altLang="ko-KR" dirty="0"/>
          </a:p>
          <a:p>
            <a:pPr lvl="1"/>
            <a:r>
              <a:rPr lang="en-US" altLang="ko-KR" dirty="0"/>
              <a:t>16</a:t>
            </a:r>
            <a:r>
              <a:rPr lang="ko-KR" altLang="en-US" dirty="0"/>
              <a:t>진수 </a:t>
            </a:r>
            <a:r>
              <a:rPr lang="en-US" altLang="ko-KR" dirty="0"/>
              <a:t>: hex( ), 8</a:t>
            </a:r>
            <a:r>
              <a:rPr lang="ko-KR" altLang="en-US" dirty="0"/>
              <a:t>진수 </a:t>
            </a:r>
            <a:r>
              <a:rPr lang="en-US" altLang="ko-KR" dirty="0"/>
              <a:t>: oct( ), 2</a:t>
            </a:r>
            <a:r>
              <a:rPr lang="ko-KR" altLang="en-US" dirty="0"/>
              <a:t>진수 </a:t>
            </a:r>
            <a:r>
              <a:rPr lang="en-US" altLang="ko-KR" dirty="0"/>
              <a:t>: bin( )</a:t>
            </a:r>
          </a:p>
          <a:p>
            <a:pPr lvl="1"/>
            <a:endParaRPr lang="en-US" altLang="ko-KR" dirty="0"/>
          </a:p>
          <a:p>
            <a:r>
              <a:rPr lang="en-US" altLang="ko-KR" dirty="0"/>
              <a:t>[</a:t>
            </a:r>
            <a:r>
              <a:rPr lang="ko-KR" altLang="en-US" dirty="0"/>
              <a:t>심화</a:t>
            </a:r>
            <a:r>
              <a:rPr lang="en-US" altLang="ko-KR" dirty="0"/>
              <a:t>] 5</a:t>
            </a:r>
            <a:r>
              <a:rPr lang="ko-KR" altLang="en-US" dirty="0"/>
              <a:t>진수</a:t>
            </a:r>
            <a:r>
              <a:rPr lang="en-US" altLang="ko-KR" dirty="0"/>
              <a:t>, 7</a:t>
            </a:r>
            <a:r>
              <a:rPr lang="ko-KR" altLang="en-US" dirty="0"/>
              <a:t>진수를 </a:t>
            </a:r>
            <a:r>
              <a:rPr lang="en-US" altLang="ko-KR" dirty="0"/>
              <a:t>10</a:t>
            </a:r>
            <a:r>
              <a:rPr lang="ko-KR" altLang="en-US" dirty="0"/>
              <a:t>진수로 표현되나요</a:t>
            </a:r>
            <a:r>
              <a:rPr lang="en-US" altLang="ko-KR" dirty="0"/>
              <a:t>?  </a:t>
            </a:r>
            <a:r>
              <a:rPr lang="ko-KR" altLang="en-US" dirty="0"/>
              <a:t>가능합니다</a:t>
            </a:r>
            <a:r>
              <a:rPr lang="en-US" altLang="ko-KR" dirty="0"/>
              <a:t>.</a:t>
            </a:r>
          </a:p>
          <a:p>
            <a:pPr lvl="1"/>
            <a:r>
              <a:rPr lang="en-US" altLang="ko-KR" dirty="0"/>
              <a:t>int( ) </a:t>
            </a:r>
            <a:r>
              <a:rPr lang="ko-KR" altLang="en-US" dirty="0"/>
              <a:t>함수를 이용해서 </a:t>
            </a:r>
            <a:r>
              <a:rPr lang="en-US" altLang="ko-KR" dirty="0"/>
              <a:t>int(</a:t>
            </a:r>
            <a:r>
              <a:rPr lang="en-US" altLang="ko-KR" dirty="0">
                <a:solidFill>
                  <a:srgbClr val="FF0000"/>
                </a:solidFill>
              </a:rPr>
              <a:t>string</a:t>
            </a:r>
            <a:r>
              <a:rPr lang="en-US" altLang="ko-KR" dirty="0"/>
              <a:t>,</a:t>
            </a:r>
            <a:r>
              <a:rPr lang="ko-KR" altLang="en-US" dirty="0"/>
              <a:t> </a:t>
            </a:r>
            <a:r>
              <a:rPr lang="en-US" altLang="ko-KR" dirty="0"/>
              <a:t>base) </a:t>
            </a:r>
            <a:r>
              <a:rPr lang="ko-KR" altLang="en-US" dirty="0"/>
              <a:t>형식을 갖추면 돼요</a:t>
            </a:r>
            <a:r>
              <a:rPr lang="en-US" altLang="ko-KR" dirty="0"/>
              <a:t>.</a:t>
            </a:r>
          </a:p>
          <a:p>
            <a:pPr lvl="1"/>
            <a:r>
              <a:rPr lang="ko-KR" altLang="en-US" dirty="0"/>
              <a:t>예</a:t>
            </a:r>
            <a:r>
              <a:rPr lang="en-US" altLang="ko-KR" dirty="0"/>
              <a:t>) print(int(‘404’, 5)) </a:t>
            </a:r>
            <a:r>
              <a:rPr lang="ko-KR" altLang="en-US" dirty="0"/>
              <a:t>⇒ </a:t>
            </a:r>
            <a:r>
              <a:rPr lang="en-US" altLang="ko-KR" dirty="0"/>
              <a:t>104</a:t>
            </a:r>
            <a:r>
              <a:rPr lang="en-US" altLang="ko-KR" baseline="-25000" dirty="0"/>
              <a:t>10</a:t>
            </a:r>
            <a:r>
              <a:rPr lang="en-US" altLang="ko-KR" dirty="0"/>
              <a:t>  : 5</a:t>
            </a:r>
            <a:r>
              <a:rPr lang="ko-KR" altLang="en-US" dirty="0"/>
              <a:t>진수로 쓰여진 </a:t>
            </a:r>
            <a:r>
              <a:rPr lang="en-US" altLang="ko-KR" dirty="0"/>
              <a:t>404</a:t>
            </a:r>
            <a:r>
              <a:rPr lang="en-US" altLang="ko-KR" baseline="-25000" dirty="0"/>
              <a:t>5</a:t>
            </a:r>
            <a:r>
              <a:rPr lang="ko-KR" altLang="en-US" dirty="0"/>
              <a:t>는 </a:t>
            </a:r>
            <a:r>
              <a:rPr lang="en-US" altLang="ko-KR" dirty="0"/>
              <a:t>10</a:t>
            </a:r>
            <a:r>
              <a:rPr lang="ko-KR" altLang="en-US" dirty="0"/>
              <a:t>진수로 </a:t>
            </a:r>
            <a:r>
              <a:rPr lang="en-US" altLang="ko-KR" dirty="0"/>
              <a:t>104</a:t>
            </a:r>
          </a:p>
          <a:p>
            <a:endParaRPr lang="ko-KR" altLang="en-US" dirty="0"/>
          </a:p>
        </p:txBody>
      </p:sp>
      <p:sp>
        <p:nvSpPr>
          <p:cNvPr id="3" name="바닥글 개체 틀 2">
            <a:extLst>
              <a:ext uri="{FF2B5EF4-FFF2-40B4-BE49-F238E27FC236}">
                <a16:creationId xmlns:a16="http://schemas.microsoft.com/office/drawing/2014/main" id="{479E687B-E896-4207-B389-ED7B3CDF7C8E}"/>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661168CB-F96B-428B-A29A-1C64910B0892}"/>
              </a:ext>
            </a:extLst>
          </p:cNvPr>
          <p:cNvSpPr>
            <a:spLocks noGrp="1"/>
          </p:cNvSpPr>
          <p:nvPr>
            <p:ph type="sldNum" sz="quarter" idx="11"/>
          </p:nvPr>
        </p:nvSpPr>
        <p:spPr/>
        <p:txBody>
          <a:bodyPr/>
          <a:lstStyle/>
          <a:p>
            <a:r>
              <a:rPr lang="ko-KR" altLang="en-US"/>
              <a:t> </a:t>
            </a:r>
            <a:fld id="{6280F36F-71BF-49B8-9E8F-C9B7AF481C74}" type="slidenum">
              <a:rPr lang="ko-KR" altLang="en-US" smtClean="0"/>
              <a:pPr/>
              <a:t>13</a:t>
            </a:fld>
            <a:endParaRPr lang="en-US" altLang="ko-KR" dirty="0"/>
          </a:p>
        </p:txBody>
      </p:sp>
      <p:sp>
        <p:nvSpPr>
          <p:cNvPr id="5" name="제목 4">
            <a:extLst>
              <a:ext uri="{FF2B5EF4-FFF2-40B4-BE49-F238E27FC236}">
                <a16:creationId xmlns:a16="http://schemas.microsoft.com/office/drawing/2014/main" id="{0B90584F-564A-4C6E-8788-54CEB87054DA}"/>
              </a:ext>
            </a:extLst>
          </p:cNvPr>
          <p:cNvSpPr>
            <a:spLocks noGrp="1"/>
          </p:cNvSpPr>
          <p:nvPr>
            <p:ph type="title"/>
          </p:nvPr>
        </p:nvSpPr>
        <p:spPr/>
        <p:txBody>
          <a:bodyPr/>
          <a:lstStyle/>
          <a:p>
            <a:r>
              <a:rPr lang="ko-KR" altLang="en-US" dirty="0"/>
              <a:t>데이터 표현 단위와 진수 변환</a:t>
            </a:r>
          </a:p>
        </p:txBody>
      </p:sp>
    </p:spTree>
    <p:extLst>
      <p:ext uri="{BB962C8B-B14F-4D97-AF65-F5344CB8AC3E}">
        <p14:creationId xmlns:p14="http://schemas.microsoft.com/office/powerpoint/2010/main" val="35615406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6405AA6-20C6-4ACA-987A-E0A472898CB4}"/>
              </a:ext>
            </a:extLst>
          </p:cNvPr>
          <p:cNvSpPr>
            <a:spLocks noGrp="1"/>
          </p:cNvSpPr>
          <p:nvPr>
            <p:ph idx="1"/>
          </p:nvPr>
        </p:nvSpPr>
        <p:spPr/>
        <p:txBody>
          <a:bodyPr/>
          <a:lstStyle/>
          <a:p>
            <a:r>
              <a:rPr lang="ko-KR" altLang="en-US" dirty="0"/>
              <a:t>산술 연산자</a:t>
            </a:r>
            <a:endParaRPr lang="en-US" altLang="ko-KR" dirty="0"/>
          </a:p>
          <a:p>
            <a:pPr lvl="1"/>
            <a:r>
              <a:rPr lang="en-US" altLang="ko-KR" dirty="0"/>
              <a:t>=  +  -  *  /  //  %  **</a:t>
            </a:r>
          </a:p>
          <a:p>
            <a:r>
              <a:rPr lang="ko-KR" altLang="en-US" dirty="0"/>
              <a:t>관계 연산자</a:t>
            </a:r>
            <a:endParaRPr lang="en-US" altLang="ko-KR" dirty="0"/>
          </a:p>
          <a:p>
            <a:pPr lvl="1"/>
            <a:r>
              <a:rPr lang="en-US" altLang="ko-KR" dirty="0"/>
              <a:t>==  !=  &gt;  &lt;  &gt;=  &lt;= </a:t>
            </a:r>
          </a:p>
          <a:p>
            <a:r>
              <a:rPr lang="ko-KR" altLang="en-US" dirty="0"/>
              <a:t>논리 연산자</a:t>
            </a:r>
            <a:endParaRPr lang="en-US" altLang="ko-KR" dirty="0"/>
          </a:p>
          <a:p>
            <a:pPr lvl="1"/>
            <a:r>
              <a:rPr lang="en-US" altLang="ko-KR" dirty="0"/>
              <a:t>and  or  not</a:t>
            </a:r>
          </a:p>
          <a:p>
            <a:r>
              <a:rPr lang="ko-KR" altLang="en-US" dirty="0"/>
              <a:t>비트 연산자</a:t>
            </a:r>
            <a:endParaRPr lang="en-US" altLang="ko-KR" dirty="0"/>
          </a:p>
          <a:p>
            <a:pPr lvl="1"/>
            <a:r>
              <a:rPr lang="en-US" altLang="ko-KR" dirty="0"/>
              <a:t>&amp;  |  ^  ~  &lt;&lt;  &gt;&gt;</a:t>
            </a:r>
          </a:p>
          <a:p>
            <a:pPr lvl="2"/>
            <a:r>
              <a:rPr lang="ko-KR" altLang="en-US" dirty="0" err="1"/>
              <a:t>읽는법</a:t>
            </a:r>
            <a:r>
              <a:rPr lang="en-US" altLang="ko-KR" dirty="0"/>
              <a:t>: </a:t>
            </a:r>
            <a:r>
              <a:rPr lang="en-US" altLang="ko-KR" b="0" i="0" dirty="0">
                <a:solidFill>
                  <a:srgbClr val="000000"/>
                </a:solidFill>
                <a:effectLst/>
                <a:latin typeface="Nanum Gothic Coding"/>
              </a:rPr>
              <a:t>Ampersand,</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 Pipe,</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Caret,</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Tilde, </a:t>
            </a:r>
            <a:r>
              <a:rPr lang="en-US" altLang="ko-KR" b="0" i="0" dirty="0">
                <a:solidFill>
                  <a:srgbClr val="373637"/>
                </a:solidFill>
                <a:effectLst/>
                <a:latin typeface="Source Sans Pro" panose="020B0604020202020204" pitchFamily="34" charset="0"/>
              </a:rPr>
              <a:t>Left-Pointing Double Angle Quotation Mark</a:t>
            </a:r>
            <a:endParaRPr lang="ko-KR" altLang="en-US" dirty="0"/>
          </a:p>
        </p:txBody>
      </p:sp>
      <p:sp>
        <p:nvSpPr>
          <p:cNvPr id="3" name="바닥글 개체 틀 2">
            <a:extLst>
              <a:ext uri="{FF2B5EF4-FFF2-40B4-BE49-F238E27FC236}">
                <a16:creationId xmlns:a16="http://schemas.microsoft.com/office/drawing/2014/main" id="{890F278E-4055-493A-8F0B-FC690B9D7E2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FC349118-F2A1-4A88-87CD-88AEEEFFFD85}"/>
              </a:ext>
            </a:extLst>
          </p:cNvPr>
          <p:cNvSpPr>
            <a:spLocks noGrp="1"/>
          </p:cNvSpPr>
          <p:nvPr>
            <p:ph type="sldNum" sz="quarter" idx="11"/>
          </p:nvPr>
        </p:nvSpPr>
        <p:spPr/>
        <p:txBody>
          <a:bodyPr/>
          <a:lstStyle/>
          <a:p>
            <a:r>
              <a:rPr lang="ko-KR" altLang="en-US"/>
              <a:t> </a:t>
            </a:r>
            <a:fld id="{6280F36F-71BF-49B8-9E8F-C9B7AF481C74}" type="slidenum">
              <a:rPr lang="ko-KR" altLang="en-US" smtClean="0"/>
              <a:pPr/>
              <a:t>14</a:t>
            </a:fld>
            <a:endParaRPr lang="en-US" altLang="ko-KR" dirty="0"/>
          </a:p>
        </p:txBody>
      </p:sp>
      <p:sp>
        <p:nvSpPr>
          <p:cNvPr id="5" name="제목 4">
            <a:extLst>
              <a:ext uri="{FF2B5EF4-FFF2-40B4-BE49-F238E27FC236}">
                <a16:creationId xmlns:a16="http://schemas.microsoft.com/office/drawing/2014/main" id="{685E0509-FAE2-4AF3-B0B7-357052BB4D5A}"/>
              </a:ext>
            </a:extLst>
          </p:cNvPr>
          <p:cNvSpPr>
            <a:spLocks noGrp="1"/>
          </p:cNvSpPr>
          <p:nvPr>
            <p:ph type="title"/>
          </p:nvPr>
        </p:nvSpPr>
        <p:spPr/>
        <p:txBody>
          <a:bodyPr/>
          <a:lstStyle/>
          <a:p>
            <a:r>
              <a:rPr lang="ko-KR" altLang="en-US" dirty="0"/>
              <a:t>연산자의 종류</a:t>
            </a:r>
          </a:p>
        </p:txBody>
      </p:sp>
    </p:spTree>
    <p:extLst>
      <p:ext uri="{BB962C8B-B14F-4D97-AF65-F5344CB8AC3E}">
        <p14:creationId xmlns:p14="http://schemas.microsoft.com/office/powerpoint/2010/main" val="49192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94EA5B4-0A15-4407-BACB-0950FC37A4C1}"/>
              </a:ext>
            </a:extLst>
          </p:cNvPr>
          <p:cNvSpPr>
            <a:spLocks noGrp="1"/>
          </p:cNvSpPr>
          <p:nvPr>
            <p:ph idx="1"/>
          </p:nvPr>
        </p:nvSpPr>
        <p:spPr/>
        <p:txBody>
          <a:bodyPr/>
          <a:lstStyle/>
          <a:p>
            <a:r>
              <a:rPr lang="ko-KR" altLang="en-US" dirty="0"/>
              <a:t>종류 </a:t>
            </a:r>
            <a:r>
              <a:rPr lang="en-US" altLang="ko-KR" dirty="0"/>
              <a:t>: =  +  -  *  /  //  %  **</a:t>
            </a:r>
          </a:p>
          <a:p>
            <a:pPr lvl="1"/>
            <a:r>
              <a:rPr lang="en-US" altLang="ko-KR" dirty="0"/>
              <a:t>/ :</a:t>
            </a:r>
            <a:r>
              <a:rPr lang="ko-KR" altLang="en-US" dirty="0"/>
              <a:t> 나누기</a:t>
            </a:r>
            <a:r>
              <a:rPr lang="en-US" altLang="ko-KR" dirty="0"/>
              <a:t>,  // : </a:t>
            </a:r>
            <a:r>
              <a:rPr lang="ko-KR" altLang="en-US" dirty="0"/>
              <a:t>몫</a:t>
            </a:r>
            <a:r>
              <a:rPr lang="en-US" altLang="ko-KR" dirty="0"/>
              <a:t>, % : </a:t>
            </a:r>
            <a:r>
              <a:rPr lang="ko-KR" altLang="en-US" dirty="0"/>
              <a:t>나머지 값</a:t>
            </a:r>
            <a:endParaRPr lang="en-US" altLang="ko-KR" dirty="0"/>
          </a:p>
          <a:p>
            <a:pPr lvl="1"/>
            <a:r>
              <a:rPr lang="en-US" altLang="ko-KR" dirty="0"/>
              <a:t>5 / 3 = 1.6666666666666667, 5 // 3 = 1, 5 % 3 = 2</a:t>
            </a:r>
          </a:p>
          <a:p>
            <a:r>
              <a:rPr lang="ko-KR" altLang="en-US" dirty="0"/>
              <a:t>대입연산자 종류 </a:t>
            </a:r>
            <a:r>
              <a:rPr lang="en-US" altLang="ko-KR" dirty="0"/>
              <a:t>: =, +=, -=, *=, /=, %=, //=, **=</a:t>
            </a:r>
          </a:p>
          <a:p>
            <a:pPr lvl="1"/>
            <a:r>
              <a:rPr lang="en-US" altLang="ko-KR" dirty="0"/>
              <a:t>a += 3 : a=a+3</a:t>
            </a:r>
          </a:p>
          <a:p>
            <a:pPr lvl="1"/>
            <a:r>
              <a:rPr lang="en-US" altLang="ko-KR" dirty="0"/>
              <a:t>a /= 3 : a = a / 3</a:t>
            </a:r>
          </a:p>
          <a:p>
            <a:pPr lvl="1"/>
            <a:r>
              <a:rPr lang="en-US" altLang="ko-KR" dirty="0"/>
              <a:t>a **= 3 : a = a**3</a:t>
            </a:r>
          </a:p>
          <a:p>
            <a:pPr lvl="2"/>
            <a:r>
              <a:rPr lang="ko-KR" altLang="en-US" dirty="0"/>
              <a:t>주의</a:t>
            </a:r>
            <a:r>
              <a:rPr lang="en-US" altLang="ko-KR" dirty="0"/>
              <a:t>: </a:t>
            </a:r>
            <a:r>
              <a:rPr lang="ko-KR" altLang="en-US" dirty="0"/>
              <a:t>순서에 유의   </a:t>
            </a:r>
            <a:r>
              <a:rPr lang="en-US" altLang="ko-KR" dirty="0"/>
              <a:t>a - 3 </a:t>
            </a:r>
            <a:r>
              <a:rPr lang="ko-KR" altLang="en-US" dirty="0"/>
              <a:t>≠ </a:t>
            </a:r>
            <a:r>
              <a:rPr lang="en-US" altLang="ko-KR" dirty="0"/>
              <a:t>3 – a , a / 3 </a:t>
            </a:r>
            <a:r>
              <a:rPr lang="ko-KR" altLang="en-US" dirty="0"/>
              <a:t>≠ </a:t>
            </a:r>
            <a:r>
              <a:rPr lang="en-US" altLang="ko-KR" dirty="0"/>
              <a:t>3 / a, a % 3 </a:t>
            </a:r>
            <a:r>
              <a:rPr lang="ko-KR" altLang="en-US" dirty="0"/>
              <a:t>≠ </a:t>
            </a:r>
            <a:r>
              <a:rPr lang="en-US" altLang="ko-KR" dirty="0"/>
              <a:t>3 % a </a:t>
            </a:r>
            <a:r>
              <a:rPr lang="ko-KR" altLang="en-US" dirty="0"/>
              <a:t>등</a:t>
            </a:r>
            <a:endParaRPr lang="en-US" altLang="ko-KR" dirty="0"/>
          </a:p>
          <a:p>
            <a:pPr lvl="1"/>
            <a:endParaRPr lang="en-US" altLang="ko-KR" dirty="0"/>
          </a:p>
          <a:p>
            <a:r>
              <a:rPr lang="ko-KR" altLang="en-US" dirty="0"/>
              <a:t>동전교환 프로그램 만들기</a:t>
            </a:r>
            <a:endParaRPr lang="en-US" altLang="ko-KR" dirty="0"/>
          </a:p>
          <a:p>
            <a:endParaRPr lang="ko-KR" altLang="en-US" dirty="0"/>
          </a:p>
        </p:txBody>
      </p:sp>
      <p:sp>
        <p:nvSpPr>
          <p:cNvPr id="3" name="바닥글 개체 틀 2">
            <a:extLst>
              <a:ext uri="{FF2B5EF4-FFF2-40B4-BE49-F238E27FC236}">
                <a16:creationId xmlns:a16="http://schemas.microsoft.com/office/drawing/2014/main" id="{E19EBEBB-F3D9-4BCD-A043-3D09FF82F18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C071060-DD61-4BCC-B2B1-CD4DF3CD007C}"/>
              </a:ext>
            </a:extLst>
          </p:cNvPr>
          <p:cNvSpPr>
            <a:spLocks noGrp="1"/>
          </p:cNvSpPr>
          <p:nvPr>
            <p:ph type="sldNum" sz="quarter" idx="11"/>
          </p:nvPr>
        </p:nvSpPr>
        <p:spPr/>
        <p:txBody>
          <a:bodyPr/>
          <a:lstStyle/>
          <a:p>
            <a:r>
              <a:rPr lang="ko-KR" altLang="en-US"/>
              <a:t> </a:t>
            </a:r>
            <a:fld id="{6280F36F-71BF-49B8-9E8F-C9B7AF481C74}" type="slidenum">
              <a:rPr lang="ko-KR" altLang="en-US" smtClean="0"/>
              <a:pPr/>
              <a:t>15</a:t>
            </a:fld>
            <a:endParaRPr lang="en-US" altLang="ko-KR" dirty="0"/>
          </a:p>
        </p:txBody>
      </p:sp>
      <p:sp>
        <p:nvSpPr>
          <p:cNvPr id="5" name="제목 4">
            <a:extLst>
              <a:ext uri="{FF2B5EF4-FFF2-40B4-BE49-F238E27FC236}">
                <a16:creationId xmlns:a16="http://schemas.microsoft.com/office/drawing/2014/main" id="{028C138C-9D9B-48EC-B9D0-3843B7EE465A}"/>
              </a:ext>
            </a:extLst>
          </p:cNvPr>
          <p:cNvSpPr>
            <a:spLocks noGrp="1"/>
          </p:cNvSpPr>
          <p:nvPr>
            <p:ph type="title"/>
          </p:nvPr>
        </p:nvSpPr>
        <p:spPr/>
        <p:txBody>
          <a:bodyPr/>
          <a:lstStyle/>
          <a:p>
            <a:r>
              <a:rPr lang="ko-KR" altLang="en-US"/>
              <a:t>산술 연산자</a:t>
            </a:r>
          </a:p>
        </p:txBody>
      </p:sp>
      <p:sp>
        <p:nvSpPr>
          <p:cNvPr id="6" name="TextBox 5">
            <a:extLst>
              <a:ext uri="{FF2B5EF4-FFF2-40B4-BE49-F238E27FC236}">
                <a16:creationId xmlns:a16="http://schemas.microsoft.com/office/drawing/2014/main" id="{63A327C1-C7DF-4417-A596-4C68259E1527}"/>
              </a:ext>
            </a:extLst>
          </p:cNvPr>
          <p:cNvSpPr txBox="1"/>
          <p:nvPr/>
        </p:nvSpPr>
        <p:spPr>
          <a:xfrm>
            <a:off x="5703049" y="3543291"/>
            <a:ext cx="4900701" cy="369332"/>
          </a:xfrm>
          <a:prstGeom prst="rect">
            <a:avLst/>
          </a:prstGeom>
          <a:noFill/>
        </p:spPr>
        <p:txBody>
          <a:bodyPr wrap="none" rtlCol="0">
            <a:spAutoFit/>
          </a:bodyPr>
          <a:lstStyle/>
          <a:p>
            <a:r>
              <a:rPr lang="en-US" altLang="ko-KR" dirty="0">
                <a:solidFill>
                  <a:schemeClr val="tx1">
                    <a:lumMod val="75000"/>
                    <a:lumOff val="25000"/>
                  </a:schemeClr>
                </a:solidFill>
              </a:rPr>
              <a:t>※ </a:t>
            </a:r>
            <a:r>
              <a:rPr lang="ko-KR" altLang="en-US" dirty="0">
                <a:solidFill>
                  <a:schemeClr val="tx1">
                    <a:lumMod val="75000"/>
                    <a:lumOff val="25000"/>
                  </a:schemeClr>
                </a:solidFill>
              </a:rPr>
              <a:t>참고</a:t>
            </a:r>
            <a:r>
              <a:rPr lang="en-US" altLang="ko-KR" dirty="0">
                <a:solidFill>
                  <a:schemeClr val="tx1">
                    <a:lumMod val="75000"/>
                    <a:lumOff val="25000"/>
                  </a:schemeClr>
                </a:solidFill>
              </a:rPr>
              <a:t>: C/C++, </a:t>
            </a:r>
            <a:r>
              <a:rPr lang="ko-KR" altLang="en-US" dirty="0">
                <a:solidFill>
                  <a:schemeClr val="tx1">
                    <a:lumMod val="75000"/>
                    <a:lumOff val="25000"/>
                  </a:schemeClr>
                </a:solidFill>
              </a:rPr>
              <a:t>자바 등에 있는 </a:t>
            </a:r>
            <a:r>
              <a:rPr lang="en-US" altLang="ko-KR" dirty="0">
                <a:solidFill>
                  <a:schemeClr val="tx1">
                    <a:lumMod val="75000"/>
                    <a:lumOff val="25000"/>
                  </a:schemeClr>
                </a:solidFill>
              </a:rPr>
              <a:t>++, --</a:t>
            </a:r>
            <a:r>
              <a:rPr lang="ko-KR" altLang="en-US" dirty="0">
                <a:solidFill>
                  <a:schemeClr val="tx1">
                    <a:lumMod val="75000"/>
                    <a:lumOff val="25000"/>
                  </a:schemeClr>
                </a:solidFill>
              </a:rPr>
              <a:t>는 없음</a:t>
            </a:r>
          </a:p>
        </p:txBody>
      </p:sp>
    </p:spTree>
    <p:extLst>
      <p:ext uri="{BB962C8B-B14F-4D97-AF65-F5344CB8AC3E}">
        <p14:creationId xmlns:p14="http://schemas.microsoft.com/office/powerpoint/2010/main" val="8593916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70EC306-C04A-41AD-94BA-2AEF1C9F0BDC}"/>
              </a:ext>
            </a:extLst>
          </p:cNvPr>
          <p:cNvSpPr>
            <a:spLocks noGrp="1"/>
          </p:cNvSpPr>
          <p:nvPr>
            <p:ph idx="1"/>
          </p:nvPr>
        </p:nvSpPr>
        <p:spPr/>
        <p:txBody>
          <a:bodyPr/>
          <a:lstStyle/>
          <a:p>
            <a:r>
              <a:rPr lang="ko-KR" altLang="en-US" dirty="0"/>
              <a:t>종류 </a:t>
            </a:r>
            <a:r>
              <a:rPr lang="en-US" altLang="ko-KR" dirty="0"/>
              <a:t>: ==  !=  &gt;  &lt;  &gt;=  &lt;=</a:t>
            </a:r>
          </a:p>
          <a:p>
            <a:pPr lvl="1"/>
            <a:r>
              <a:rPr lang="en-US" altLang="ko-KR" dirty="0"/>
              <a:t>== : </a:t>
            </a:r>
            <a:r>
              <a:rPr lang="ko-KR" altLang="en-US" dirty="0"/>
              <a:t>같다 </a:t>
            </a:r>
            <a:r>
              <a:rPr lang="en-US" altLang="ko-KR" dirty="0"/>
              <a:t>(</a:t>
            </a:r>
            <a:r>
              <a:rPr lang="ko-KR" altLang="en-US" dirty="0"/>
              <a:t>같으면 참</a:t>
            </a:r>
            <a:r>
              <a:rPr lang="en-US" altLang="ko-KR" dirty="0"/>
              <a:t>(True))</a:t>
            </a:r>
          </a:p>
          <a:p>
            <a:pPr lvl="1"/>
            <a:r>
              <a:rPr lang="en-US" altLang="ko-KR" dirty="0"/>
              <a:t>!= : </a:t>
            </a:r>
            <a:r>
              <a:rPr lang="ko-KR" altLang="en-US" dirty="0"/>
              <a:t>같지 않다</a:t>
            </a:r>
            <a:r>
              <a:rPr lang="en-US" altLang="ko-KR" dirty="0"/>
              <a:t>  (</a:t>
            </a:r>
            <a:r>
              <a:rPr lang="ko-KR" altLang="en-US" dirty="0"/>
              <a:t>같지 않으면 참</a:t>
            </a:r>
            <a:r>
              <a:rPr lang="en-US" altLang="ko-KR" dirty="0"/>
              <a:t>(True)) </a:t>
            </a:r>
          </a:p>
          <a:p>
            <a:endParaRPr lang="ko-KR" altLang="en-US" dirty="0"/>
          </a:p>
        </p:txBody>
      </p:sp>
      <p:sp>
        <p:nvSpPr>
          <p:cNvPr id="3" name="바닥글 개체 틀 2">
            <a:extLst>
              <a:ext uri="{FF2B5EF4-FFF2-40B4-BE49-F238E27FC236}">
                <a16:creationId xmlns:a16="http://schemas.microsoft.com/office/drawing/2014/main" id="{5E40953A-134B-4B5D-9CE1-61F2EE2A2D89}"/>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F86969F-28CC-41CC-9A76-8A247894F5EF}"/>
              </a:ext>
            </a:extLst>
          </p:cNvPr>
          <p:cNvSpPr>
            <a:spLocks noGrp="1"/>
          </p:cNvSpPr>
          <p:nvPr>
            <p:ph type="sldNum" sz="quarter" idx="11"/>
          </p:nvPr>
        </p:nvSpPr>
        <p:spPr/>
        <p:txBody>
          <a:bodyPr/>
          <a:lstStyle/>
          <a:p>
            <a:r>
              <a:rPr lang="ko-KR" altLang="en-US"/>
              <a:t> </a:t>
            </a:r>
            <a:fld id="{6280F36F-71BF-49B8-9E8F-C9B7AF481C74}" type="slidenum">
              <a:rPr lang="ko-KR" altLang="en-US" smtClean="0"/>
              <a:pPr/>
              <a:t>16</a:t>
            </a:fld>
            <a:endParaRPr lang="en-US" altLang="ko-KR" dirty="0"/>
          </a:p>
        </p:txBody>
      </p:sp>
      <p:sp>
        <p:nvSpPr>
          <p:cNvPr id="5" name="제목 4">
            <a:extLst>
              <a:ext uri="{FF2B5EF4-FFF2-40B4-BE49-F238E27FC236}">
                <a16:creationId xmlns:a16="http://schemas.microsoft.com/office/drawing/2014/main" id="{60A7E599-34BD-4CD7-AFEE-795E9AC6C047}"/>
              </a:ext>
            </a:extLst>
          </p:cNvPr>
          <p:cNvSpPr>
            <a:spLocks noGrp="1"/>
          </p:cNvSpPr>
          <p:nvPr>
            <p:ph type="title"/>
          </p:nvPr>
        </p:nvSpPr>
        <p:spPr/>
        <p:txBody>
          <a:bodyPr/>
          <a:lstStyle/>
          <a:p>
            <a:r>
              <a:rPr lang="ko-KR" altLang="en-US" dirty="0"/>
              <a:t>관계 연산자</a:t>
            </a:r>
          </a:p>
        </p:txBody>
      </p:sp>
    </p:spTree>
    <p:extLst>
      <p:ext uri="{BB962C8B-B14F-4D97-AF65-F5344CB8AC3E}">
        <p14:creationId xmlns:p14="http://schemas.microsoft.com/office/powerpoint/2010/main" val="384390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F335ACC-C89E-41E4-B780-2FF12EB76A5F}"/>
              </a:ext>
            </a:extLst>
          </p:cNvPr>
          <p:cNvSpPr>
            <a:spLocks noGrp="1"/>
          </p:cNvSpPr>
          <p:nvPr>
            <p:ph idx="1"/>
          </p:nvPr>
        </p:nvSpPr>
        <p:spPr/>
        <p:txBody>
          <a:bodyPr/>
          <a:lstStyle/>
          <a:p>
            <a:r>
              <a:rPr lang="ko-KR" altLang="en-US" dirty="0"/>
              <a:t>종류 </a:t>
            </a:r>
            <a:r>
              <a:rPr lang="en-US" altLang="ko-KR" dirty="0"/>
              <a:t>: and  or  not</a:t>
            </a:r>
          </a:p>
          <a:p>
            <a:pPr lvl="1"/>
            <a:r>
              <a:rPr lang="en-US" altLang="ko-KR" dirty="0"/>
              <a:t>and (</a:t>
            </a:r>
            <a:r>
              <a:rPr lang="ko-KR" altLang="en-US" dirty="0"/>
              <a:t>논리곱</a:t>
            </a:r>
            <a:r>
              <a:rPr lang="en-US" altLang="ko-KR" dirty="0"/>
              <a:t>) : </a:t>
            </a:r>
            <a:r>
              <a:rPr lang="ko-KR" altLang="en-US" dirty="0"/>
              <a:t>둘 다 참이어야 참</a:t>
            </a:r>
            <a:endParaRPr lang="en-US" altLang="ko-KR" dirty="0"/>
          </a:p>
          <a:p>
            <a:pPr lvl="1"/>
            <a:r>
              <a:rPr lang="en-US" altLang="ko-KR" dirty="0"/>
              <a:t>or (</a:t>
            </a:r>
            <a:r>
              <a:rPr lang="ko-KR" altLang="en-US" dirty="0"/>
              <a:t>논리합</a:t>
            </a:r>
            <a:r>
              <a:rPr lang="en-US" altLang="ko-KR" dirty="0"/>
              <a:t>) : </a:t>
            </a:r>
            <a:r>
              <a:rPr lang="ko-KR" altLang="en-US" dirty="0"/>
              <a:t>둘 중 하나만 </a:t>
            </a:r>
            <a:r>
              <a:rPr lang="ko-KR" altLang="en-US" dirty="0" err="1"/>
              <a:t>참이어도</a:t>
            </a:r>
            <a:r>
              <a:rPr lang="ko-KR" altLang="en-US" dirty="0"/>
              <a:t> 참</a:t>
            </a:r>
            <a:endParaRPr lang="en-US" altLang="ko-KR" dirty="0"/>
          </a:p>
          <a:p>
            <a:pPr lvl="1"/>
            <a:r>
              <a:rPr lang="en-US" altLang="ko-KR" dirty="0"/>
              <a:t>not (</a:t>
            </a:r>
            <a:r>
              <a:rPr lang="ko-KR" altLang="en-US" dirty="0"/>
              <a:t>논리부정</a:t>
            </a:r>
            <a:r>
              <a:rPr lang="en-US" altLang="ko-KR" dirty="0"/>
              <a:t>) : </a:t>
            </a:r>
            <a:r>
              <a:rPr lang="ko-KR" altLang="en-US" dirty="0"/>
              <a:t>참이면 거짓</a:t>
            </a:r>
            <a:r>
              <a:rPr lang="en-US" altLang="ko-KR" dirty="0"/>
              <a:t>, </a:t>
            </a:r>
            <a:r>
              <a:rPr lang="ko-KR" altLang="en-US" dirty="0"/>
              <a:t>거짓이면 참</a:t>
            </a:r>
            <a:endParaRPr lang="en-US" altLang="ko-KR" dirty="0"/>
          </a:p>
          <a:p>
            <a:pPr lvl="1"/>
            <a:endParaRPr lang="en-US" altLang="ko-KR" dirty="0"/>
          </a:p>
          <a:p>
            <a:r>
              <a:rPr lang="en-US" altLang="ko-KR" dirty="0"/>
              <a:t>0</a:t>
            </a:r>
            <a:r>
              <a:rPr lang="ko-KR" altLang="en-US" dirty="0"/>
              <a:t>이면 </a:t>
            </a:r>
            <a:r>
              <a:rPr lang="en-US" altLang="ko-KR" dirty="0"/>
              <a:t>False, 0</a:t>
            </a:r>
            <a:r>
              <a:rPr lang="ko-KR" altLang="en-US" dirty="0"/>
              <a:t>이 아니면 </a:t>
            </a:r>
            <a:r>
              <a:rPr lang="en-US" altLang="ko-KR" dirty="0"/>
              <a:t>True</a:t>
            </a:r>
          </a:p>
          <a:p>
            <a:pPr lvl="1"/>
            <a:r>
              <a:rPr lang="en-US" altLang="ko-KR" dirty="0"/>
              <a:t>if(1234) : print(“</a:t>
            </a:r>
            <a:r>
              <a:rPr lang="ko-KR" altLang="en-US" dirty="0"/>
              <a:t>참일까 거짓일까 참이면 보여요</a:t>
            </a:r>
            <a:r>
              <a:rPr lang="en-US" altLang="ko-KR" dirty="0"/>
              <a:t>“)</a:t>
            </a:r>
          </a:p>
          <a:p>
            <a:pPr lvl="1"/>
            <a:r>
              <a:rPr lang="en-US" altLang="ko-KR" dirty="0"/>
              <a:t>if(-0.5) : print(“</a:t>
            </a:r>
            <a:r>
              <a:rPr lang="ko-KR" altLang="en-US" dirty="0"/>
              <a:t>참일까 거짓일까 참이면 보여요</a:t>
            </a:r>
            <a:r>
              <a:rPr lang="en-US" altLang="ko-KR" dirty="0"/>
              <a:t>“)</a:t>
            </a:r>
          </a:p>
          <a:p>
            <a:pPr lvl="1"/>
            <a:r>
              <a:rPr lang="en-US" altLang="ko-KR" dirty="0"/>
              <a:t>if(-0.0) : print(“</a:t>
            </a:r>
            <a:r>
              <a:rPr lang="ko-KR" altLang="en-US" dirty="0"/>
              <a:t>참일까 거짓일까 참이면 보여요</a:t>
            </a:r>
            <a:r>
              <a:rPr lang="en-US" altLang="ko-KR" dirty="0"/>
              <a:t>“)</a:t>
            </a:r>
          </a:p>
          <a:p>
            <a:pPr lvl="1"/>
            <a:endParaRPr lang="en-US" altLang="ko-KR" dirty="0"/>
          </a:p>
          <a:p>
            <a:pPr lvl="1"/>
            <a:endParaRPr lang="en-US" altLang="ko-KR" dirty="0"/>
          </a:p>
          <a:p>
            <a:endParaRPr lang="ko-KR" altLang="en-US" dirty="0"/>
          </a:p>
        </p:txBody>
      </p:sp>
      <p:sp>
        <p:nvSpPr>
          <p:cNvPr id="3" name="바닥글 개체 틀 2">
            <a:extLst>
              <a:ext uri="{FF2B5EF4-FFF2-40B4-BE49-F238E27FC236}">
                <a16:creationId xmlns:a16="http://schemas.microsoft.com/office/drawing/2014/main" id="{D9652A3D-5876-4199-8BF0-EE337FAA9D9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0B7A1B4-8732-4435-AA70-9C50F7365658}"/>
              </a:ext>
            </a:extLst>
          </p:cNvPr>
          <p:cNvSpPr>
            <a:spLocks noGrp="1"/>
          </p:cNvSpPr>
          <p:nvPr>
            <p:ph type="sldNum" sz="quarter" idx="11"/>
          </p:nvPr>
        </p:nvSpPr>
        <p:spPr/>
        <p:txBody>
          <a:bodyPr/>
          <a:lstStyle/>
          <a:p>
            <a:r>
              <a:rPr lang="ko-KR" altLang="en-US"/>
              <a:t> </a:t>
            </a:r>
            <a:fld id="{6280F36F-71BF-49B8-9E8F-C9B7AF481C74}" type="slidenum">
              <a:rPr lang="ko-KR" altLang="en-US" smtClean="0"/>
              <a:pPr/>
              <a:t>17</a:t>
            </a:fld>
            <a:endParaRPr lang="en-US" altLang="ko-KR" dirty="0"/>
          </a:p>
        </p:txBody>
      </p:sp>
      <p:sp>
        <p:nvSpPr>
          <p:cNvPr id="5" name="제목 4">
            <a:extLst>
              <a:ext uri="{FF2B5EF4-FFF2-40B4-BE49-F238E27FC236}">
                <a16:creationId xmlns:a16="http://schemas.microsoft.com/office/drawing/2014/main" id="{60714886-4E6C-4788-9683-E90F0FAC1B0D}"/>
              </a:ext>
            </a:extLst>
          </p:cNvPr>
          <p:cNvSpPr>
            <a:spLocks noGrp="1"/>
          </p:cNvSpPr>
          <p:nvPr>
            <p:ph type="title"/>
          </p:nvPr>
        </p:nvSpPr>
        <p:spPr/>
        <p:txBody>
          <a:bodyPr/>
          <a:lstStyle/>
          <a:p>
            <a:r>
              <a:rPr lang="ko-KR" altLang="en-US" dirty="0"/>
              <a:t>논리 연산자</a:t>
            </a:r>
          </a:p>
        </p:txBody>
      </p:sp>
      <p:graphicFrame>
        <p:nvGraphicFramePr>
          <p:cNvPr id="6" name="표 6">
            <a:extLst>
              <a:ext uri="{FF2B5EF4-FFF2-40B4-BE49-F238E27FC236}">
                <a16:creationId xmlns:a16="http://schemas.microsoft.com/office/drawing/2014/main" id="{69F375F8-46FF-4F22-AB9E-7D5EAC1D48B0}"/>
              </a:ext>
            </a:extLst>
          </p:cNvPr>
          <p:cNvGraphicFramePr>
            <a:graphicFrameLocks noGrp="1"/>
          </p:cNvGraphicFramePr>
          <p:nvPr/>
        </p:nvGraphicFramePr>
        <p:xfrm>
          <a:off x="8734642" y="1536746"/>
          <a:ext cx="2859597" cy="1854200"/>
        </p:xfrm>
        <a:graphic>
          <a:graphicData uri="http://schemas.openxmlformats.org/drawingml/2006/table">
            <a:tbl>
              <a:tblPr firstRow="1" bandRow="1">
                <a:tableStyleId>{C083E6E3-FA7D-4D7B-A595-EF9225AFEA82}</a:tableStyleId>
              </a:tblPr>
              <a:tblGrid>
                <a:gridCol w="791098">
                  <a:extLst>
                    <a:ext uri="{9D8B030D-6E8A-4147-A177-3AD203B41FA5}">
                      <a16:colId xmlns:a16="http://schemas.microsoft.com/office/drawing/2014/main" val="2330017152"/>
                    </a:ext>
                  </a:extLst>
                </a:gridCol>
                <a:gridCol w="763479">
                  <a:extLst>
                    <a:ext uri="{9D8B030D-6E8A-4147-A177-3AD203B41FA5}">
                      <a16:colId xmlns:a16="http://schemas.microsoft.com/office/drawing/2014/main" val="1976202352"/>
                    </a:ext>
                  </a:extLst>
                </a:gridCol>
                <a:gridCol w="1305020">
                  <a:extLst>
                    <a:ext uri="{9D8B030D-6E8A-4147-A177-3AD203B41FA5}">
                      <a16:colId xmlns:a16="http://schemas.microsoft.com/office/drawing/2014/main" val="2244344120"/>
                    </a:ext>
                  </a:extLst>
                </a:gridCol>
              </a:tblGrid>
              <a:tr h="370840">
                <a:tc>
                  <a:txBody>
                    <a:bodyPr/>
                    <a:lstStyle/>
                    <a:p>
                      <a:pPr algn="ctr" latinLnBrk="1"/>
                      <a:r>
                        <a:rPr lang="en-US" altLang="ko-KR" b="0" dirty="0"/>
                        <a:t>a</a:t>
                      </a:r>
                      <a:endParaRPr lang="ko-KR" altLang="en-US" b="0" dirty="0"/>
                    </a:p>
                  </a:txBody>
                  <a:tcPr/>
                </a:tc>
                <a:tc>
                  <a:txBody>
                    <a:bodyPr/>
                    <a:lstStyle/>
                    <a:p>
                      <a:pPr algn="ctr" latinLnBrk="1"/>
                      <a:r>
                        <a:rPr lang="en-US" altLang="ko-KR" b="0" dirty="0"/>
                        <a:t>b</a:t>
                      </a:r>
                      <a:endParaRPr lang="ko-KR" altLang="en-US" b="0" dirty="0"/>
                    </a:p>
                  </a:txBody>
                  <a:tcPr/>
                </a:tc>
                <a:tc>
                  <a:txBody>
                    <a:bodyPr/>
                    <a:lstStyle/>
                    <a:p>
                      <a:pPr algn="ctr" latinLnBrk="1"/>
                      <a:r>
                        <a:rPr lang="en-US" altLang="ko-KR" b="0" dirty="0"/>
                        <a:t>a and b</a:t>
                      </a:r>
                      <a:endParaRPr lang="ko-KR" altLang="en-US" b="0" dirty="0"/>
                    </a:p>
                  </a:txBody>
                  <a:tcPr/>
                </a:tc>
                <a:extLst>
                  <a:ext uri="{0D108BD9-81ED-4DB2-BD59-A6C34878D82A}">
                    <a16:rowId xmlns:a16="http://schemas.microsoft.com/office/drawing/2014/main" val="2617627205"/>
                  </a:ext>
                </a:extLst>
              </a:tr>
              <a:tr h="370840">
                <a:tc>
                  <a:txBody>
                    <a:bodyPr/>
                    <a:lstStyle/>
                    <a:p>
                      <a:pPr algn="ctr" latinLnBrk="1"/>
                      <a:r>
                        <a:rPr lang="en-US" altLang="ko-KR" b="0" dirty="0"/>
                        <a:t>0</a:t>
                      </a:r>
                      <a:endParaRPr lang="ko-KR" altLang="en-US" b="0" dirty="0"/>
                    </a:p>
                  </a:txBody>
                  <a:tcPr/>
                </a:tc>
                <a:tc>
                  <a:txBody>
                    <a:bodyPr/>
                    <a:lstStyle/>
                    <a:p>
                      <a:pPr algn="ctr" latinLnBrk="1"/>
                      <a:r>
                        <a:rPr lang="en-US" altLang="ko-KR" b="0" dirty="0"/>
                        <a:t>0</a:t>
                      </a:r>
                      <a:endParaRPr lang="ko-KR" altLang="en-US" b="0" dirty="0"/>
                    </a:p>
                  </a:txBody>
                  <a:tcPr/>
                </a:tc>
                <a:tc>
                  <a:txBody>
                    <a:bodyPr/>
                    <a:lstStyle/>
                    <a:p>
                      <a:pPr algn="ctr" latinLnBrk="1"/>
                      <a:r>
                        <a:rPr lang="en-US" altLang="ko-KR" b="0" dirty="0"/>
                        <a:t>0</a:t>
                      </a:r>
                      <a:endParaRPr lang="ko-KR" altLang="en-US" b="0" dirty="0"/>
                    </a:p>
                  </a:txBody>
                  <a:tcPr/>
                </a:tc>
                <a:extLst>
                  <a:ext uri="{0D108BD9-81ED-4DB2-BD59-A6C34878D82A}">
                    <a16:rowId xmlns:a16="http://schemas.microsoft.com/office/drawing/2014/main" val="4114132058"/>
                  </a:ext>
                </a:extLst>
              </a:tr>
              <a:tr h="370840">
                <a:tc>
                  <a:txBody>
                    <a:bodyPr/>
                    <a:lstStyle/>
                    <a:p>
                      <a:pPr algn="ctr" latinLnBrk="1"/>
                      <a:r>
                        <a:rPr lang="en-US" altLang="ko-KR" b="0" dirty="0"/>
                        <a:t>0</a:t>
                      </a:r>
                      <a:endParaRPr lang="ko-KR" altLang="en-US" b="0" dirty="0"/>
                    </a:p>
                  </a:txBody>
                  <a:tcPr/>
                </a:tc>
                <a:tc>
                  <a:txBody>
                    <a:bodyPr/>
                    <a:lstStyle/>
                    <a:p>
                      <a:pPr algn="ctr" latinLnBrk="1"/>
                      <a:r>
                        <a:rPr lang="en-US" altLang="ko-KR" b="0" dirty="0"/>
                        <a:t>1</a:t>
                      </a:r>
                      <a:endParaRPr lang="ko-KR" altLang="en-US" b="0" dirty="0"/>
                    </a:p>
                  </a:txBody>
                  <a:tcPr/>
                </a:tc>
                <a:tc>
                  <a:txBody>
                    <a:bodyPr/>
                    <a:lstStyle/>
                    <a:p>
                      <a:pPr algn="ctr" latinLnBrk="1"/>
                      <a:r>
                        <a:rPr lang="en-US" altLang="ko-KR" b="0" dirty="0"/>
                        <a:t>0</a:t>
                      </a:r>
                      <a:endParaRPr lang="ko-KR" altLang="en-US" b="0" dirty="0"/>
                    </a:p>
                  </a:txBody>
                  <a:tcPr/>
                </a:tc>
                <a:extLst>
                  <a:ext uri="{0D108BD9-81ED-4DB2-BD59-A6C34878D82A}">
                    <a16:rowId xmlns:a16="http://schemas.microsoft.com/office/drawing/2014/main" val="373336302"/>
                  </a:ext>
                </a:extLst>
              </a:tr>
              <a:tr h="370840">
                <a:tc>
                  <a:txBody>
                    <a:bodyPr/>
                    <a:lstStyle/>
                    <a:p>
                      <a:pPr algn="ctr" latinLnBrk="1"/>
                      <a:r>
                        <a:rPr lang="en-US" altLang="ko-KR" b="0" dirty="0"/>
                        <a:t>1</a:t>
                      </a:r>
                      <a:endParaRPr lang="ko-KR" altLang="en-US" b="0" dirty="0"/>
                    </a:p>
                  </a:txBody>
                  <a:tcPr/>
                </a:tc>
                <a:tc>
                  <a:txBody>
                    <a:bodyPr/>
                    <a:lstStyle/>
                    <a:p>
                      <a:pPr algn="ctr" latinLnBrk="1"/>
                      <a:r>
                        <a:rPr lang="en-US" altLang="ko-KR" b="0" dirty="0"/>
                        <a:t>0</a:t>
                      </a:r>
                      <a:endParaRPr lang="ko-KR" altLang="en-US" b="0" dirty="0"/>
                    </a:p>
                  </a:txBody>
                  <a:tcPr/>
                </a:tc>
                <a:tc>
                  <a:txBody>
                    <a:bodyPr/>
                    <a:lstStyle/>
                    <a:p>
                      <a:pPr algn="ctr" latinLnBrk="1"/>
                      <a:r>
                        <a:rPr lang="en-US" altLang="ko-KR" b="0" dirty="0"/>
                        <a:t>0</a:t>
                      </a:r>
                      <a:endParaRPr lang="ko-KR" altLang="en-US" b="0" dirty="0"/>
                    </a:p>
                  </a:txBody>
                  <a:tcPr/>
                </a:tc>
                <a:extLst>
                  <a:ext uri="{0D108BD9-81ED-4DB2-BD59-A6C34878D82A}">
                    <a16:rowId xmlns:a16="http://schemas.microsoft.com/office/drawing/2014/main" val="1820805245"/>
                  </a:ext>
                </a:extLst>
              </a:tr>
              <a:tr h="370840">
                <a:tc>
                  <a:txBody>
                    <a:bodyPr/>
                    <a:lstStyle/>
                    <a:p>
                      <a:pPr algn="ctr" latinLnBrk="1"/>
                      <a:r>
                        <a:rPr lang="en-US" altLang="ko-KR" b="0" dirty="0"/>
                        <a:t>1</a:t>
                      </a:r>
                      <a:endParaRPr lang="ko-KR" altLang="en-US" b="0" dirty="0"/>
                    </a:p>
                  </a:txBody>
                  <a:tcPr/>
                </a:tc>
                <a:tc>
                  <a:txBody>
                    <a:bodyPr/>
                    <a:lstStyle/>
                    <a:p>
                      <a:pPr algn="ctr" latinLnBrk="1"/>
                      <a:r>
                        <a:rPr lang="en-US" altLang="ko-KR" b="0" dirty="0"/>
                        <a:t>1</a:t>
                      </a:r>
                      <a:endParaRPr lang="ko-KR" altLang="en-US" b="0" dirty="0"/>
                    </a:p>
                  </a:txBody>
                  <a:tcPr/>
                </a:tc>
                <a:tc>
                  <a:txBody>
                    <a:bodyPr/>
                    <a:lstStyle/>
                    <a:p>
                      <a:pPr algn="ctr" latinLnBrk="1"/>
                      <a:r>
                        <a:rPr lang="en-US" altLang="ko-KR" b="0" dirty="0"/>
                        <a:t>1</a:t>
                      </a:r>
                      <a:endParaRPr lang="ko-KR" altLang="en-US" b="0" dirty="0"/>
                    </a:p>
                  </a:txBody>
                  <a:tcPr/>
                </a:tc>
                <a:extLst>
                  <a:ext uri="{0D108BD9-81ED-4DB2-BD59-A6C34878D82A}">
                    <a16:rowId xmlns:a16="http://schemas.microsoft.com/office/drawing/2014/main" val="1641667635"/>
                  </a:ext>
                </a:extLst>
              </a:tr>
            </a:tbl>
          </a:graphicData>
        </a:graphic>
      </p:graphicFrame>
      <p:graphicFrame>
        <p:nvGraphicFramePr>
          <p:cNvPr id="7" name="표 6">
            <a:extLst>
              <a:ext uri="{FF2B5EF4-FFF2-40B4-BE49-F238E27FC236}">
                <a16:creationId xmlns:a16="http://schemas.microsoft.com/office/drawing/2014/main" id="{AAFE2672-C1C5-437D-B62E-D0D5FAE35EF6}"/>
              </a:ext>
            </a:extLst>
          </p:cNvPr>
          <p:cNvGraphicFramePr>
            <a:graphicFrameLocks noGrp="1"/>
          </p:cNvGraphicFramePr>
          <p:nvPr/>
        </p:nvGraphicFramePr>
        <p:xfrm>
          <a:off x="8734642" y="3794216"/>
          <a:ext cx="2859597" cy="1854200"/>
        </p:xfrm>
        <a:graphic>
          <a:graphicData uri="http://schemas.openxmlformats.org/drawingml/2006/table">
            <a:tbl>
              <a:tblPr firstRow="1" bandRow="1">
                <a:tableStyleId>{C083E6E3-FA7D-4D7B-A595-EF9225AFEA82}</a:tableStyleId>
              </a:tblPr>
              <a:tblGrid>
                <a:gridCol w="791098">
                  <a:extLst>
                    <a:ext uri="{9D8B030D-6E8A-4147-A177-3AD203B41FA5}">
                      <a16:colId xmlns:a16="http://schemas.microsoft.com/office/drawing/2014/main" val="2330017152"/>
                    </a:ext>
                  </a:extLst>
                </a:gridCol>
                <a:gridCol w="763479">
                  <a:extLst>
                    <a:ext uri="{9D8B030D-6E8A-4147-A177-3AD203B41FA5}">
                      <a16:colId xmlns:a16="http://schemas.microsoft.com/office/drawing/2014/main" val="1976202352"/>
                    </a:ext>
                  </a:extLst>
                </a:gridCol>
                <a:gridCol w="1305020">
                  <a:extLst>
                    <a:ext uri="{9D8B030D-6E8A-4147-A177-3AD203B41FA5}">
                      <a16:colId xmlns:a16="http://schemas.microsoft.com/office/drawing/2014/main" val="2244344120"/>
                    </a:ext>
                  </a:extLst>
                </a:gridCol>
              </a:tblGrid>
              <a:tr h="370840">
                <a:tc>
                  <a:txBody>
                    <a:bodyPr/>
                    <a:lstStyle/>
                    <a:p>
                      <a:pPr algn="ctr" latinLnBrk="1"/>
                      <a:r>
                        <a:rPr lang="en-US" altLang="ko-KR" b="0" dirty="0"/>
                        <a:t>a</a:t>
                      </a:r>
                      <a:endParaRPr lang="ko-KR" altLang="en-US" b="0" dirty="0"/>
                    </a:p>
                  </a:txBody>
                  <a:tcPr/>
                </a:tc>
                <a:tc>
                  <a:txBody>
                    <a:bodyPr/>
                    <a:lstStyle/>
                    <a:p>
                      <a:pPr algn="ctr" latinLnBrk="1"/>
                      <a:r>
                        <a:rPr lang="en-US" altLang="ko-KR" b="0" dirty="0"/>
                        <a:t>b</a:t>
                      </a:r>
                      <a:endParaRPr lang="ko-KR" altLang="en-US" b="0" dirty="0"/>
                    </a:p>
                  </a:txBody>
                  <a:tcPr/>
                </a:tc>
                <a:tc>
                  <a:txBody>
                    <a:bodyPr/>
                    <a:lstStyle/>
                    <a:p>
                      <a:pPr algn="ctr" latinLnBrk="1"/>
                      <a:r>
                        <a:rPr lang="en-US" altLang="ko-KR" b="0" dirty="0"/>
                        <a:t>a or b</a:t>
                      </a:r>
                      <a:endParaRPr lang="ko-KR" altLang="en-US" b="0" dirty="0"/>
                    </a:p>
                  </a:txBody>
                  <a:tcPr/>
                </a:tc>
                <a:extLst>
                  <a:ext uri="{0D108BD9-81ED-4DB2-BD59-A6C34878D82A}">
                    <a16:rowId xmlns:a16="http://schemas.microsoft.com/office/drawing/2014/main" val="2617627205"/>
                  </a:ext>
                </a:extLst>
              </a:tr>
              <a:tr h="370840">
                <a:tc>
                  <a:txBody>
                    <a:bodyPr/>
                    <a:lstStyle/>
                    <a:p>
                      <a:pPr algn="ctr" latinLnBrk="1"/>
                      <a:r>
                        <a:rPr lang="en-US" altLang="ko-KR" b="0" dirty="0"/>
                        <a:t>0</a:t>
                      </a:r>
                      <a:endParaRPr lang="ko-KR" altLang="en-US" b="0" dirty="0"/>
                    </a:p>
                  </a:txBody>
                  <a:tcPr/>
                </a:tc>
                <a:tc>
                  <a:txBody>
                    <a:bodyPr/>
                    <a:lstStyle/>
                    <a:p>
                      <a:pPr algn="ctr" latinLnBrk="1"/>
                      <a:r>
                        <a:rPr lang="en-US" altLang="ko-KR" b="0" dirty="0"/>
                        <a:t>0</a:t>
                      </a:r>
                      <a:endParaRPr lang="ko-KR" altLang="en-US" b="0" dirty="0"/>
                    </a:p>
                  </a:txBody>
                  <a:tcPr/>
                </a:tc>
                <a:tc>
                  <a:txBody>
                    <a:bodyPr/>
                    <a:lstStyle/>
                    <a:p>
                      <a:pPr algn="ctr" latinLnBrk="1"/>
                      <a:r>
                        <a:rPr lang="en-US" altLang="ko-KR" b="0" dirty="0"/>
                        <a:t>0</a:t>
                      </a:r>
                      <a:endParaRPr lang="ko-KR" altLang="en-US" b="0" dirty="0"/>
                    </a:p>
                  </a:txBody>
                  <a:tcPr/>
                </a:tc>
                <a:extLst>
                  <a:ext uri="{0D108BD9-81ED-4DB2-BD59-A6C34878D82A}">
                    <a16:rowId xmlns:a16="http://schemas.microsoft.com/office/drawing/2014/main" val="4114132058"/>
                  </a:ext>
                </a:extLst>
              </a:tr>
              <a:tr h="370840">
                <a:tc>
                  <a:txBody>
                    <a:bodyPr/>
                    <a:lstStyle/>
                    <a:p>
                      <a:pPr algn="ctr" latinLnBrk="1"/>
                      <a:r>
                        <a:rPr lang="en-US" altLang="ko-KR" b="0" dirty="0"/>
                        <a:t>0</a:t>
                      </a:r>
                      <a:endParaRPr lang="ko-KR" altLang="en-US" b="0" dirty="0"/>
                    </a:p>
                  </a:txBody>
                  <a:tcPr/>
                </a:tc>
                <a:tc>
                  <a:txBody>
                    <a:bodyPr/>
                    <a:lstStyle/>
                    <a:p>
                      <a:pPr algn="ctr" latinLnBrk="1"/>
                      <a:r>
                        <a:rPr lang="en-US" altLang="ko-KR" b="0" dirty="0"/>
                        <a:t>1</a:t>
                      </a:r>
                      <a:endParaRPr lang="ko-KR" altLang="en-US" b="0" dirty="0"/>
                    </a:p>
                  </a:txBody>
                  <a:tcPr/>
                </a:tc>
                <a:tc>
                  <a:txBody>
                    <a:bodyPr/>
                    <a:lstStyle/>
                    <a:p>
                      <a:pPr algn="ctr" latinLnBrk="1"/>
                      <a:r>
                        <a:rPr lang="en-US" altLang="ko-KR" b="0" dirty="0"/>
                        <a:t>1</a:t>
                      </a:r>
                      <a:endParaRPr lang="ko-KR" altLang="en-US" b="0" dirty="0"/>
                    </a:p>
                  </a:txBody>
                  <a:tcPr/>
                </a:tc>
                <a:extLst>
                  <a:ext uri="{0D108BD9-81ED-4DB2-BD59-A6C34878D82A}">
                    <a16:rowId xmlns:a16="http://schemas.microsoft.com/office/drawing/2014/main" val="373336302"/>
                  </a:ext>
                </a:extLst>
              </a:tr>
              <a:tr h="370840">
                <a:tc>
                  <a:txBody>
                    <a:bodyPr/>
                    <a:lstStyle/>
                    <a:p>
                      <a:pPr algn="ctr" latinLnBrk="1"/>
                      <a:r>
                        <a:rPr lang="en-US" altLang="ko-KR" b="0" dirty="0"/>
                        <a:t>1</a:t>
                      </a:r>
                      <a:endParaRPr lang="ko-KR" altLang="en-US" b="0" dirty="0"/>
                    </a:p>
                  </a:txBody>
                  <a:tcPr/>
                </a:tc>
                <a:tc>
                  <a:txBody>
                    <a:bodyPr/>
                    <a:lstStyle/>
                    <a:p>
                      <a:pPr algn="ctr" latinLnBrk="1"/>
                      <a:r>
                        <a:rPr lang="en-US" altLang="ko-KR" b="0" dirty="0"/>
                        <a:t>0</a:t>
                      </a:r>
                      <a:endParaRPr lang="ko-KR" altLang="en-US" b="0" dirty="0"/>
                    </a:p>
                  </a:txBody>
                  <a:tcPr/>
                </a:tc>
                <a:tc>
                  <a:txBody>
                    <a:bodyPr/>
                    <a:lstStyle/>
                    <a:p>
                      <a:pPr algn="ctr" latinLnBrk="1"/>
                      <a:r>
                        <a:rPr lang="en-US" altLang="ko-KR" b="0" dirty="0"/>
                        <a:t>1</a:t>
                      </a:r>
                      <a:endParaRPr lang="ko-KR" altLang="en-US" b="0" dirty="0"/>
                    </a:p>
                  </a:txBody>
                  <a:tcPr/>
                </a:tc>
                <a:extLst>
                  <a:ext uri="{0D108BD9-81ED-4DB2-BD59-A6C34878D82A}">
                    <a16:rowId xmlns:a16="http://schemas.microsoft.com/office/drawing/2014/main" val="1820805245"/>
                  </a:ext>
                </a:extLst>
              </a:tr>
              <a:tr h="370840">
                <a:tc>
                  <a:txBody>
                    <a:bodyPr/>
                    <a:lstStyle/>
                    <a:p>
                      <a:pPr algn="ctr" latinLnBrk="1"/>
                      <a:r>
                        <a:rPr lang="en-US" altLang="ko-KR" b="0" dirty="0"/>
                        <a:t>1</a:t>
                      </a:r>
                      <a:endParaRPr lang="ko-KR" altLang="en-US" b="0" dirty="0"/>
                    </a:p>
                  </a:txBody>
                  <a:tcPr/>
                </a:tc>
                <a:tc>
                  <a:txBody>
                    <a:bodyPr/>
                    <a:lstStyle/>
                    <a:p>
                      <a:pPr algn="ctr" latinLnBrk="1"/>
                      <a:r>
                        <a:rPr lang="en-US" altLang="ko-KR" b="0" dirty="0"/>
                        <a:t>1</a:t>
                      </a:r>
                      <a:endParaRPr lang="ko-KR" altLang="en-US" b="0" dirty="0"/>
                    </a:p>
                  </a:txBody>
                  <a:tcPr/>
                </a:tc>
                <a:tc>
                  <a:txBody>
                    <a:bodyPr/>
                    <a:lstStyle/>
                    <a:p>
                      <a:pPr algn="ctr" latinLnBrk="1"/>
                      <a:r>
                        <a:rPr lang="en-US" altLang="ko-KR" b="0" dirty="0"/>
                        <a:t>1</a:t>
                      </a:r>
                      <a:endParaRPr lang="ko-KR" altLang="en-US" b="0" dirty="0"/>
                    </a:p>
                  </a:txBody>
                  <a:tcPr/>
                </a:tc>
                <a:extLst>
                  <a:ext uri="{0D108BD9-81ED-4DB2-BD59-A6C34878D82A}">
                    <a16:rowId xmlns:a16="http://schemas.microsoft.com/office/drawing/2014/main" val="1641667635"/>
                  </a:ext>
                </a:extLst>
              </a:tr>
            </a:tbl>
          </a:graphicData>
        </a:graphic>
      </p:graphicFrame>
    </p:spTree>
    <p:extLst>
      <p:ext uri="{BB962C8B-B14F-4D97-AF65-F5344CB8AC3E}">
        <p14:creationId xmlns:p14="http://schemas.microsoft.com/office/powerpoint/2010/main" val="30044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FBDA2A9-2434-466D-AE0C-BCA51127C6F4}"/>
              </a:ext>
            </a:extLst>
          </p:cNvPr>
          <p:cNvSpPr>
            <a:spLocks noGrp="1"/>
          </p:cNvSpPr>
          <p:nvPr>
            <p:ph idx="1"/>
          </p:nvPr>
        </p:nvSpPr>
        <p:spPr/>
        <p:txBody>
          <a:bodyPr>
            <a:normAutofit lnSpcReduction="10000"/>
          </a:bodyPr>
          <a:lstStyle/>
          <a:p>
            <a:pPr>
              <a:lnSpc>
                <a:spcPct val="150000"/>
              </a:lnSpc>
            </a:pPr>
            <a:r>
              <a:rPr lang="ko-KR" altLang="en-US" dirty="0"/>
              <a:t>종류 </a:t>
            </a:r>
            <a:r>
              <a:rPr lang="en-US" altLang="ko-KR" dirty="0"/>
              <a:t>: &amp;  |  ^  ~  &lt;&lt;  &gt;&gt;</a:t>
            </a:r>
          </a:p>
          <a:p>
            <a:pPr lvl="1">
              <a:lnSpc>
                <a:spcPct val="150000"/>
              </a:lnSpc>
            </a:pPr>
            <a:r>
              <a:rPr lang="ko-KR" altLang="en-US" dirty="0" err="1"/>
              <a:t>읽는법</a:t>
            </a:r>
            <a:r>
              <a:rPr lang="en-US" altLang="ko-KR" dirty="0"/>
              <a:t>: </a:t>
            </a:r>
            <a:r>
              <a:rPr lang="en-US" altLang="ko-KR" b="0" i="0" dirty="0">
                <a:solidFill>
                  <a:srgbClr val="000000"/>
                </a:solidFill>
                <a:effectLst/>
                <a:latin typeface="Nanum Gothic Coding"/>
              </a:rPr>
              <a:t>Ampersand,</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 Pipe,</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Caret,</a:t>
            </a:r>
            <a:r>
              <a:rPr lang="ko-KR" altLang="en-US" b="0" i="0" dirty="0">
                <a:solidFill>
                  <a:srgbClr val="000000"/>
                </a:solidFill>
                <a:effectLst/>
                <a:latin typeface="Nanum Gothic Coding"/>
              </a:rPr>
              <a:t> </a:t>
            </a:r>
            <a:r>
              <a:rPr lang="en-US" altLang="ko-KR" b="0" i="0" dirty="0">
                <a:solidFill>
                  <a:srgbClr val="000000"/>
                </a:solidFill>
                <a:effectLst/>
                <a:latin typeface="Nanum Gothic Coding"/>
              </a:rPr>
              <a:t>Tilde</a:t>
            </a:r>
          </a:p>
          <a:p>
            <a:pPr lvl="1">
              <a:lnSpc>
                <a:spcPct val="150000"/>
              </a:lnSpc>
            </a:pPr>
            <a:r>
              <a:rPr lang="en-US" altLang="ko-KR" dirty="0">
                <a:solidFill>
                  <a:srgbClr val="000000"/>
                </a:solidFill>
                <a:latin typeface="Nanum Gothic Coding"/>
              </a:rPr>
              <a:t>&amp; : </a:t>
            </a:r>
            <a:r>
              <a:rPr lang="ko-KR" altLang="en-US" dirty="0">
                <a:solidFill>
                  <a:srgbClr val="000000"/>
                </a:solidFill>
                <a:latin typeface="Nanum Gothic Coding"/>
              </a:rPr>
              <a:t>비트 논리곱</a:t>
            </a:r>
            <a:r>
              <a:rPr lang="en-US" altLang="ko-KR" dirty="0">
                <a:solidFill>
                  <a:srgbClr val="000000"/>
                </a:solidFill>
                <a:latin typeface="Nanum Gothic Coding"/>
              </a:rPr>
              <a:t>(and) : </a:t>
            </a:r>
            <a:r>
              <a:rPr lang="ko-KR" altLang="en-US" dirty="0">
                <a:solidFill>
                  <a:srgbClr val="000000"/>
                </a:solidFill>
                <a:latin typeface="Nanum Gothic Coding"/>
              </a:rPr>
              <a:t>둘 다 </a:t>
            </a:r>
            <a:r>
              <a:rPr lang="en-US" altLang="ko-KR" dirty="0">
                <a:solidFill>
                  <a:srgbClr val="000000"/>
                </a:solidFill>
                <a:latin typeface="Nanum Gothic Coding"/>
              </a:rPr>
              <a:t>1</a:t>
            </a:r>
            <a:r>
              <a:rPr lang="ko-KR" altLang="en-US" dirty="0">
                <a:solidFill>
                  <a:srgbClr val="000000"/>
                </a:solidFill>
                <a:latin typeface="Nanum Gothic Coding"/>
              </a:rPr>
              <a:t>이면 </a:t>
            </a:r>
            <a:r>
              <a:rPr lang="en-US" altLang="ko-KR" dirty="0">
                <a:solidFill>
                  <a:srgbClr val="000000"/>
                </a:solidFill>
                <a:latin typeface="Nanum Gothic Coding"/>
              </a:rPr>
              <a:t>1                      (</a:t>
            </a:r>
            <a:r>
              <a:rPr lang="ko-KR" altLang="en-US" dirty="0" err="1">
                <a:solidFill>
                  <a:srgbClr val="000000"/>
                </a:solidFill>
                <a:latin typeface="Nanum Gothic Coding"/>
              </a:rPr>
              <a:t>읽는법</a:t>
            </a:r>
            <a:r>
              <a:rPr lang="en-US" altLang="ko-KR" dirty="0">
                <a:solidFill>
                  <a:srgbClr val="000000"/>
                </a:solidFill>
                <a:latin typeface="Nanum Gothic Coding"/>
              </a:rPr>
              <a:t>: Bitwise and)</a:t>
            </a:r>
          </a:p>
          <a:p>
            <a:pPr lvl="1">
              <a:lnSpc>
                <a:spcPct val="150000"/>
              </a:lnSpc>
            </a:pPr>
            <a:r>
              <a:rPr lang="en-US" altLang="ko-KR" dirty="0">
                <a:solidFill>
                  <a:srgbClr val="000000"/>
                </a:solidFill>
                <a:latin typeface="Nanum Gothic Coding"/>
              </a:rPr>
              <a:t>| : </a:t>
            </a:r>
            <a:r>
              <a:rPr lang="ko-KR" altLang="en-US" dirty="0">
                <a:solidFill>
                  <a:srgbClr val="000000"/>
                </a:solidFill>
                <a:latin typeface="Nanum Gothic Coding"/>
              </a:rPr>
              <a:t>비트 논리합</a:t>
            </a:r>
            <a:r>
              <a:rPr lang="en-US" altLang="ko-KR" dirty="0">
                <a:solidFill>
                  <a:srgbClr val="000000"/>
                </a:solidFill>
                <a:latin typeface="Nanum Gothic Coding"/>
              </a:rPr>
              <a:t>(or) : </a:t>
            </a:r>
            <a:r>
              <a:rPr lang="ko-KR" altLang="en-US" dirty="0">
                <a:solidFill>
                  <a:srgbClr val="000000"/>
                </a:solidFill>
                <a:latin typeface="Nanum Gothic Coding"/>
              </a:rPr>
              <a:t>둘 중 하나만 </a:t>
            </a:r>
            <a:r>
              <a:rPr lang="en-US" altLang="ko-KR" dirty="0">
                <a:solidFill>
                  <a:srgbClr val="000000"/>
                </a:solidFill>
                <a:latin typeface="Nanum Gothic Coding"/>
              </a:rPr>
              <a:t>1</a:t>
            </a:r>
            <a:r>
              <a:rPr lang="ko-KR" altLang="en-US" dirty="0">
                <a:solidFill>
                  <a:srgbClr val="000000"/>
                </a:solidFill>
                <a:latin typeface="Nanum Gothic Coding"/>
              </a:rPr>
              <a:t>이면 </a:t>
            </a:r>
            <a:r>
              <a:rPr lang="en-US" altLang="ko-KR" dirty="0">
                <a:solidFill>
                  <a:srgbClr val="000000"/>
                </a:solidFill>
                <a:latin typeface="Nanum Gothic Coding"/>
              </a:rPr>
              <a:t>1</a:t>
            </a:r>
          </a:p>
          <a:p>
            <a:pPr lvl="1">
              <a:lnSpc>
                <a:spcPct val="150000"/>
              </a:lnSpc>
            </a:pPr>
            <a:r>
              <a:rPr lang="en-US" altLang="ko-KR" dirty="0">
                <a:solidFill>
                  <a:srgbClr val="000000"/>
                </a:solidFill>
                <a:latin typeface="Nanum Gothic Coding"/>
              </a:rPr>
              <a:t> ^ : </a:t>
            </a:r>
            <a:r>
              <a:rPr lang="ko-KR" altLang="en-US" dirty="0">
                <a:solidFill>
                  <a:srgbClr val="000000"/>
                </a:solidFill>
                <a:latin typeface="Nanum Gothic Coding"/>
              </a:rPr>
              <a:t>비트 논리적 </a:t>
            </a:r>
            <a:r>
              <a:rPr lang="ko-KR" altLang="en-US" dirty="0" err="1">
                <a:solidFill>
                  <a:srgbClr val="000000"/>
                </a:solidFill>
                <a:latin typeface="Nanum Gothic Coding"/>
              </a:rPr>
              <a:t>배타합</a:t>
            </a:r>
            <a:r>
              <a:rPr lang="en-US" altLang="ko-KR" dirty="0">
                <a:solidFill>
                  <a:srgbClr val="000000"/>
                </a:solidFill>
                <a:latin typeface="Nanum Gothic Coding"/>
              </a:rPr>
              <a:t>(</a:t>
            </a:r>
            <a:r>
              <a:rPr lang="en-US" altLang="ko-KR" dirty="0" err="1">
                <a:solidFill>
                  <a:srgbClr val="000000"/>
                </a:solidFill>
                <a:latin typeface="Nanum Gothic Coding"/>
              </a:rPr>
              <a:t>xor</a:t>
            </a:r>
            <a:r>
              <a:rPr lang="en-US" altLang="ko-KR" dirty="0">
                <a:solidFill>
                  <a:srgbClr val="000000"/>
                </a:solidFill>
                <a:latin typeface="Nanum Gothic Coding"/>
              </a:rPr>
              <a:t>) : </a:t>
            </a:r>
            <a:r>
              <a:rPr lang="ko-KR" altLang="en-US" dirty="0">
                <a:solidFill>
                  <a:srgbClr val="000000"/>
                </a:solidFill>
                <a:latin typeface="Nanum Gothic Coding"/>
              </a:rPr>
              <a:t>둘이 같으면 </a:t>
            </a:r>
            <a:r>
              <a:rPr lang="en-US" altLang="ko-KR" dirty="0">
                <a:solidFill>
                  <a:srgbClr val="000000"/>
                </a:solidFill>
                <a:latin typeface="Nanum Gothic Coding"/>
              </a:rPr>
              <a:t>0, </a:t>
            </a:r>
            <a:r>
              <a:rPr lang="ko-KR" altLang="en-US" dirty="0">
                <a:solidFill>
                  <a:srgbClr val="000000"/>
                </a:solidFill>
                <a:latin typeface="Nanum Gothic Coding"/>
              </a:rPr>
              <a:t>다르면 </a:t>
            </a:r>
            <a:r>
              <a:rPr lang="en-US" altLang="ko-KR" dirty="0">
                <a:solidFill>
                  <a:srgbClr val="000000"/>
                </a:solidFill>
                <a:latin typeface="Nanum Gothic Coding"/>
              </a:rPr>
              <a:t>1</a:t>
            </a:r>
          </a:p>
          <a:p>
            <a:pPr lvl="1">
              <a:lnSpc>
                <a:spcPct val="150000"/>
              </a:lnSpc>
            </a:pPr>
            <a:r>
              <a:rPr lang="en-US" altLang="ko-KR" dirty="0">
                <a:solidFill>
                  <a:srgbClr val="000000"/>
                </a:solidFill>
                <a:latin typeface="Nanum Gothic Coding"/>
              </a:rPr>
              <a:t>~ : </a:t>
            </a:r>
            <a:r>
              <a:rPr lang="ko-KR" altLang="en-US" dirty="0">
                <a:solidFill>
                  <a:srgbClr val="000000"/>
                </a:solidFill>
                <a:latin typeface="Nanum Gothic Coding"/>
              </a:rPr>
              <a:t>비트 부정 </a:t>
            </a:r>
            <a:r>
              <a:rPr lang="en-US" altLang="ko-KR" dirty="0">
                <a:solidFill>
                  <a:srgbClr val="000000"/>
                </a:solidFill>
                <a:latin typeface="Nanum Gothic Coding"/>
              </a:rPr>
              <a:t>: 1</a:t>
            </a:r>
            <a:r>
              <a:rPr lang="ko-KR" altLang="en-US" dirty="0">
                <a:solidFill>
                  <a:srgbClr val="000000"/>
                </a:solidFill>
                <a:latin typeface="Nanum Gothic Coding"/>
              </a:rPr>
              <a:t>은 </a:t>
            </a:r>
            <a:r>
              <a:rPr lang="en-US" altLang="ko-KR" dirty="0">
                <a:solidFill>
                  <a:srgbClr val="000000"/>
                </a:solidFill>
                <a:latin typeface="Nanum Gothic Coding"/>
              </a:rPr>
              <a:t>0</a:t>
            </a:r>
            <a:r>
              <a:rPr lang="ko-KR" altLang="en-US" dirty="0">
                <a:solidFill>
                  <a:srgbClr val="000000"/>
                </a:solidFill>
                <a:latin typeface="Nanum Gothic Coding"/>
              </a:rPr>
              <a:t>으로</a:t>
            </a:r>
            <a:r>
              <a:rPr lang="en-US" altLang="ko-KR" dirty="0">
                <a:solidFill>
                  <a:srgbClr val="000000"/>
                </a:solidFill>
                <a:latin typeface="Nanum Gothic Coding"/>
              </a:rPr>
              <a:t>, 0</a:t>
            </a:r>
            <a:r>
              <a:rPr lang="ko-KR" altLang="en-US" dirty="0">
                <a:solidFill>
                  <a:srgbClr val="000000"/>
                </a:solidFill>
                <a:latin typeface="Nanum Gothic Coding"/>
              </a:rPr>
              <a:t>은 </a:t>
            </a:r>
            <a:r>
              <a:rPr lang="en-US" altLang="ko-KR" dirty="0">
                <a:solidFill>
                  <a:srgbClr val="000000"/>
                </a:solidFill>
                <a:latin typeface="Nanum Gothic Coding"/>
              </a:rPr>
              <a:t>1</a:t>
            </a:r>
            <a:r>
              <a:rPr lang="ko-KR" altLang="en-US" dirty="0">
                <a:solidFill>
                  <a:srgbClr val="000000"/>
                </a:solidFill>
                <a:latin typeface="Nanum Gothic Coding"/>
              </a:rPr>
              <a:t>로 변경</a:t>
            </a:r>
            <a:endParaRPr lang="en-US" altLang="ko-KR" dirty="0">
              <a:solidFill>
                <a:srgbClr val="000000"/>
              </a:solidFill>
              <a:latin typeface="Nanum Gothic Coding"/>
            </a:endParaRPr>
          </a:p>
          <a:p>
            <a:pPr lvl="1">
              <a:lnSpc>
                <a:spcPct val="150000"/>
              </a:lnSpc>
            </a:pPr>
            <a:r>
              <a:rPr lang="en-US" altLang="ko-KR" dirty="0">
                <a:solidFill>
                  <a:srgbClr val="000000"/>
                </a:solidFill>
                <a:latin typeface="Nanum Gothic Coding"/>
              </a:rPr>
              <a:t>&lt;&lt; : </a:t>
            </a:r>
            <a:r>
              <a:rPr lang="ko-KR" altLang="en-US" dirty="0">
                <a:solidFill>
                  <a:srgbClr val="000000"/>
                </a:solidFill>
                <a:latin typeface="Nanum Gothic Coding"/>
              </a:rPr>
              <a:t>비트이동</a:t>
            </a:r>
            <a:r>
              <a:rPr lang="en-US" altLang="ko-KR" dirty="0">
                <a:solidFill>
                  <a:srgbClr val="000000"/>
                </a:solidFill>
                <a:latin typeface="Nanum Gothic Coding"/>
              </a:rPr>
              <a:t>(</a:t>
            </a:r>
            <a:r>
              <a:rPr lang="ko-KR" altLang="en-US" dirty="0">
                <a:solidFill>
                  <a:srgbClr val="000000"/>
                </a:solidFill>
                <a:latin typeface="Nanum Gothic Coding"/>
              </a:rPr>
              <a:t>왼쪽</a:t>
            </a:r>
            <a:r>
              <a:rPr lang="en-US" altLang="ko-KR" dirty="0">
                <a:solidFill>
                  <a:srgbClr val="000000"/>
                </a:solidFill>
                <a:latin typeface="Nanum Gothic Coding"/>
              </a:rPr>
              <a:t>) : </a:t>
            </a:r>
            <a:r>
              <a:rPr lang="ko-KR" altLang="en-US" dirty="0">
                <a:solidFill>
                  <a:srgbClr val="000000"/>
                </a:solidFill>
                <a:latin typeface="Nanum Gothic Coding"/>
              </a:rPr>
              <a:t>비트를 왼쪽으로 시프트</a:t>
            </a:r>
            <a:r>
              <a:rPr lang="en-US" altLang="ko-KR" dirty="0">
                <a:solidFill>
                  <a:srgbClr val="000000"/>
                </a:solidFill>
                <a:latin typeface="Nanum Gothic Coding"/>
              </a:rPr>
              <a:t>(Shift)</a:t>
            </a:r>
          </a:p>
          <a:p>
            <a:pPr lvl="1">
              <a:lnSpc>
                <a:spcPct val="150000"/>
              </a:lnSpc>
            </a:pPr>
            <a:r>
              <a:rPr lang="en-US" altLang="ko-KR" dirty="0">
                <a:solidFill>
                  <a:srgbClr val="000000"/>
                </a:solidFill>
                <a:latin typeface="Nanum Gothic Coding"/>
              </a:rPr>
              <a:t>&gt;&gt; : </a:t>
            </a:r>
            <a:r>
              <a:rPr lang="ko-KR" altLang="en-US" dirty="0">
                <a:solidFill>
                  <a:srgbClr val="000000"/>
                </a:solidFill>
                <a:latin typeface="Nanum Gothic Coding"/>
              </a:rPr>
              <a:t>비트이동</a:t>
            </a:r>
            <a:r>
              <a:rPr lang="en-US" altLang="ko-KR" dirty="0">
                <a:solidFill>
                  <a:srgbClr val="000000"/>
                </a:solidFill>
                <a:latin typeface="Nanum Gothic Coding"/>
              </a:rPr>
              <a:t>(</a:t>
            </a:r>
            <a:r>
              <a:rPr lang="ko-KR" altLang="en-US" dirty="0">
                <a:solidFill>
                  <a:srgbClr val="000000"/>
                </a:solidFill>
                <a:latin typeface="Nanum Gothic Coding"/>
              </a:rPr>
              <a:t>오른쪽</a:t>
            </a:r>
            <a:r>
              <a:rPr lang="en-US" altLang="ko-KR" dirty="0">
                <a:solidFill>
                  <a:srgbClr val="000000"/>
                </a:solidFill>
                <a:latin typeface="Nanum Gothic Coding"/>
              </a:rPr>
              <a:t>) : </a:t>
            </a:r>
            <a:r>
              <a:rPr lang="ko-KR" altLang="en-US" dirty="0">
                <a:solidFill>
                  <a:srgbClr val="000000"/>
                </a:solidFill>
                <a:latin typeface="Nanum Gothic Coding"/>
              </a:rPr>
              <a:t>비트를 오른쪽으로 시프트</a:t>
            </a:r>
            <a:r>
              <a:rPr lang="en-US" altLang="ko-KR" dirty="0">
                <a:solidFill>
                  <a:srgbClr val="000000"/>
                </a:solidFill>
                <a:latin typeface="Nanum Gothic Coding"/>
              </a:rPr>
              <a:t>(Shift)</a:t>
            </a:r>
          </a:p>
        </p:txBody>
      </p:sp>
      <p:sp>
        <p:nvSpPr>
          <p:cNvPr id="3" name="바닥글 개체 틀 2">
            <a:extLst>
              <a:ext uri="{FF2B5EF4-FFF2-40B4-BE49-F238E27FC236}">
                <a16:creationId xmlns:a16="http://schemas.microsoft.com/office/drawing/2014/main" id="{B2044049-C201-4BF8-862B-5AA0429E181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5220E953-9151-454F-8AE7-C4B8E1FC1986}"/>
              </a:ext>
            </a:extLst>
          </p:cNvPr>
          <p:cNvSpPr>
            <a:spLocks noGrp="1"/>
          </p:cNvSpPr>
          <p:nvPr>
            <p:ph type="sldNum" sz="quarter" idx="11"/>
          </p:nvPr>
        </p:nvSpPr>
        <p:spPr/>
        <p:txBody>
          <a:bodyPr/>
          <a:lstStyle/>
          <a:p>
            <a:r>
              <a:rPr lang="ko-KR" altLang="en-US"/>
              <a:t> </a:t>
            </a:r>
            <a:fld id="{6280F36F-71BF-49B8-9E8F-C9B7AF481C74}" type="slidenum">
              <a:rPr lang="ko-KR" altLang="en-US" smtClean="0"/>
              <a:pPr/>
              <a:t>18</a:t>
            </a:fld>
            <a:endParaRPr lang="en-US" altLang="ko-KR" dirty="0"/>
          </a:p>
        </p:txBody>
      </p:sp>
      <p:sp>
        <p:nvSpPr>
          <p:cNvPr id="5" name="제목 4">
            <a:extLst>
              <a:ext uri="{FF2B5EF4-FFF2-40B4-BE49-F238E27FC236}">
                <a16:creationId xmlns:a16="http://schemas.microsoft.com/office/drawing/2014/main" id="{4FA0676E-52A1-451D-9E3A-DC32CF2363AB}"/>
              </a:ext>
            </a:extLst>
          </p:cNvPr>
          <p:cNvSpPr>
            <a:spLocks noGrp="1"/>
          </p:cNvSpPr>
          <p:nvPr>
            <p:ph type="title"/>
          </p:nvPr>
        </p:nvSpPr>
        <p:spPr/>
        <p:txBody>
          <a:bodyPr/>
          <a:lstStyle/>
          <a:p>
            <a:r>
              <a:rPr lang="ko-KR" altLang="en-US" dirty="0"/>
              <a:t>비트 연산자</a:t>
            </a:r>
          </a:p>
        </p:txBody>
      </p:sp>
      <p:sp>
        <p:nvSpPr>
          <p:cNvPr id="6" name="오른쪽 중괄호 5">
            <a:extLst>
              <a:ext uri="{FF2B5EF4-FFF2-40B4-BE49-F238E27FC236}">
                <a16:creationId xmlns:a16="http://schemas.microsoft.com/office/drawing/2014/main" id="{95A6CE5A-39B4-44A3-87EA-750AED20C823}"/>
              </a:ext>
            </a:extLst>
          </p:cNvPr>
          <p:cNvSpPr/>
          <p:nvPr/>
        </p:nvSpPr>
        <p:spPr>
          <a:xfrm>
            <a:off x="9247110" y="5275185"/>
            <a:ext cx="301841" cy="532661"/>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dirty="0"/>
          </a:p>
        </p:txBody>
      </p:sp>
      <p:sp>
        <p:nvSpPr>
          <p:cNvPr id="8" name="TextBox 7">
            <a:extLst>
              <a:ext uri="{FF2B5EF4-FFF2-40B4-BE49-F238E27FC236}">
                <a16:creationId xmlns:a16="http://schemas.microsoft.com/office/drawing/2014/main" id="{5158C1DB-89F0-42DE-B949-C76536B0437B}"/>
              </a:ext>
            </a:extLst>
          </p:cNvPr>
          <p:cNvSpPr txBox="1"/>
          <p:nvPr/>
        </p:nvSpPr>
        <p:spPr>
          <a:xfrm>
            <a:off x="9569036" y="5309224"/>
            <a:ext cx="2140330" cy="461665"/>
          </a:xfrm>
          <a:prstGeom prst="rect">
            <a:avLst/>
          </a:prstGeom>
          <a:noFill/>
        </p:spPr>
        <p:txBody>
          <a:bodyPr wrap="none" rtlCol="0">
            <a:spAutoFit/>
          </a:bodyPr>
          <a:lstStyle/>
          <a:p>
            <a:r>
              <a:rPr lang="ko-KR" altLang="en-US" sz="2400" dirty="0"/>
              <a:t>시프트 연산자</a:t>
            </a:r>
          </a:p>
        </p:txBody>
      </p:sp>
    </p:spTree>
    <p:extLst>
      <p:ext uri="{BB962C8B-B14F-4D97-AF65-F5344CB8AC3E}">
        <p14:creationId xmlns:p14="http://schemas.microsoft.com/office/powerpoint/2010/main" val="15294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2F2C6FB-6A24-4837-BEF4-736A16A6FDE2}"/>
              </a:ext>
            </a:extLst>
          </p:cNvPr>
          <p:cNvSpPr>
            <a:spLocks noGrp="1"/>
          </p:cNvSpPr>
          <p:nvPr>
            <p:ph idx="1"/>
          </p:nvPr>
        </p:nvSpPr>
        <p:spPr/>
        <p:txBody>
          <a:bodyPr/>
          <a:lstStyle/>
          <a:p>
            <a:r>
              <a:rPr lang="ko-KR" altLang="en-US" dirty="0"/>
              <a:t>비트 논리곱 예</a:t>
            </a:r>
            <a:r>
              <a:rPr lang="en-US" altLang="ko-KR" dirty="0"/>
              <a:t>: 10 &amp; 7 = 2</a:t>
            </a:r>
          </a:p>
          <a:p>
            <a:endParaRPr lang="en-US" altLang="ko-KR" dirty="0"/>
          </a:p>
          <a:p>
            <a:endParaRPr lang="en-US" altLang="ko-KR" dirty="0"/>
          </a:p>
          <a:p>
            <a:endParaRPr lang="en-US" altLang="ko-KR" dirty="0"/>
          </a:p>
          <a:p>
            <a:endParaRPr lang="en-US" altLang="ko-KR" dirty="0"/>
          </a:p>
          <a:p>
            <a:r>
              <a:rPr lang="ko-KR" altLang="en-US" dirty="0"/>
              <a:t>비트 논리합 예</a:t>
            </a:r>
            <a:r>
              <a:rPr lang="en-US" altLang="ko-KR" dirty="0"/>
              <a:t>: 10 | 7 = 15</a:t>
            </a:r>
            <a:endParaRPr lang="ko-KR" altLang="en-US" dirty="0"/>
          </a:p>
        </p:txBody>
      </p:sp>
      <p:sp>
        <p:nvSpPr>
          <p:cNvPr id="3" name="바닥글 개체 틀 2">
            <a:extLst>
              <a:ext uri="{FF2B5EF4-FFF2-40B4-BE49-F238E27FC236}">
                <a16:creationId xmlns:a16="http://schemas.microsoft.com/office/drawing/2014/main" id="{1B0745E5-F84F-47C2-95BE-CD1506849C0C}"/>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3E19458-FBA7-44B2-8A52-030D0958368C}"/>
              </a:ext>
            </a:extLst>
          </p:cNvPr>
          <p:cNvSpPr>
            <a:spLocks noGrp="1"/>
          </p:cNvSpPr>
          <p:nvPr>
            <p:ph type="sldNum" sz="quarter" idx="11"/>
          </p:nvPr>
        </p:nvSpPr>
        <p:spPr/>
        <p:txBody>
          <a:bodyPr/>
          <a:lstStyle/>
          <a:p>
            <a:r>
              <a:rPr lang="ko-KR" altLang="en-US"/>
              <a:t> </a:t>
            </a:r>
            <a:fld id="{6280F36F-71BF-49B8-9E8F-C9B7AF481C74}" type="slidenum">
              <a:rPr lang="ko-KR" altLang="en-US" smtClean="0"/>
              <a:pPr/>
              <a:t>19</a:t>
            </a:fld>
            <a:endParaRPr lang="en-US" altLang="ko-KR" dirty="0"/>
          </a:p>
        </p:txBody>
      </p:sp>
      <p:sp>
        <p:nvSpPr>
          <p:cNvPr id="5" name="제목 4">
            <a:extLst>
              <a:ext uri="{FF2B5EF4-FFF2-40B4-BE49-F238E27FC236}">
                <a16:creationId xmlns:a16="http://schemas.microsoft.com/office/drawing/2014/main" id="{776C3B36-62FB-4894-9C3A-B26995B8887C}"/>
              </a:ext>
            </a:extLst>
          </p:cNvPr>
          <p:cNvSpPr>
            <a:spLocks noGrp="1"/>
          </p:cNvSpPr>
          <p:nvPr>
            <p:ph type="title"/>
          </p:nvPr>
        </p:nvSpPr>
        <p:spPr/>
        <p:txBody>
          <a:bodyPr/>
          <a:lstStyle/>
          <a:p>
            <a:r>
              <a:rPr lang="ko-KR" altLang="en-US" dirty="0"/>
              <a:t>비트 연산자</a:t>
            </a:r>
          </a:p>
        </p:txBody>
      </p:sp>
      <p:pic>
        <p:nvPicPr>
          <p:cNvPr id="6" name="그림 5">
            <a:extLst>
              <a:ext uri="{FF2B5EF4-FFF2-40B4-BE49-F238E27FC236}">
                <a16:creationId xmlns:a16="http://schemas.microsoft.com/office/drawing/2014/main" id="{03638A8F-446F-4C4D-A26C-26E9214CFAA9}"/>
              </a:ext>
            </a:extLst>
          </p:cNvPr>
          <p:cNvPicPr>
            <a:picLocks noChangeAspect="1"/>
          </p:cNvPicPr>
          <p:nvPr/>
        </p:nvPicPr>
        <p:blipFill rotWithShape="1">
          <a:blip r:embed="rId2">
            <a:extLst>
              <a:ext uri="{28A0092B-C50C-407E-A947-70E740481C1C}">
                <a14:useLocalDpi xmlns:a14="http://schemas.microsoft.com/office/drawing/2010/main" val="0"/>
              </a:ext>
            </a:extLst>
          </a:blip>
          <a:srcRect l="7639" t="13518" r="74861" b="10000"/>
          <a:stretch/>
        </p:blipFill>
        <p:spPr>
          <a:xfrm rot="5400000">
            <a:off x="4033830" y="-241964"/>
            <a:ext cx="1885949" cy="6181711"/>
          </a:xfrm>
          <a:prstGeom prst="rect">
            <a:avLst/>
          </a:prstGeom>
        </p:spPr>
      </p:pic>
      <p:pic>
        <p:nvPicPr>
          <p:cNvPr id="8" name="그림 7">
            <a:extLst>
              <a:ext uri="{FF2B5EF4-FFF2-40B4-BE49-F238E27FC236}">
                <a16:creationId xmlns:a16="http://schemas.microsoft.com/office/drawing/2014/main" id="{5022F3DA-3A27-4589-ABF8-4B14246A26A5}"/>
              </a:ext>
            </a:extLst>
          </p:cNvPr>
          <p:cNvPicPr>
            <a:picLocks noChangeAspect="1"/>
          </p:cNvPicPr>
          <p:nvPr/>
        </p:nvPicPr>
        <p:blipFill rotWithShape="1">
          <a:blip r:embed="rId3">
            <a:extLst>
              <a:ext uri="{28A0092B-C50C-407E-A947-70E740481C1C}">
                <a14:useLocalDpi xmlns:a14="http://schemas.microsoft.com/office/drawing/2010/main" val="0"/>
              </a:ext>
            </a:extLst>
          </a:blip>
          <a:srcRect l="7639" t="14259" r="75000" b="5185"/>
          <a:stretch/>
        </p:blipFill>
        <p:spPr>
          <a:xfrm rot="5400000">
            <a:off x="4091427" y="2395099"/>
            <a:ext cx="1778610" cy="6189567"/>
          </a:xfrm>
          <a:prstGeom prst="rect">
            <a:avLst/>
          </a:prstGeom>
        </p:spPr>
      </p:pic>
    </p:spTree>
    <p:extLst>
      <p:ext uri="{BB962C8B-B14F-4D97-AF65-F5344CB8AC3E}">
        <p14:creationId xmlns:p14="http://schemas.microsoft.com/office/powerpoint/2010/main" val="3455259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8D3A218-D973-FA15-05D8-18DD99C72234}"/>
              </a:ext>
            </a:extLst>
          </p:cNvPr>
          <p:cNvSpPr>
            <a:spLocks noGrp="1"/>
          </p:cNvSpPr>
          <p:nvPr>
            <p:ph idx="1"/>
          </p:nvPr>
        </p:nvSpPr>
        <p:spPr/>
        <p:txBody>
          <a:bodyPr/>
          <a:lstStyle/>
          <a:p>
            <a:r>
              <a:rPr lang="ko-KR" altLang="en-US" dirty="0"/>
              <a:t>리스트</a:t>
            </a:r>
            <a:r>
              <a:rPr lang="en-US" altLang="ko-KR" dirty="0"/>
              <a:t>, </a:t>
            </a:r>
            <a:r>
              <a:rPr lang="ko-KR" altLang="en-US" dirty="0" err="1"/>
              <a:t>튜플</a:t>
            </a:r>
            <a:r>
              <a:rPr lang="en-US" altLang="ko-KR" dirty="0"/>
              <a:t>,</a:t>
            </a:r>
            <a:r>
              <a:rPr lang="ko-KR" altLang="en-US" dirty="0"/>
              <a:t> </a:t>
            </a:r>
            <a:r>
              <a:rPr lang="ko-KR" altLang="en-US" dirty="0" err="1"/>
              <a:t>딕셔너리</a:t>
            </a:r>
            <a:r>
              <a:rPr lang="ko-KR" altLang="en-US" dirty="0"/>
              <a:t> 차이점</a:t>
            </a:r>
            <a:endParaRPr lang="en-US" altLang="ko-KR" dirty="0"/>
          </a:p>
          <a:p>
            <a:r>
              <a:rPr lang="ko-KR" altLang="en-US" dirty="0"/>
              <a:t>문자열 다루기</a:t>
            </a:r>
            <a:endParaRPr lang="en-US" altLang="ko-KR" dirty="0"/>
          </a:p>
          <a:p>
            <a:r>
              <a:rPr lang="ko-KR" altLang="en-US" dirty="0"/>
              <a:t>함수</a:t>
            </a:r>
            <a:r>
              <a:rPr lang="en-US" altLang="ko-KR" dirty="0"/>
              <a:t>, </a:t>
            </a:r>
            <a:r>
              <a:rPr lang="ko-KR" altLang="en-US" dirty="0"/>
              <a:t>내부함수</a:t>
            </a:r>
            <a:r>
              <a:rPr lang="en-US" altLang="ko-KR" dirty="0"/>
              <a:t>, </a:t>
            </a:r>
            <a:r>
              <a:rPr lang="ko-KR" altLang="en-US" dirty="0"/>
              <a:t>람다함수</a:t>
            </a:r>
            <a:r>
              <a:rPr lang="en-US" altLang="ko-KR" dirty="0"/>
              <a:t>, map </a:t>
            </a:r>
            <a:r>
              <a:rPr lang="ko-KR" altLang="en-US" dirty="0"/>
              <a:t>함수</a:t>
            </a:r>
            <a:r>
              <a:rPr lang="en-US" altLang="ko-KR" dirty="0"/>
              <a:t>, </a:t>
            </a:r>
            <a:r>
              <a:rPr lang="ko-KR" altLang="en-US" dirty="0"/>
              <a:t>재귀함수</a:t>
            </a:r>
            <a:endParaRPr lang="en-US" altLang="ko-KR" dirty="0"/>
          </a:p>
          <a:p>
            <a:r>
              <a:rPr lang="ko-KR" altLang="en-US" dirty="0"/>
              <a:t>전역변수</a:t>
            </a:r>
            <a:r>
              <a:rPr lang="en-US" altLang="ko-KR" dirty="0"/>
              <a:t>, </a:t>
            </a:r>
            <a:r>
              <a:rPr lang="ko-KR" altLang="en-US" dirty="0"/>
              <a:t>지역변수</a:t>
            </a:r>
            <a:r>
              <a:rPr lang="en-US" altLang="ko-KR" dirty="0"/>
              <a:t>, </a:t>
            </a:r>
            <a:r>
              <a:rPr lang="ko-KR" altLang="en-US" dirty="0"/>
              <a:t>모듈</a:t>
            </a:r>
            <a:endParaRPr lang="en-US" altLang="ko-KR" dirty="0"/>
          </a:p>
          <a:p>
            <a:r>
              <a:rPr lang="ko-KR" altLang="en-US" dirty="0"/>
              <a:t>파일 입</a:t>
            </a:r>
            <a:r>
              <a:rPr lang="en-US" altLang="ko-KR" dirty="0"/>
              <a:t>.</a:t>
            </a:r>
            <a:r>
              <a:rPr lang="ko-KR" altLang="en-US" dirty="0"/>
              <a:t>출력</a:t>
            </a:r>
            <a:endParaRPr lang="en-US" altLang="ko-KR" dirty="0"/>
          </a:p>
          <a:p>
            <a:r>
              <a:rPr lang="ko-KR" altLang="en-US" dirty="0"/>
              <a:t>알고리즘</a:t>
            </a:r>
          </a:p>
        </p:txBody>
      </p:sp>
      <p:sp>
        <p:nvSpPr>
          <p:cNvPr id="3" name="바닥글 개체 틀 2">
            <a:extLst>
              <a:ext uri="{FF2B5EF4-FFF2-40B4-BE49-F238E27FC236}">
                <a16:creationId xmlns:a16="http://schemas.microsoft.com/office/drawing/2014/main" id="{B67938ED-28A9-774C-F3A3-43924FD0379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B5025735-F8E7-3476-5A90-51C5B7E12452}"/>
              </a:ext>
            </a:extLst>
          </p:cNvPr>
          <p:cNvSpPr>
            <a:spLocks noGrp="1"/>
          </p:cNvSpPr>
          <p:nvPr>
            <p:ph type="sldNum" sz="quarter" idx="11"/>
          </p:nvPr>
        </p:nvSpPr>
        <p:spPr/>
        <p:txBody>
          <a:bodyPr/>
          <a:lstStyle/>
          <a:p>
            <a:r>
              <a:rPr lang="ko-KR" altLang="en-US"/>
              <a:t> </a:t>
            </a:r>
            <a:fld id="{6280F36F-71BF-49B8-9E8F-C9B7AF481C74}" type="slidenum">
              <a:rPr lang="ko-KR" altLang="en-US" smtClean="0"/>
              <a:pPr/>
              <a:t>2</a:t>
            </a:fld>
            <a:endParaRPr lang="en-US" altLang="ko-KR" dirty="0"/>
          </a:p>
        </p:txBody>
      </p:sp>
      <p:sp>
        <p:nvSpPr>
          <p:cNvPr id="5" name="제목 4">
            <a:extLst>
              <a:ext uri="{FF2B5EF4-FFF2-40B4-BE49-F238E27FC236}">
                <a16:creationId xmlns:a16="http://schemas.microsoft.com/office/drawing/2014/main" id="{23DE2621-7110-80E1-6F5E-749F806F5A19}"/>
              </a:ext>
            </a:extLst>
          </p:cNvPr>
          <p:cNvSpPr>
            <a:spLocks noGrp="1"/>
          </p:cNvSpPr>
          <p:nvPr>
            <p:ph type="title"/>
          </p:nvPr>
        </p:nvSpPr>
        <p:spPr/>
        <p:txBody>
          <a:bodyPr/>
          <a:lstStyle/>
          <a:p>
            <a:r>
              <a:rPr lang="ko-KR" altLang="en-US"/>
              <a:t>중간고사 이후 배운 내용</a:t>
            </a:r>
          </a:p>
        </p:txBody>
      </p:sp>
    </p:spTree>
    <p:extLst>
      <p:ext uri="{BB962C8B-B14F-4D97-AF65-F5344CB8AC3E}">
        <p14:creationId xmlns:p14="http://schemas.microsoft.com/office/powerpoint/2010/main" val="36624808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04D7B4E-A88B-4704-B37F-0BE613A83798}"/>
              </a:ext>
            </a:extLst>
          </p:cNvPr>
          <p:cNvSpPr>
            <a:spLocks noGrp="1"/>
          </p:cNvSpPr>
          <p:nvPr>
            <p:ph idx="1"/>
          </p:nvPr>
        </p:nvSpPr>
        <p:spPr>
          <a:xfrm>
            <a:off x="838200" y="1406769"/>
            <a:ext cx="6457950" cy="4770194"/>
          </a:xfrm>
        </p:spPr>
        <p:txBody>
          <a:bodyPr>
            <a:normAutofit fontScale="92500" lnSpcReduction="10000"/>
          </a:bodyPr>
          <a:lstStyle/>
          <a:p>
            <a:r>
              <a:rPr lang="ko-KR" altLang="en-US" dirty="0"/>
              <a:t>비트 배타적 논리합 예 </a:t>
            </a:r>
            <a:r>
              <a:rPr lang="en-US" altLang="ko-KR" dirty="0"/>
              <a:t>: 10 ^ 7 = 13</a:t>
            </a:r>
          </a:p>
          <a:p>
            <a:endParaRPr lang="en-US" altLang="ko-KR" dirty="0"/>
          </a:p>
          <a:p>
            <a:endParaRPr lang="en-US" altLang="ko-KR" dirty="0"/>
          </a:p>
          <a:p>
            <a:endParaRPr lang="en-US" altLang="ko-KR" dirty="0"/>
          </a:p>
          <a:p>
            <a:endParaRPr lang="en-US" altLang="ko-KR" dirty="0"/>
          </a:p>
          <a:p>
            <a:endParaRPr lang="en-US" altLang="ko-KR" dirty="0"/>
          </a:p>
          <a:p>
            <a:r>
              <a:rPr lang="ko-KR" altLang="en-US" dirty="0"/>
              <a:t>교수님</a:t>
            </a:r>
            <a:r>
              <a:rPr lang="en-US" altLang="ko-KR" dirty="0"/>
              <a:t>, </a:t>
            </a:r>
            <a:r>
              <a:rPr lang="ko-KR" altLang="en-US" dirty="0"/>
              <a:t>이런 거 왜 해요</a:t>
            </a:r>
            <a:r>
              <a:rPr lang="en-US" altLang="ko-KR" dirty="0"/>
              <a:t>?</a:t>
            </a:r>
          </a:p>
          <a:p>
            <a:pPr lvl="1"/>
            <a:r>
              <a:rPr lang="en-US" altLang="ko-KR" dirty="0"/>
              <a:t>Mask </a:t>
            </a:r>
            <a:r>
              <a:rPr lang="ko-KR" altLang="en-US" dirty="0"/>
              <a:t>처리 할 때 </a:t>
            </a:r>
            <a:r>
              <a:rPr lang="en-US" altLang="ko-KR" dirty="0"/>
              <a:t>(</a:t>
            </a:r>
            <a:r>
              <a:rPr lang="ko-KR" altLang="en-US" dirty="0"/>
              <a:t>뭔가를 걸러 </a:t>
            </a:r>
            <a:r>
              <a:rPr lang="ko-KR" altLang="en-US" dirty="0" err="1"/>
              <a:t>줄때</a:t>
            </a:r>
            <a:r>
              <a:rPr lang="en-US" altLang="ko-KR" dirty="0"/>
              <a:t>) </a:t>
            </a:r>
            <a:r>
              <a:rPr lang="ko-KR" altLang="en-US" dirty="0" err="1"/>
              <a:t>앞비트</a:t>
            </a:r>
            <a:r>
              <a:rPr lang="ko-KR" altLang="en-US" dirty="0"/>
              <a:t> 전부 </a:t>
            </a:r>
            <a:r>
              <a:rPr lang="en-US" altLang="ko-KR" dirty="0"/>
              <a:t>0</a:t>
            </a:r>
            <a:r>
              <a:rPr lang="ko-KR" altLang="en-US" dirty="0"/>
              <a:t>으로 채울 때</a:t>
            </a:r>
            <a:endParaRPr lang="en-US" altLang="ko-KR" dirty="0"/>
          </a:p>
          <a:p>
            <a:pPr lvl="1"/>
            <a:r>
              <a:rPr lang="ko-KR" altLang="en-US" dirty="0"/>
              <a:t>암호학에서 사용해요</a:t>
            </a:r>
            <a:endParaRPr lang="en-US" altLang="ko-KR" dirty="0"/>
          </a:p>
          <a:p>
            <a:pPr lvl="1"/>
            <a:r>
              <a:rPr lang="en-US" altLang="ko-KR" dirty="0"/>
              <a:t>~(</a:t>
            </a:r>
            <a:r>
              <a:rPr lang="ko-KR" altLang="en-US" dirty="0"/>
              <a:t>비트부정</a:t>
            </a:r>
            <a:r>
              <a:rPr lang="en-US" altLang="ko-KR" dirty="0"/>
              <a:t>)</a:t>
            </a:r>
            <a:r>
              <a:rPr lang="ko-KR" altLang="en-US" dirty="0"/>
              <a:t>은 </a:t>
            </a:r>
            <a:r>
              <a:rPr lang="en-US" altLang="ko-KR" dirty="0"/>
              <a:t>1</a:t>
            </a:r>
            <a:r>
              <a:rPr lang="ko-KR" altLang="en-US" dirty="0"/>
              <a:t>의 보수</a:t>
            </a:r>
            <a:r>
              <a:rPr lang="en-US" altLang="ko-KR" dirty="0"/>
              <a:t>, 2</a:t>
            </a:r>
            <a:r>
              <a:rPr lang="ko-KR" altLang="en-US" dirty="0"/>
              <a:t>의 보수</a:t>
            </a:r>
            <a:r>
              <a:rPr lang="en-US" altLang="ko-KR" dirty="0"/>
              <a:t>, </a:t>
            </a:r>
            <a:r>
              <a:rPr lang="ko-KR" altLang="en-US" dirty="0" err="1"/>
              <a:t>음수값</a:t>
            </a:r>
            <a:r>
              <a:rPr lang="ko-KR" altLang="en-US" dirty="0"/>
              <a:t>  찾을 때 사용해요</a:t>
            </a:r>
            <a:endParaRPr lang="en-US" altLang="ko-KR" dirty="0"/>
          </a:p>
          <a:p>
            <a:endParaRPr lang="ko-KR" altLang="en-US" dirty="0"/>
          </a:p>
        </p:txBody>
      </p:sp>
      <p:sp>
        <p:nvSpPr>
          <p:cNvPr id="3" name="바닥글 개체 틀 2">
            <a:extLst>
              <a:ext uri="{FF2B5EF4-FFF2-40B4-BE49-F238E27FC236}">
                <a16:creationId xmlns:a16="http://schemas.microsoft.com/office/drawing/2014/main" id="{E9C0961C-2845-400A-A052-15A506CB748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A8F7D4C-A379-46A4-A99A-2A1B145F2C28}"/>
              </a:ext>
            </a:extLst>
          </p:cNvPr>
          <p:cNvSpPr>
            <a:spLocks noGrp="1"/>
          </p:cNvSpPr>
          <p:nvPr>
            <p:ph type="sldNum" sz="quarter" idx="11"/>
          </p:nvPr>
        </p:nvSpPr>
        <p:spPr/>
        <p:txBody>
          <a:bodyPr/>
          <a:lstStyle/>
          <a:p>
            <a:r>
              <a:rPr lang="ko-KR" altLang="en-US"/>
              <a:t> </a:t>
            </a:r>
            <a:fld id="{6280F36F-71BF-49B8-9E8F-C9B7AF481C74}" type="slidenum">
              <a:rPr lang="ko-KR" altLang="en-US" smtClean="0"/>
              <a:pPr/>
              <a:t>20</a:t>
            </a:fld>
            <a:endParaRPr lang="en-US" altLang="ko-KR" dirty="0"/>
          </a:p>
        </p:txBody>
      </p:sp>
      <p:sp>
        <p:nvSpPr>
          <p:cNvPr id="5" name="제목 4">
            <a:extLst>
              <a:ext uri="{FF2B5EF4-FFF2-40B4-BE49-F238E27FC236}">
                <a16:creationId xmlns:a16="http://schemas.microsoft.com/office/drawing/2014/main" id="{8066D66C-C1C5-467C-B080-0F61E6DF6D0E}"/>
              </a:ext>
            </a:extLst>
          </p:cNvPr>
          <p:cNvSpPr>
            <a:spLocks noGrp="1"/>
          </p:cNvSpPr>
          <p:nvPr>
            <p:ph type="title"/>
          </p:nvPr>
        </p:nvSpPr>
        <p:spPr/>
        <p:txBody>
          <a:bodyPr/>
          <a:lstStyle/>
          <a:p>
            <a:r>
              <a:rPr lang="ko-KR" altLang="en-US" dirty="0"/>
              <a:t>비트 연산자</a:t>
            </a:r>
          </a:p>
        </p:txBody>
      </p:sp>
      <p:pic>
        <p:nvPicPr>
          <p:cNvPr id="7" name="그림 6">
            <a:extLst>
              <a:ext uri="{FF2B5EF4-FFF2-40B4-BE49-F238E27FC236}">
                <a16:creationId xmlns:a16="http://schemas.microsoft.com/office/drawing/2014/main" id="{57B3E70D-3AB6-4536-823A-DC770BB39394}"/>
              </a:ext>
            </a:extLst>
          </p:cNvPr>
          <p:cNvPicPr>
            <a:picLocks noChangeAspect="1"/>
          </p:cNvPicPr>
          <p:nvPr/>
        </p:nvPicPr>
        <p:blipFill rotWithShape="1">
          <a:blip r:embed="rId2">
            <a:extLst>
              <a:ext uri="{28A0092B-C50C-407E-A947-70E740481C1C}">
                <a14:useLocalDpi xmlns:a14="http://schemas.microsoft.com/office/drawing/2010/main" val="0"/>
              </a:ext>
            </a:extLst>
          </a:blip>
          <a:srcRect l="8750" t="14074" r="74166"/>
          <a:stretch/>
        </p:blipFill>
        <p:spPr>
          <a:xfrm rot="5400000">
            <a:off x="4145417" y="-449716"/>
            <a:ext cx="1781174" cy="6719208"/>
          </a:xfrm>
          <a:prstGeom prst="rect">
            <a:avLst/>
          </a:prstGeom>
        </p:spPr>
      </p:pic>
      <p:pic>
        <p:nvPicPr>
          <p:cNvPr id="2050" name="Picture 2" descr="6-2-5.비트 연산자 비트 연산자는 양변의 대응되는 비트끼리 논리적인 연산을 수행하여 새로운 값을 만든다. 비트를 조작한다는 면에서  굉장히 섬세하고 연산 속도가 빠르다. 그러나 이진수 단위의 기계적인 연산이라 초보자가 이해하기 어렵고 고급 언어인 자바와 ...">
            <a:extLst>
              <a:ext uri="{FF2B5EF4-FFF2-40B4-BE49-F238E27FC236}">
                <a16:creationId xmlns:a16="http://schemas.microsoft.com/office/drawing/2014/main" id="{2B97840B-6973-4107-8030-AF2B2E559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5" y="4214813"/>
            <a:ext cx="4934512" cy="178117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737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B04865F-2D6D-4E27-8ABE-3D8D4801FF07}"/>
              </a:ext>
            </a:extLst>
          </p:cNvPr>
          <p:cNvSpPr>
            <a:spLocks noGrp="1"/>
          </p:cNvSpPr>
          <p:nvPr>
            <p:ph idx="1"/>
          </p:nvPr>
        </p:nvSpPr>
        <p:spPr/>
        <p:txBody>
          <a:bodyPr/>
          <a:lstStyle/>
          <a:p>
            <a:r>
              <a:rPr lang="en-US" altLang="ko-KR" dirty="0"/>
              <a:t>26 &lt;&lt; 2 = 104   (2</a:t>
            </a:r>
            <a:r>
              <a:rPr lang="en-US" altLang="ko-KR" baseline="30000" dirty="0"/>
              <a:t>n</a:t>
            </a:r>
            <a:r>
              <a:rPr lang="ko-KR" altLang="en-US" dirty="0"/>
              <a:t>을 곱해준 결과가 됨</a:t>
            </a:r>
            <a:r>
              <a:rPr lang="en-US" altLang="ko-KR" dirty="0"/>
              <a:t>, 26 * 2</a:t>
            </a:r>
            <a:r>
              <a:rPr lang="en-US" altLang="ko-KR" baseline="30000" dirty="0"/>
              <a:t>2 </a:t>
            </a:r>
            <a:r>
              <a:rPr lang="en-US" altLang="ko-KR" dirty="0"/>
              <a:t>= 104)</a:t>
            </a:r>
          </a:p>
          <a:p>
            <a:endParaRPr lang="en-US" altLang="ko-KR" dirty="0"/>
          </a:p>
          <a:p>
            <a:endParaRPr lang="en-US" altLang="ko-KR" dirty="0"/>
          </a:p>
          <a:p>
            <a:endParaRPr lang="en-US" altLang="ko-KR" dirty="0"/>
          </a:p>
          <a:p>
            <a:endParaRPr lang="en-US" altLang="ko-KR" dirty="0"/>
          </a:p>
          <a:p>
            <a:r>
              <a:rPr lang="en-US" altLang="ko-KR" dirty="0"/>
              <a:t>26 &gt;&gt; 2 = 6   (2</a:t>
            </a:r>
            <a:r>
              <a:rPr lang="en-US" altLang="ko-KR" baseline="30000" dirty="0"/>
              <a:t>n</a:t>
            </a:r>
            <a:r>
              <a:rPr lang="ko-KR" altLang="en-US" dirty="0"/>
              <a:t>으로 나눈 몫</a:t>
            </a:r>
            <a:r>
              <a:rPr lang="en-US" altLang="ko-KR" dirty="0"/>
              <a:t>, 26 // 2</a:t>
            </a:r>
            <a:r>
              <a:rPr lang="en-US" altLang="ko-KR" baseline="30000" dirty="0"/>
              <a:t>2 </a:t>
            </a:r>
            <a:r>
              <a:rPr lang="en-US" altLang="ko-KR" dirty="0"/>
              <a:t>= 6)</a:t>
            </a:r>
            <a:endParaRPr lang="ko-KR" altLang="en-US" dirty="0"/>
          </a:p>
          <a:p>
            <a:endParaRPr lang="ko-KR" altLang="en-US" dirty="0"/>
          </a:p>
        </p:txBody>
      </p:sp>
      <p:sp>
        <p:nvSpPr>
          <p:cNvPr id="3" name="바닥글 개체 틀 2">
            <a:extLst>
              <a:ext uri="{FF2B5EF4-FFF2-40B4-BE49-F238E27FC236}">
                <a16:creationId xmlns:a16="http://schemas.microsoft.com/office/drawing/2014/main" id="{B4756DFF-5C23-4F67-B76F-0E7E518B13B7}"/>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A50ECCB-E86B-4B13-92B3-730348681BDC}"/>
              </a:ext>
            </a:extLst>
          </p:cNvPr>
          <p:cNvSpPr>
            <a:spLocks noGrp="1"/>
          </p:cNvSpPr>
          <p:nvPr>
            <p:ph type="sldNum" sz="quarter" idx="11"/>
          </p:nvPr>
        </p:nvSpPr>
        <p:spPr/>
        <p:txBody>
          <a:bodyPr/>
          <a:lstStyle/>
          <a:p>
            <a:r>
              <a:rPr lang="ko-KR" altLang="en-US"/>
              <a:t> </a:t>
            </a:r>
            <a:fld id="{6280F36F-71BF-49B8-9E8F-C9B7AF481C74}" type="slidenum">
              <a:rPr lang="ko-KR" altLang="en-US" smtClean="0"/>
              <a:pPr/>
              <a:t>21</a:t>
            </a:fld>
            <a:endParaRPr lang="en-US" altLang="ko-KR" dirty="0"/>
          </a:p>
        </p:txBody>
      </p:sp>
      <p:sp>
        <p:nvSpPr>
          <p:cNvPr id="5" name="제목 4">
            <a:extLst>
              <a:ext uri="{FF2B5EF4-FFF2-40B4-BE49-F238E27FC236}">
                <a16:creationId xmlns:a16="http://schemas.microsoft.com/office/drawing/2014/main" id="{561B4978-B904-41A1-AC60-7D0013855D67}"/>
              </a:ext>
            </a:extLst>
          </p:cNvPr>
          <p:cNvSpPr>
            <a:spLocks noGrp="1"/>
          </p:cNvSpPr>
          <p:nvPr>
            <p:ph type="title"/>
          </p:nvPr>
        </p:nvSpPr>
        <p:spPr/>
        <p:txBody>
          <a:bodyPr/>
          <a:lstStyle/>
          <a:p>
            <a:r>
              <a:rPr lang="ko-KR" altLang="en-US" dirty="0"/>
              <a:t>비트 연산자 중에서 시프트 연산자</a:t>
            </a:r>
          </a:p>
        </p:txBody>
      </p:sp>
      <p:pic>
        <p:nvPicPr>
          <p:cNvPr id="9" name="그림 8">
            <a:extLst>
              <a:ext uri="{FF2B5EF4-FFF2-40B4-BE49-F238E27FC236}">
                <a16:creationId xmlns:a16="http://schemas.microsoft.com/office/drawing/2014/main" id="{F164EECC-E6A0-478D-9308-B37577D72DA0}"/>
              </a:ext>
            </a:extLst>
          </p:cNvPr>
          <p:cNvPicPr>
            <a:picLocks noChangeAspect="1"/>
          </p:cNvPicPr>
          <p:nvPr/>
        </p:nvPicPr>
        <p:blipFill rotWithShape="1">
          <a:blip r:embed="rId2">
            <a:extLst>
              <a:ext uri="{28A0092B-C50C-407E-A947-70E740481C1C}">
                <a14:useLocalDpi xmlns:a14="http://schemas.microsoft.com/office/drawing/2010/main" val="0"/>
              </a:ext>
            </a:extLst>
          </a:blip>
          <a:srcRect l="13195" t="35740" r="68472" b="2593"/>
          <a:stretch/>
        </p:blipFill>
        <p:spPr>
          <a:xfrm rot="5400000">
            <a:off x="2934564" y="694459"/>
            <a:ext cx="1752599" cy="4421331"/>
          </a:xfrm>
          <a:prstGeom prst="rect">
            <a:avLst/>
          </a:prstGeom>
        </p:spPr>
      </p:pic>
      <p:pic>
        <p:nvPicPr>
          <p:cNvPr id="11" name="그림 10">
            <a:extLst>
              <a:ext uri="{FF2B5EF4-FFF2-40B4-BE49-F238E27FC236}">
                <a16:creationId xmlns:a16="http://schemas.microsoft.com/office/drawing/2014/main" id="{BB5D45DA-8378-434C-8C54-8E45FE18AFDF}"/>
              </a:ext>
            </a:extLst>
          </p:cNvPr>
          <p:cNvPicPr>
            <a:picLocks noChangeAspect="1"/>
          </p:cNvPicPr>
          <p:nvPr/>
        </p:nvPicPr>
        <p:blipFill rotWithShape="1">
          <a:blip r:embed="rId3">
            <a:extLst>
              <a:ext uri="{28A0092B-C50C-407E-A947-70E740481C1C}">
                <a14:useLocalDpi xmlns:a14="http://schemas.microsoft.com/office/drawing/2010/main" val="0"/>
              </a:ext>
            </a:extLst>
          </a:blip>
          <a:srcRect l="6805" t="37408" r="75972" b="4630"/>
          <a:stretch/>
        </p:blipFill>
        <p:spPr>
          <a:xfrm rot="5400000">
            <a:off x="3006010" y="3242389"/>
            <a:ext cx="1844673" cy="4656300"/>
          </a:xfrm>
          <a:prstGeom prst="rect">
            <a:avLst/>
          </a:prstGeom>
        </p:spPr>
      </p:pic>
    </p:spTree>
    <p:extLst>
      <p:ext uri="{BB962C8B-B14F-4D97-AF65-F5344CB8AC3E}">
        <p14:creationId xmlns:p14="http://schemas.microsoft.com/office/powerpoint/2010/main" val="306971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D84F00BC-A6E5-4371-A3BD-B55F6C37D26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F56AEE8F-B4C0-4FB0-9575-8DCB4EABB109}"/>
              </a:ext>
            </a:extLst>
          </p:cNvPr>
          <p:cNvSpPr>
            <a:spLocks noGrp="1"/>
          </p:cNvSpPr>
          <p:nvPr>
            <p:ph type="sldNum" sz="quarter" idx="11"/>
          </p:nvPr>
        </p:nvSpPr>
        <p:spPr/>
        <p:txBody>
          <a:bodyPr/>
          <a:lstStyle/>
          <a:p>
            <a:r>
              <a:rPr lang="ko-KR" altLang="en-US"/>
              <a:t> </a:t>
            </a:r>
            <a:fld id="{6280F36F-71BF-49B8-9E8F-C9B7AF481C74}" type="slidenum">
              <a:rPr lang="ko-KR" altLang="en-US" smtClean="0"/>
              <a:pPr/>
              <a:t>22</a:t>
            </a:fld>
            <a:endParaRPr lang="en-US" altLang="ko-KR" dirty="0"/>
          </a:p>
        </p:txBody>
      </p:sp>
      <p:sp>
        <p:nvSpPr>
          <p:cNvPr id="5" name="제목 4">
            <a:extLst>
              <a:ext uri="{FF2B5EF4-FFF2-40B4-BE49-F238E27FC236}">
                <a16:creationId xmlns:a16="http://schemas.microsoft.com/office/drawing/2014/main" id="{544B7DAB-0C02-4A1E-B041-E9B07A750D01}"/>
              </a:ext>
            </a:extLst>
          </p:cNvPr>
          <p:cNvSpPr>
            <a:spLocks noGrp="1"/>
          </p:cNvSpPr>
          <p:nvPr>
            <p:ph type="title"/>
          </p:nvPr>
        </p:nvSpPr>
        <p:spPr>
          <a:xfrm>
            <a:off x="838200" y="365125"/>
            <a:ext cx="10515600" cy="473075"/>
          </a:xfrm>
        </p:spPr>
        <p:txBody>
          <a:bodyPr>
            <a:normAutofit fontScale="90000"/>
          </a:bodyPr>
          <a:lstStyle/>
          <a:p>
            <a:r>
              <a:rPr lang="ko-KR" altLang="en-US" sz="2800" dirty="0"/>
              <a:t>연산자 우선 순위 </a:t>
            </a:r>
            <a:r>
              <a:rPr lang="en-US" altLang="ko-KR" sz="2000" dirty="0">
                <a:solidFill>
                  <a:schemeClr val="accent1">
                    <a:lumMod val="50000"/>
                  </a:schemeClr>
                </a:solidFill>
              </a:rPr>
              <a:t>(</a:t>
            </a:r>
            <a:r>
              <a:rPr lang="ko-KR" altLang="en-US" sz="2000" dirty="0">
                <a:solidFill>
                  <a:schemeClr val="accent1">
                    <a:lumMod val="50000"/>
                  </a:schemeClr>
                </a:solidFill>
              </a:rPr>
              <a:t>프로그램은 이상 없는데 결과값이 이상할 때 한번 의심해볼만</a:t>
            </a:r>
            <a:r>
              <a:rPr lang="en-US" altLang="ko-KR" sz="2000" dirty="0"/>
              <a:t>)</a:t>
            </a:r>
            <a:endParaRPr lang="ko-KR" altLang="en-US" sz="2800" dirty="0"/>
          </a:p>
        </p:txBody>
      </p:sp>
      <p:graphicFrame>
        <p:nvGraphicFramePr>
          <p:cNvPr id="6" name="표 6">
            <a:extLst>
              <a:ext uri="{FF2B5EF4-FFF2-40B4-BE49-F238E27FC236}">
                <a16:creationId xmlns:a16="http://schemas.microsoft.com/office/drawing/2014/main" id="{373738FB-FC8C-4F49-A9D9-8BE5D23FC15A}"/>
              </a:ext>
            </a:extLst>
          </p:cNvPr>
          <p:cNvGraphicFramePr>
            <a:graphicFrameLocks noGrp="1"/>
          </p:cNvGraphicFramePr>
          <p:nvPr/>
        </p:nvGraphicFramePr>
        <p:xfrm>
          <a:off x="1489075" y="1021715"/>
          <a:ext cx="9636125" cy="5579111"/>
        </p:xfrm>
        <a:graphic>
          <a:graphicData uri="http://schemas.openxmlformats.org/drawingml/2006/table">
            <a:tbl>
              <a:tblPr firstRow="1" bandRow="1">
                <a:tableStyleId>{5C22544A-7EE6-4342-B048-85BDC9FD1C3A}</a:tableStyleId>
              </a:tblPr>
              <a:tblGrid>
                <a:gridCol w="1435100">
                  <a:extLst>
                    <a:ext uri="{9D8B030D-6E8A-4147-A177-3AD203B41FA5}">
                      <a16:colId xmlns:a16="http://schemas.microsoft.com/office/drawing/2014/main" val="2774249168"/>
                    </a:ext>
                  </a:extLst>
                </a:gridCol>
                <a:gridCol w="3741108">
                  <a:extLst>
                    <a:ext uri="{9D8B030D-6E8A-4147-A177-3AD203B41FA5}">
                      <a16:colId xmlns:a16="http://schemas.microsoft.com/office/drawing/2014/main" val="3863506013"/>
                    </a:ext>
                  </a:extLst>
                </a:gridCol>
                <a:gridCol w="4459917">
                  <a:extLst>
                    <a:ext uri="{9D8B030D-6E8A-4147-A177-3AD203B41FA5}">
                      <a16:colId xmlns:a16="http://schemas.microsoft.com/office/drawing/2014/main" val="205344277"/>
                    </a:ext>
                  </a:extLst>
                </a:gridCol>
              </a:tblGrid>
              <a:tr h="328183">
                <a:tc>
                  <a:txBody>
                    <a:bodyPr/>
                    <a:lstStyle/>
                    <a:p>
                      <a:pPr algn="ctr" latinLnBrk="1"/>
                      <a:r>
                        <a:rPr lang="ko-KR" altLang="en-US" sz="2000" dirty="0"/>
                        <a:t>우선 순위</a:t>
                      </a:r>
                    </a:p>
                  </a:txBody>
                  <a:tcPr marT="0" marB="0" anchor="ctr"/>
                </a:tc>
                <a:tc>
                  <a:txBody>
                    <a:bodyPr/>
                    <a:lstStyle/>
                    <a:p>
                      <a:pPr latinLnBrk="1"/>
                      <a:r>
                        <a:rPr lang="ko-KR" altLang="en-US" sz="2000" dirty="0"/>
                        <a:t>연산자</a:t>
                      </a:r>
                    </a:p>
                  </a:txBody>
                  <a:tcPr marT="0" marB="0"/>
                </a:tc>
                <a:tc>
                  <a:txBody>
                    <a:bodyPr/>
                    <a:lstStyle/>
                    <a:p>
                      <a:pPr latinLnBrk="1"/>
                      <a:r>
                        <a:rPr lang="ko-KR" altLang="en-US" sz="2000" dirty="0"/>
                        <a:t>의미</a:t>
                      </a:r>
                    </a:p>
                  </a:txBody>
                  <a:tcPr marT="0" marB="0"/>
                </a:tc>
                <a:extLst>
                  <a:ext uri="{0D108BD9-81ED-4DB2-BD59-A6C34878D82A}">
                    <a16:rowId xmlns:a16="http://schemas.microsoft.com/office/drawing/2014/main" val="1169005302"/>
                  </a:ext>
                </a:extLst>
              </a:tr>
              <a:tr h="328183">
                <a:tc>
                  <a:txBody>
                    <a:bodyPr/>
                    <a:lstStyle/>
                    <a:p>
                      <a:pPr algn="ctr" latinLnBrk="1"/>
                      <a:r>
                        <a:rPr lang="en-US" altLang="ko-KR" sz="2000" dirty="0"/>
                        <a:t>1</a:t>
                      </a:r>
                      <a:endParaRPr lang="ko-KR" altLang="en-US" sz="2000" dirty="0"/>
                    </a:p>
                  </a:txBody>
                  <a:tcPr marT="0" marB="0" anchor="ctr"/>
                </a:tc>
                <a:tc>
                  <a:txBody>
                    <a:bodyPr/>
                    <a:lstStyle/>
                    <a:p>
                      <a:pPr latinLnBrk="1"/>
                      <a:r>
                        <a:rPr lang="en-US" altLang="ko-KR" sz="2000" dirty="0"/>
                        <a:t>( ) [ ] { }</a:t>
                      </a:r>
                      <a:endParaRPr lang="ko-KR" altLang="en-US" sz="2000" dirty="0"/>
                    </a:p>
                  </a:txBody>
                  <a:tcPr marT="0" marB="0" anchor="ctr"/>
                </a:tc>
                <a:tc>
                  <a:txBody>
                    <a:bodyPr/>
                    <a:lstStyle/>
                    <a:p>
                      <a:pPr latinLnBrk="1"/>
                      <a:r>
                        <a:rPr lang="ko-KR" altLang="en-US" sz="2000" dirty="0"/>
                        <a:t>괄호</a:t>
                      </a:r>
                      <a:r>
                        <a:rPr lang="en-US" altLang="ko-KR" sz="2000" dirty="0"/>
                        <a:t>, </a:t>
                      </a:r>
                      <a:r>
                        <a:rPr lang="ko-KR" altLang="en-US" sz="2000" dirty="0"/>
                        <a:t>리스트</a:t>
                      </a:r>
                      <a:r>
                        <a:rPr lang="en-US" altLang="ko-KR" sz="2000" dirty="0"/>
                        <a:t>, </a:t>
                      </a:r>
                      <a:r>
                        <a:rPr lang="ko-KR" altLang="en-US" sz="2000" dirty="0" err="1"/>
                        <a:t>딕셔너리</a:t>
                      </a:r>
                      <a:r>
                        <a:rPr lang="en-US" altLang="ko-KR" sz="2000" dirty="0"/>
                        <a:t>, </a:t>
                      </a:r>
                      <a:r>
                        <a:rPr lang="ko-KR" altLang="en-US" sz="2000" dirty="0"/>
                        <a:t>세트 등</a:t>
                      </a:r>
                    </a:p>
                  </a:txBody>
                  <a:tcPr marT="0" marB="0" anchor="ctr"/>
                </a:tc>
                <a:extLst>
                  <a:ext uri="{0D108BD9-81ED-4DB2-BD59-A6C34878D82A}">
                    <a16:rowId xmlns:a16="http://schemas.microsoft.com/office/drawing/2014/main" val="1424231844"/>
                  </a:ext>
                </a:extLst>
              </a:tr>
              <a:tr h="328183">
                <a:tc>
                  <a:txBody>
                    <a:bodyPr/>
                    <a:lstStyle/>
                    <a:p>
                      <a:pPr algn="ctr" latinLnBrk="1"/>
                      <a:r>
                        <a:rPr lang="en-US" altLang="ko-KR" sz="2000" dirty="0"/>
                        <a:t>2</a:t>
                      </a:r>
                      <a:endParaRPr lang="ko-KR" altLang="en-US" sz="2000" dirty="0"/>
                    </a:p>
                  </a:txBody>
                  <a:tcPr marT="0" marB="0" anchor="ctr"/>
                </a:tc>
                <a:tc>
                  <a:txBody>
                    <a:bodyPr/>
                    <a:lstStyle/>
                    <a:p>
                      <a:pPr latinLnBrk="1"/>
                      <a:r>
                        <a:rPr lang="en-US" altLang="ko-KR" sz="2000" dirty="0"/>
                        <a:t>**</a:t>
                      </a:r>
                      <a:endParaRPr lang="ko-KR" altLang="en-US" sz="2000" dirty="0"/>
                    </a:p>
                  </a:txBody>
                  <a:tcPr marT="0" marB="0" anchor="ctr"/>
                </a:tc>
                <a:tc>
                  <a:txBody>
                    <a:bodyPr/>
                    <a:lstStyle/>
                    <a:p>
                      <a:pPr latinLnBrk="1"/>
                      <a:r>
                        <a:rPr lang="ko-KR" altLang="en-US" sz="2000" dirty="0"/>
                        <a:t>지수</a:t>
                      </a:r>
                    </a:p>
                  </a:txBody>
                  <a:tcPr marT="0" marB="0" anchor="ctr"/>
                </a:tc>
                <a:extLst>
                  <a:ext uri="{0D108BD9-81ED-4DB2-BD59-A6C34878D82A}">
                    <a16:rowId xmlns:a16="http://schemas.microsoft.com/office/drawing/2014/main" val="3605313765"/>
                  </a:ext>
                </a:extLst>
              </a:tr>
              <a:tr h="328183">
                <a:tc>
                  <a:txBody>
                    <a:bodyPr/>
                    <a:lstStyle/>
                    <a:p>
                      <a:pPr algn="ctr" latinLnBrk="1"/>
                      <a:r>
                        <a:rPr lang="en-US" altLang="ko-KR" sz="2000" dirty="0"/>
                        <a:t>3</a:t>
                      </a:r>
                      <a:endParaRPr lang="ko-KR" altLang="en-US" sz="2000" dirty="0"/>
                    </a:p>
                  </a:txBody>
                  <a:tcPr marT="0" marB="0" anchor="ctr"/>
                </a:tc>
                <a:tc>
                  <a:txBody>
                    <a:bodyPr/>
                    <a:lstStyle/>
                    <a:p>
                      <a:pPr latinLnBrk="1"/>
                      <a:r>
                        <a:rPr lang="en-US" altLang="ko-KR" sz="2000" dirty="0"/>
                        <a:t>+ - ~  (</a:t>
                      </a:r>
                      <a:r>
                        <a:rPr lang="ko-KR" altLang="en-US" sz="2000" dirty="0"/>
                        <a:t>양수</a:t>
                      </a:r>
                      <a:r>
                        <a:rPr lang="en-US" altLang="ko-KR" sz="2000" dirty="0"/>
                        <a:t>, </a:t>
                      </a:r>
                      <a:r>
                        <a:rPr lang="ko-KR" altLang="en-US" sz="2000" dirty="0"/>
                        <a:t>음수</a:t>
                      </a:r>
                      <a:r>
                        <a:rPr lang="en-US" altLang="ko-KR" sz="2000" dirty="0"/>
                        <a:t>, </a:t>
                      </a:r>
                      <a:r>
                        <a:rPr lang="ko-KR" altLang="en-US" sz="2000" dirty="0"/>
                        <a:t>부정</a:t>
                      </a:r>
                      <a:r>
                        <a:rPr lang="en-US" altLang="ko-KR" sz="2000" dirty="0"/>
                        <a:t>)</a:t>
                      </a:r>
                      <a:endParaRPr lang="ko-KR" altLang="en-US" sz="2000" dirty="0"/>
                    </a:p>
                  </a:txBody>
                  <a:tcPr marT="0" marB="0" anchor="ctr"/>
                </a:tc>
                <a:tc>
                  <a:txBody>
                    <a:bodyPr/>
                    <a:lstStyle/>
                    <a:p>
                      <a:pPr latinLnBrk="1"/>
                      <a:r>
                        <a:rPr lang="ko-KR" altLang="en-US" sz="2000" dirty="0" err="1"/>
                        <a:t>단항</a:t>
                      </a:r>
                      <a:r>
                        <a:rPr lang="ko-KR" altLang="en-US" sz="2000" dirty="0"/>
                        <a:t> 연산자</a:t>
                      </a:r>
                    </a:p>
                  </a:txBody>
                  <a:tcPr marT="0" marB="0" anchor="ctr"/>
                </a:tc>
                <a:extLst>
                  <a:ext uri="{0D108BD9-81ED-4DB2-BD59-A6C34878D82A}">
                    <a16:rowId xmlns:a16="http://schemas.microsoft.com/office/drawing/2014/main" val="2622918778"/>
                  </a:ext>
                </a:extLst>
              </a:tr>
              <a:tr h="328183">
                <a:tc>
                  <a:txBody>
                    <a:bodyPr/>
                    <a:lstStyle/>
                    <a:p>
                      <a:pPr algn="ctr" latinLnBrk="1"/>
                      <a:r>
                        <a:rPr lang="en-US" altLang="ko-KR" sz="2000" dirty="0"/>
                        <a:t>4</a:t>
                      </a:r>
                      <a:endParaRPr lang="ko-KR" altLang="en-US" sz="2000" dirty="0"/>
                    </a:p>
                  </a:txBody>
                  <a:tcPr marT="0" marB="0" anchor="ctr"/>
                </a:tc>
                <a:tc>
                  <a:txBody>
                    <a:bodyPr/>
                    <a:lstStyle/>
                    <a:p>
                      <a:pPr latinLnBrk="1"/>
                      <a:r>
                        <a:rPr lang="en-US" altLang="ko-KR" sz="2000" dirty="0"/>
                        <a:t>* / % //</a:t>
                      </a:r>
                      <a:endParaRPr lang="ko-KR" altLang="en-US" sz="2000" dirty="0"/>
                    </a:p>
                  </a:txBody>
                  <a:tcPr marT="0" marB="0" anchor="ctr"/>
                </a:tc>
                <a:tc rowSpan="2">
                  <a:txBody>
                    <a:bodyPr/>
                    <a:lstStyle/>
                    <a:p>
                      <a:pPr latinLnBrk="1"/>
                      <a:r>
                        <a:rPr lang="ko-KR" altLang="en-US" sz="2000" dirty="0"/>
                        <a:t>산술 연산자</a:t>
                      </a:r>
                    </a:p>
                  </a:txBody>
                  <a:tcPr marT="0" marB="0" anchor="ctr"/>
                </a:tc>
                <a:extLst>
                  <a:ext uri="{0D108BD9-81ED-4DB2-BD59-A6C34878D82A}">
                    <a16:rowId xmlns:a16="http://schemas.microsoft.com/office/drawing/2014/main" val="526407311"/>
                  </a:ext>
                </a:extLst>
              </a:tr>
              <a:tr h="328183">
                <a:tc>
                  <a:txBody>
                    <a:bodyPr/>
                    <a:lstStyle/>
                    <a:p>
                      <a:pPr algn="ctr" latinLnBrk="1"/>
                      <a:r>
                        <a:rPr lang="en-US" altLang="ko-KR" sz="2000" dirty="0"/>
                        <a:t>5</a:t>
                      </a:r>
                      <a:endParaRPr lang="ko-KR" altLang="en-US" sz="2000" dirty="0"/>
                    </a:p>
                  </a:txBody>
                  <a:tcPr marT="0" marB="0" anchor="ctr"/>
                </a:tc>
                <a:tc>
                  <a:txBody>
                    <a:bodyPr/>
                    <a:lstStyle/>
                    <a:p>
                      <a:pPr latinLnBrk="1"/>
                      <a:r>
                        <a:rPr lang="en-US" altLang="ko-KR" sz="2000" dirty="0"/>
                        <a:t>+ -  (</a:t>
                      </a:r>
                      <a:r>
                        <a:rPr lang="ko-KR" altLang="en-US" sz="2000" dirty="0"/>
                        <a:t>더하기 빼기</a:t>
                      </a:r>
                      <a:r>
                        <a:rPr lang="en-US" altLang="ko-KR" sz="2000" dirty="0"/>
                        <a:t>)</a:t>
                      </a:r>
                      <a:endParaRPr lang="ko-KR" altLang="en-US" sz="2000" dirty="0"/>
                    </a:p>
                  </a:txBody>
                  <a:tcPr marT="0" marB="0" anchor="ctr"/>
                </a:tc>
                <a:tc vMerge="1">
                  <a:txBody>
                    <a:bodyPr/>
                    <a:lstStyle/>
                    <a:p>
                      <a:pPr latinLnBrk="1"/>
                      <a:endParaRPr lang="ko-KR" altLang="en-US" dirty="0"/>
                    </a:p>
                  </a:txBody>
                  <a:tcPr/>
                </a:tc>
                <a:extLst>
                  <a:ext uri="{0D108BD9-81ED-4DB2-BD59-A6C34878D82A}">
                    <a16:rowId xmlns:a16="http://schemas.microsoft.com/office/drawing/2014/main" val="4241044829"/>
                  </a:ext>
                </a:extLst>
              </a:tr>
              <a:tr h="328183">
                <a:tc>
                  <a:txBody>
                    <a:bodyPr/>
                    <a:lstStyle/>
                    <a:p>
                      <a:pPr algn="ctr" latinLnBrk="1"/>
                      <a:r>
                        <a:rPr lang="en-US" altLang="ko-KR" sz="2000" dirty="0"/>
                        <a:t>6</a:t>
                      </a:r>
                      <a:endParaRPr lang="ko-KR" altLang="en-US" sz="2000" dirty="0"/>
                    </a:p>
                  </a:txBody>
                  <a:tcPr marT="0" marB="0" anchor="ctr"/>
                </a:tc>
                <a:tc>
                  <a:txBody>
                    <a:bodyPr/>
                    <a:lstStyle/>
                    <a:p>
                      <a:pPr latinLnBrk="1"/>
                      <a:r>
                        <a:rPr lang="en-US" altLang="ko-KR" sz="2000" dirty="0"/>
                        <a:t>&lt;&lt;   &gt;&gt;</a:t>
                      </a:r>
                      <a:endParaRPr lang="ko-KR" altLang="en-US" sz="2000" dirty="0"/>
                    </a:p>
                  </a:txBody>
                  <a:tcPr marT="0" marB="0" anchor="ctr"/>
                </a:tc>
                <a:tc>
                  <a:txBody>
                    <a:bodyPr/>
                    <a:lstStyle/>
                    <a:p>
                      <a:pPr latinLnBrk="1"/>
                      <a:r>
                        <a:rPr lang="ko-KR" altLang="en-US" sz="2000" dirty="0"/>
                        <a:t>비트 시프트 연산자</a:t>
                      </a:r>
                    </a:p>
                  </a:txBody>
                  <a:tcPr marT="0" marB="0" anchor="ctr"/>
                </a:tc>
                <a:extLst>
                  <a:ext uri="{0D108BD9-81ED-4DB2-BD59-A6C34878D82A}">
                    <a16:rowId xmlns:a16="http://schemas.microsoft.com/office/drawing/2014/main" val="101106145"/>
                  </a:ext>
                </a:extLst>
              </a:tr>
              <a:tr h="328183">
                <a:tc>
                  <a:txBody>
                    <a:bodyPr/>
                    <a:lstStyle/>
                    <a:p>
                      <a:pPr algn="ctr" latinLnBrk="1"/>
                      <a:r>
                        <a:rPr lang="en-US" altLang="ko-KR" sz="2000" dirty="0"/>
                        <a:t>7</a:t>
                      </a:r>
                      <a:endParaRPr lang="ko-KR" altLang="en-US" sz="2000" dirty="0"/>
                    </a:p>
                  </a:txBody>
                  <a:tcPr marT="0" marB="0" anchor="ctr"/>
                </a:tc>
                <a:tc>
                  <a:txBody>
                    <a:bodyPr/>
                    <a:lstStyle/>
                    <a:p>
                      <a:pPr latinLnBrk="1"/>
                      <a:r>
                        <a:rPr lang="en-US" altLang="ko-KR" sz="2000" dirty="0"/>
                        <a:t>&amp;</a:t>
                      </a:r>
                      <a:endParaRPr lang="ko-KR" altLang="en-US" sz="2000" dirty="0"/>
                    </a:p>
                  </a:txBody>
                  <a:tcPr marT="0" marB="0" anchor="ctr"/>
                </a:tc>
                <a:tc>
                  <a:txBody>
                    <a:bodyPr/>
                    <a:lstStyle/>
                    <a:p>
                      <a:pPr latinLnBrk="1"/>
                      <a:r>
                        <a:rPr lang="ko-KR" altLang="en-US" sz="2000" dirty="0"/>
                        <a:t>비트 논리곱</a:t>
                      </a:r>
                    </a:p>
                  </a:txBody>
                  <a:tcPr marT="0" marB="0" anchor="ctr"/>
                </a:tc>
                <a:extLst>
                  <a:ext uri="{0D108BD9-81ED-4DB2-BD59-A6C34878D82A}">
                    <a16:rowId xmlns:a16="http://schemas.microsoft.com/office/drawing/2014/main" val="3834905328"/>
                  </a:ext>
                </a:extLst>
              </a:tr>
              <a:tr h="328183">
                <a:tc>
                  <a:txBody>
                    <a:bodyPr/>
                    <a:lstStyle/>
                    <a:p>
                      <a:pPr algn="ctr" latinLnBrk="1"/>
                      <a:r>
                        <a:rPr lang="en-US" altLang="ko-KR" sz="2000" dirty="0"/>
                        <a:t>8</a:t>
                      </a:r>
                      <a:endParaRPr lang="ko-KR" altLang="en-US" sz="2000" dirty="0"/>
                    </a:p>
                  </a:txBody>
                  <a:tcPr marT="0" marB="0" anchor="ctr"/>
                </a:tc>
                <a:tc>
                  <a:txBody>
                    <a:bodyPr/>
                    <a:lstStyle/>
                    <a:p>
                      <a:pPr latinLnBrk="1"/>
                      <a:r>
                        <a:rPr lang="en-US" altLang="ko-KR" sz="2000" dirty="0"/>
                        <a:t>^</a:t>
                      </a:r>
                      <a:endParaRPr lang="ko-KR" altLang="en-US" sz="2000" dirty="0"/>
                    </a:p>
                  </a:txBody>
                  <a:tcPr marT="0" marB="0" anchor="ctr"/>
                </a:tc>
                <a:tc>
                  <a:txBody>
                    <a:bodyPr/>
                    <a:lstStyle/>
                    <a:p>
                      <a:pPr latinLnBrk="1"/>
                      <a:r>
                        <a:rPr lang="ko-KR" altLang="en-US" sz="2000" dirty="0"/>
                        <a:t>비트 배타적 논리합</a:t>
                      </a:r>
                    </a:p>
                  </a:txBody>
                  <a:tcPr marT="0" marB="0" anchor="ctr"/>
                </a:tc>
                <a:extLst>
                  <a:ext uri="{0D108BD9-81ED-4DB2-BD59-A6C34878D82A}">
                    <a16:rowId xmlns:a16="http://schemas.microsoft.com/office/drawing/2014/main" val="160745080"/>
                  </a:ext>
                </a:extLst>
              </a:tr>
              <a:tr h="328183">
                <a:tc>
                  <a:txBody>
                    <a:bodyPr/>
                    <a:lstStyle/>
                    <a:p>
                      <a:pPr algn="ctr" latinLnBrk="1"/>
                      <a:r>
                        <a:rPr lang="en-US" altLang="ko-KR" sz="2000" dirty="0"/>
                        <a:t>9</a:t>
                      </a:r>
                      <a:endParaRPr lang="ko-KR" altLang="en-US" sz="2000" dirty="0"/>
                    </a:p>
                  </a:txBody>
                  <a:tcPr marT="0" marB="0" anchor="ctr"/>
                </a:tc>
                <a:tc>
                  <a:txBody>
                    <a:bodyPr/>
                    <a:lstStyle/>
                    <a:p>
                      <a:pPr latinLnBrk="1"/>
                      <a:r>
                        <a:rPr lang="en-US" altLang="ko-KR" sz="2000" dirty="0"/>
                        <a:t>|</a:t>
                      </a:r>
                      <a:endParaRPr lang="ko-KR" altLang="en-US" sz="2000" dirty="0"/>
                    </a:p>
                  </a:txBody>
                  <a:tcPr marT="0" marB="0" anchor="ctr"/>
                </a:tc>
                <a:tc>
                  <a:txBody>
                    <a:bodyPr/>
                    <a:lstStyle/>
                    <a:p>
                      <a:pPr latinLnBrk="1"/>
                      <a:r>
                        <a:rPr lang="ko-KR" altLang="en-US" sz="2000" dirty="0"/>
                        <a:t>비트 논리합</a:t>
                      </a:r>
                    </a:p>
                  </a:txBody>
                  <a:tcPr marT="0" marB="0" anchor="ctr"/>
                </a:tc>
                <a:extLst>
                  <a:ext uri="{0D108BD9-81ED-4DB2-BD59-A6C34878D82A}">
                    <a16:rowId xmlns:a16="http://schemas.microsoft.com/office/drawing/2014/main" val="2320699609"/>
                  </a:ext>
                </a:extLst>
              </a:tr>
              <a:tr h="328183">
                <a:tc>
                  <a:txBody>
                    <a:bodyPr/>
                    <a:lstStyle/>
                    <a:p>
                      <a:pPr algn="ctr" latinLnBrk="1"/>
                      <a:r>
                        <a:rPr lang="en-US" altLang="ko-KR" sz="2000" dirty="0"/>
                        <a:t>10</a:t>
                      </a:r>
                      <a:endParaRPr lang="ko-KR" altLang="en-US" sz="2000" dirty="0"/>
                    </a:p>
                  </a:txBody>
                  <a:tcPr marT="0" marB="0" anchor="ctr"/>
                </a:tc>
                <a:tc>
                  <a:txBody>
                    <a:bodyPr/>
                    <a:lstStyle/>
                    <a:p>
                      <a:pPr latinLnBrk="1"/>
                      <a:r>
                        <a:rPr lang="en-US" altLang="ko-KR" sz="2000" dirty="0"/>
                        <a:t>&lt;  &gt;  &lt;=  &gt;=</a:t>
                      </a:r>
                      <a:endParaRPr lang="ko-KR" altLang="en-US" sz="2000" dirty="0"/>
                    </a:p>
                  </a:txBody>
                  <a:tcPr marT="0" marB="0" anchor="ctr"/>
                </a:tc>
                <a:tc>
                  <a:txBody>
                    <a:bodyPr/>
                    <a:lstStyle/>
                    <a:p>
                      <a:pPr latinLnBrk="1"/>
                      <a:r>
                        <a:rPr lang="ko-KR" altLang="en-US" sz="2000" dirty="0"/>
                        <a:t>관계 연산자</a:t>
                      </a:r>
                    </a:p>
                  </a:txBody>
                  <a:tcPr marT="0" marB="0" anchor="ctr"/>
                </a:tc>
                <a:extLst>
                  <a:ext uri="{0D108BD9-81ED-4DB2-BD59-A6C34878D82A}">
                    <a16:rowId xmlns:a16="http://schemas.microsoft.com/office/drawing/2014/main" val="2592396812"/>
                  </a:ext>
                </a:extLst>
              </a:tr>
              <a:tr h="328183">
                <a:tc>
                  <a:txBody>
                    <a:bodyPr/>
                    <a:lstStyle/>
                    <a:p>
                      <a:pPr algn="ctr" latinLnBrk="1"/>
                      <a:r>
                        <a:rPr lang="en-US" altLang="ko-KR" sz="2000" dirty="0"/>
                        <a:t>11</a:t>
                      </a:r>
                      <a:endParaRPr lang="ko-KR" altLang="en-US" sz="2000" dirty="0"/>
                    </a:p>
                  </a:txBody>
                  <a:tcPr marT="0" marB="0" anchor="ctr"/>
                </a:tc>
                <a:tc>
                  <a:txBody>
                    <a:bodyPr/>
                    <a:lstStyle/>
                    <a:p>
                      <a:pPr latinLnBrk="1"/>
                      <a:r>
                        <a:rPr lang="en-US" altLang="ko-KR" sz="2000" dirty="0"/>
                        <a:t>==  !=</a:t>
                      </a:r>
                      <a:endParaRPr lang="ko-KR" altLang="en-US" sz="2000" dirty="0"/>
                    </a:p>
                  </a:txBody>
                  <a:tcPr marT="0" marB="0" anchor="ctr"/>
                </a:tc>
                <a:tc>
                  <a:txBody>
                    <a:bodyPr/>
                    <a:lstStyle/>
                    <a:p>
                      <a:pPr latinLnBrk="1"/>
                      <a:r>
                        <a:rPr lang="ko-KR" altLang="en-US" sz="2000" dirty="0"/>
                        <a:t>동등 연산자</a:t>
                      </a:r>
                    </a:p>
                  </a:txBody>
                  <a:tcPr marT="0" marB="0" anchor="ctr"/>
                </a:tc>
                <a:extLst>
                  <a:ext uri="{0D108BD9-81ED-4DB2-BD59-A6C34878D82A}">
                    <a16:rowId xmlns:a16="http://schemas.microsoft.com/office/drawing/2014/main" val="3442875212"/>
                  </a:ext>
                </a:extLst>
              </a:tr>
              <a:tr h="328183">
                <a:tc>
                  <a:txBody>
                    <a:bodyPr/>
                    <a:lstStyle/>
                    <a:p>
                      <a:pPr algn="ctr" latinLnBrk="1"/>
                      <a:r>
                        <a:rPr lang="en-US" altLang="ko-KR" sz="2000" dirty="0"/>
                        <a:t>12</a:t>
                      </a:r>
                      <a:endParaRPr lang="ko-KR" altLang="en-US" sz="2000" dirty="0"/>
                    </a:p>
                  </a:txBody>
                  <a:tcPr marT="0" marB="0" anchor="ctr"/>
                </a:tc>
                <a:tc>
                  <a:txBody>
                    <a:bodyPr/>
                    <a:lstStyle/>
                    <a:p>
                      <a:pPr latinLnBrk="1"/>
                      <a:r>
                        <a:rPr lang="en-US" altLang="ko-KR" sz="2000" dirty="0"/>
                        <a:t>= %= /= //= -= += *= **=</a:t>
                      </a:r>
                      <a:endParaRPr lang="ko-KR" altLang="en-US" sz="2000" dirty="0"/>
                    </a:p>
                  </a:txBody>
                  <a:tcPr marT="0" marB="0" anchor="ctr"/>
                </a:tc>
                <a:tc>
                  <a:txBody>
                    <a:bodyPr/>
                    <a:lstStyle/>
                    <a:p>
                      <a:pPr latinLnBrk="1"/>
                      <a:r>
                        <a:rPr lang="ko-KR" altLang="en-US" sz="2000" dirty="0"/>
                        <a:t>대입 연산자</a:t>
                      </a:r>
                    </a:p>
                  </a:txBody>
                  <a:tcPr marT="0" marB="0" anchor="ctr"/>
                </a:tc>
                <a:extLst>
                  <a:ext uri="{0D108BD9-81ED-4DB2-BD59-A6C34878D82A}">
                    <a16:rowId xmlns:a16="http://schemas.microsoft.com/office/drawing/2014/main" val="311967289"/>
                  </a:ext>
                </a:extLst>
              </a:tr>
              <a:tr h="328183">
                <a:tc>
                  <a:txBody>
                    <a:bodyPr/>
                    <a:lstStyle/>
                    <a:p>
                      <a:pPr algn="ctr" latinLnBrk="1"/>
                      <a:r>
                        <a:rPr lang="en-US" altLang="ko-KR" sz="2000" dirty="0"/>
                        <a:t>13</a:t>
                      </a:r>
                      <a:endParaRPr lang="ko-KR" altLang="en-US" sz="2000" dirty="0"/>
                    </a:p>
                  </a:txBody>
                  <a:tcPr marT="0" marB="0" anchor="ctr"/>
                </a:tc>
                <a:tc>
                  <a:txBody>
                    <a:bodyPr/>
                    <a:lstStyle/>
                    <a:p>
                      <a:pPr latinLnBrk="1"/>
                      <a:r>
                        <a:rPr lang="en-US" altLang="ko-KR" sz="2000" dirty="0"/>
                        <a:t>not</a:t>
                      </a:r>
                      <a:endParaRPr lang="ko-KR" altLang="en-US" sz="2000" dirty="0"/>
                    </a:p>
                  </a:txBody>
                  <a:tcPr marT="0" marB="0" anchor="ctr"/>
                </a:tc>
                <a:tc rowSpan="3">
                  <a:txBody>
                    <a:bodyPr/>
                    <a:lstStyle/>
                    <a:p>
                      <a:pPr latinLnBrk="1"/>
                      <a:r>
                        <a:rPr lang="ko-KR" altLang="en-US" sz="2000" dirty="0"/>
                        <a:t>논리 연산자</a:t>
                      </a:r>
                    </a:p>
                  </a:txBody>
                  <a:tcPr marT="0" marB="0" anchor="ctr"/>
                </a:tc>
                <a:extLst>
                  <a:ext uri="{0D108BD9-81ED-4DB2-BD59-A6C34878D82A}">
                    <a16:rowId xmlns:a16="http://schemas.microsoft.com/office/drawing/2014/main" val="943861701"/>
                  </a:ext>
                </a:extLst>
              </a:tr>
              <a:tr h="328183">
                <a:tc>
                  <a:txBody>
                    <a:bodyPr/>
                    <a:lstStyle/>
                    <a:p>
                      <a:pPr algn="ctr" latinLnBrk="1"/>
                      <a:r>
                        <a:rPr lang="en-US" altLang="ko-KR" sz="2000" dirty="0"/>
                        <a:t>14</a:t>
                      </a:r>
                      <a:endParaRPr lang="ko-KR" altLang="en-US" sz="2000" dirty="0"/>
                    </a:p>
                  </a:txBody>
                  <a:tcPr marT="0" marB="0" anchor="ctr"/>
                </a:tc>
                <a:tc>
                  <a:txBody>
                    <a:bodyPr/>
                    <a:lstStyle/>
                    <a:p>
                      <a:pPr latinLnBrk="1"/>
                      <a:r>
                        <a:rPr lang="en-US" altLang="ko-KR" sz="2000" dirty="0"/>
                        <a:t>and</a:t>
                      </a:r>
                      <a:endParaRPr lang="ko-KR" altLang="en-US" sz="2000" dirty="0"/>
                    </a:p>
                  </a:txBody>
                  <a:tcPr marT="0" marB="0" anchor="ctr"/>
                </a:tc>
                <a:tc vMerge="1">
                  <a:txBody>
                    <a:bodyPr/>
                    <a:lstStyle/>
                    <a:p>
                      <a:pPr latinLnBrk="1"/>
                      <a:endParaRPr lang="ko-KR" altLang="en-US" dirty="0"/>
                    </a:p>
                  </a:txBody>
                  <a:tcPr anchor="ctr"/>
                </a:tc>
                <a:extLst>
                  <a:ext uri="{0D108BD9-81ED-4DB2-BD59-A6C34878D82A}">
                    <a16:rowId xmlns:a16="http://schemas.microsoft.com/office/drawing/2014/main" val="3579627865"/>
                  </a:ext>
                </a:extLst>
              </a:tr>
              <a:tr h="328183">
                <a:tc>
                  <a:txBody>
                    <a:bodyPr/>
                    <a:lstStyle/>
                    <a:p>
                      <a:pPr algn="ctr" latinLnBrk="1"/>
                      <a:r>
                        <a:rPr lang="en-US" altLang="ko-KR" sz="2000" dirty="0"/>
                        <a:t>15</a:t>
                      </a:r>
                      <a:endParaRPr lang="ko-KR" altLang="en-US" sz="2000" dirty="0"/>
                    </a:p>
                  </a:txBody>
                  <a:tcPr marT="0" marB="0" anchor="ctr"/>
                </a:tc>
                <a:tc>
                  <a:txBody>
                    <a:bodyPr/>
                    <a:lstStyle/>
                    <a:p>
                      <a:pPr latinLnBrk="1"/>
                      <a:r>
                        <a:rPr lang="en-US" altLang="ko-KR" sz="2000" dirty="0"/>
                        <a:t>or</a:t>
                      </a:r>
                      <a:endParaRPr lang="ko-KR" altLang="en-US" sz="2000" dirty="0"/>
                    </a:p>
                  </a:txBody>
                  <a:tcPr marT="0" marB="0" anchor="ctr"/>
                </a:tc>
                <a:tc vMerge="1">
                  <a:txBody>
                    <a:bodyPr/>
                    <a:lstStyle/>
                    <a:p>
                      <a:pPr latinLnBrk="1"/>
                      <a:endParaRPr lang="ko-KR" altLang="en-US" dirty="0"/>
                    </a:p>
                  </a:txBody>
                  <a:tcPr anchor="ctr"/>
                </a:tc>
                <a:extLst>
                  <a:ext uri="{0D108BD9-81ED-4DB2-BD59-A6C34878D82A}">
                    <a16:rowId xmlns:a16="http://schemas.microsoft.com/office/drawing/2014/main" val="2902901913"/>
                  </a:ext>
                </a:extLst>
              </a:tr>
              <a:tr h="328183">
                <a:tc>
                  <a:txBody>
                    <a:bodyPr/>
                    <a:lstStyle/>
                    <a:p>
                      <a:pPr algn="ctr" latinLnBrk="1"/>
                      <a:r>
                        <a:rPr lang="en-US" altLang="ko-KR" sz="2000" dirty="0"/>
                        <a:t>16</a:t>
                      </a:r>
                      <a:endParaRPr lang="ko-KR" altLang="en-US" sz="2000" dirty="0"/>
                    </a:p>
                  </a:txBody>
                  <a:tcPr marT="0" marB="0" anchor="ctr"/>
                </a:tc>
                <a:tc>
                  <a:txBody>
                    <a:bodyPr/>
                    <a:lstStyle/>
                    <a:p>
                      <a:pPr latinLnBrk="1"/>
                      <a:r>
                        <a:rPr lang="en-US" altLang="ko-KR" sz="2000" dirty="0"/>
                        <a:t>if ~ else</a:t>
                      </a:r>
                      <a:endParaRPr lang="ko-KR" altLang="en-US" sz="2000" dirty="0"/>
                    </a:p>
                  </a:txBody>
                  <a:tcPr marT="0" marB="0" anchor="ctr"/>
                </a:tc>
                <a:tc>
                  <a:txBody>
                    <a:bodyPr/>
                    <a:lstStyle/>
                    <a:p>
                      <a:pPr latinLnBrk="1"/>
                      <a:r>
                        <a:rPr lang="ko-KR" altLang="en-US" sz="2000" dirty="0" err="1"/>
                        <a:t>비교식</a:t>
                      </a:r>
                      <a:endParaRPr lang="ko-KR" altLang="en-US" sz="2000" dirty="0"/>
                    </a:p>
                  </a:txBody>
                  <a:tcPr marT="0" marB="0" anchor="ctr"/>
                </a:tc>
                <a:extLst>
                  <a:ext uri="{0D108BD9-81ED-4DB2-BD59-A6C34878D82A}">
                    <a16:rowId xmlns:a16="http://schemas.microsoft.com/office/drawing/2014/main" val="564548284"/>
                  </a:ext>
                </a:extLst>
              </a:tr>
            </a:tbl>
          </a:graphicData>
        </a:graphic>
      </p:graphicFrame>
    </p:spTree>
    <p:extLst>
      <p:ext uri="{BB962C8B-B14F-4D97-AF65-F5344CB8AC3E}">
        <p14:creationId xmlns:p14="http://schemas.microsoft.com/office/powerpoint/2010/main" val="2906467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14F773D-B22E-496C-AF66-058625A79D49}"/>
              </a:ext>
            </a:extLst>
          </p:cNvPr>
          <p:cNvSpPr>
            <a:spLocks noGrp="1"/>
          </p:cNvSpPr>
          <p:nvPr>
            <p:ph idx="1"/>
          </p:nvPr>
        </p:nvSpPr>
        <p:spPr/>
        <p:txBody>
          <a:bodyPr/>
          <a:lstStyle/>
          <a:p>
            <a:r>
              <a:rPr lang="en-US" altLang="ko-KR" dirty="0"/>
              <a:t>if </a:t>
            </a:r>
            <a:r>
              <a:rPr lang="ko-KR" altLang="en-US" dirty="0"/>
              <a:t>문 </a:t>
            </a:r>
            <a:endParaRPr lang="en-US" altLang="ko-KR" dirty="0"/>
          </a:p>
          <a:p>
            <a:pPr marL="457200" lvl="1" indent="0">
              <a:buNone/>
            </a:pPr>
            <a:r>
              <a:rPr lang="en-US" altLang="ko-KR" dirty="0"/>
              <a:t>if </a:t>
            </a:r>
            <a:r>
              <a:rPr lang="ko-KR" altLang="en-US" dirty="0"/>
              <a:t>조건식 </a:t>
            </a:r>
            <a:r>
              <a:rPr lang="en-US" altLang="ko-KR" dirty="0">
                <a:solidFill>
                  <a:srgbClr val="FF0000"/>
                </a:solidFill>
              </a:rPr>
              <a:t>:</a:t>
            </a:r>
            <a:r>
              <a:rPr lang="en-US" altLang="ko-KR" dirty="0"/>
              <a:t> 	  	    # “:” </a:t>
            </a:r>
            <a:r>
              <a:rPr lang="ko-KR" altLang="en-US" dirty="0"/>
              <a:t>빼먹으면 안됨</a:t>
            </a:r>
            <a:endParaRPr lang="en-US" altLang="ko-KR" dirty="0"/>
          </a:p>
          <a:p>
            <a:pPr marL="457200" lvl="1" indent="0">
              <a:buNone/>
            </a:pPr>
            <a:r>
              <a:rPr lang="ko-KR" altLang="en-US" sz="1200" dirty="0" err="1">
                <a:solidFill>
                  <a:srgbClr val="FF0000"/>
                </a:solidFill>
              </a:rPr>
              <a:t>ㅂㅂㅂㅂ</a:t>
            </a:r>
            <a:r>
              <a:rPr lang="ko-KR" altLang="en-US" dirty="0" err="1"/>
              <a:t>실행할문장</a:t>
            </a:r>
            <a:r>
              <a:rPr lang="ko-KR" altLang="en-US" dirty="0"/>
              <a:t> </a:t>
            </a:r>
            <a:r>
              <a:rPr lang="en-US" altLang="ko-KR" dirty="0"/>
              <a:t>1</a:t>
            </a:r>
            <a:r>
              <a:rPr lang="ko-KR" altLang="en-US" dirty="0"/>
              <a:t>           </a:t>
            </a:r>
            <a:r>
              <a:rPr lang="en-US" altLang="ko-KR" dirty="0"/>
              <a:t># </a:t>
            </a:r>
            <a:r>
              <a:rPr lang="ko-KR" altLang="en-US" dirty="0"/>
              <a:t>들여쓰기 중요</a:t>
            </a:r>
            <a:endParaRPr lang="en-US" altLang="ko-KR" dirty="0"/>
          </a:p>
          <a:p>
            <a:pPr marL="457200" lvl="1" indent="0">
              <a:buNone/>
            </a:pPr>
            <a:r>
              <a:rPr lang="ko-KR" altLang="en-US" sz="1100" dirty="0" err="1">
                <a:solidFill>
                  <a:srgbClr val="FF0000"/>
                </a:solidFill>
              </a:rPr>
              <a:t>ㅂㅂㅂㅂ</a:t>
            </a:r>
            <a:r>
              <a:rPr lang="ko-KR" altLang="en-US" dirty="0" err="1"/>
              <a:t>실행할문장</a:t>
            </a:r>
            <a:r>
              <a:rPr lang="ko-KR" altLang="en-US" dirty="0"/>
              <a:t> </a:t>
            </a:r>
            <a:r>
              <a:rPr lang="en-US" altLang="ko-KR" dirty="0"/>
              <a:t>2</a:t>
            </a:r>
          </a:p>
          <a:p>
            <a:endParaRPr lang="en-US" altLang="ko-KR" dirty="0"/>
          </a:p>
          <a:p>
            <a:r>
              <a:rPr lang="en-US" altLang="ko-KR" dirty="0"/>
              <a:t>if</a:t>
            </a:r>
            <a:r>
              <a:rPr lang="ko-KR" altLang="en-US" dirty="0"/>
              <a:t> </a:t>
            </a:r>
            <a:r>
              <a:rPr lang="en-US" altLang="ko-KR" dirty="0"/>
              <a:t>~</a:t>
            </a:r>
            <a:r>
              <a:rPr lang="ko-KR" altLang="en-US" dirty="0"/>
              <a:t> </a:t>
            </a:r>
            <a:r>
              <a:rPr lang="en-US" altLang="ko-KR" dirty="0"/>
              <a:t>else</a:t>
            </a:r>
            <a:r>
              <a:rPr lang="ko-KR" altLang="en-US" dirty="0"/>
              <a:t> 문</a:t>
            </a:r>
            <a:endParaRPr lang="en-US" altLang="ko-KR" dirty="0"/>
          </a:p>
          <a:p>
            <a:pPr marL="457200" lvl="1" indent="0">
              <a:buNone/>
            </a:pPr>
            <a:r>
              <a:rPr lang="en-US" altLang="ko-KR" dirty="0"/>
              <a:t>if </a:t>
            </a:r>
            <a:r>
              <a:rPr lang="ko-KR" altLang="en-US" dirty="0"/>
              <a:t>조건식 </a:t>
            </a:r>
            <a:r>
              <a:rPr lang="en-US" altLang="ko-KR" dirty="0">
                <a:solidFill>
                  <a:srgbClr val="FF0000"/>
                </a:solidFill>
              </a:rPr>
              <a:t>:</a:t>
            </a:r>
            <a:r>
              <a:rPr lang="en-US" altLang="ko-KR" dirty="0"/>
              <a:t> 	  	    	# “:” </a:t>
            </a:r>
            <a:r>
              <a:rPr lang="ko-KR" altLang="en-US" dirty="0"/>
              <a:t>빼먹으면 안됨</a:t>
            </a:r>
            <a:endParaRPr lang="en-US" altLang="ko-KR" dirty="0"/>
          </a:p>
          <a:p>
            <a:pPr marL="457200" lvl="1" indent="0">
              <a:buNone/>
            </a:pPr>
            <a:r>
              <a:rPr lang="ko-KR" altLang="en-US" sz="1400" dirty="0" err="1">
                <a:solidFill>
                  <a:srgbClr val="FF0000"/>
                </a:solidFill>
              </a:rPr>
              <a:t>ㅂㅂㅂㅂ</a:t>
            </a:r>
            <a:r>
              <a:rPr lang="ko-KR" altLang="en-US" dirty="0" err="1"/>
              <a:t>참일때실행할문장</a:t>
            </a:r>
            <a:r>
              <a:rPr lang="ko-KR" altLang="en-US" dirty="0"/>
              <a:t> </a:t>
            </a:r>
            <a:r>
              <a:rPr lang="en-US" altLang="ko-KR" dirty="0"/>
              <a:t>1</a:t>
            </a:r>
            <a:r>
              <a:rPr lang="ko-KR" altLang="en-US" dirty="0"/>
              <a:t>      </a:t>
            </a:r>
            <a:r>
              <a:rPr lang="en-US" altLang="ko-KR" dirty="0"/>
              <a:t># </a:t>
            </a:r>
            <a:r>
              <a:rPr lang="ko-KR" altLang="en-US" dirty="0"/>
              <a:t>들여쓰기 중요</a:t>
            </a:r>
            <a:endParaRPr lang="en-US" altLang="ko-KR" dirty="0"/>
          </a:p>
          <a:p>
            <a:pPr marL="457200" lvl="1" indent="0">
              <a:buNone/>
            </a:pPr>
            <a:r>
              <a:rPr lang="en-US" altLang="ko-KR" dirty="0"/>
              <a:t>else </a:t>
            </a:r>
            <a:r>
              <a:rPr lang="en-US" altLang="ko-KR" dirty="0">
                <a:solidFill>
                  <a:srgbClr val="FF0000"/>
                </a:solidFill>
              </a:rPr>
              <a:t>:</a:t>
            </a:r>
            <a:r>
              <a:rPr lang="en-US" altLang="ko-KR" dirty="0"/>
              <a:t> 			     	# </a:t>
            </a:r>
            <a:r>
              <a:rPr lang="ko-KR" altLang="en-US" dirty="0"/>
              <a:t>여기도 </a:t>
            </a:r>
            <a:r>
              <a:rPr lang="en-US" altLang="ko-KR" dirty="0"/>
              <a:t>“</a:t>
            </a:r>
            <a:r>
              <a:rPr lang="en-US" altLang="ko-KR" dirty="0">
                <a:solidFill>
                  <a:srgbClr val="FF0000"/>
                </a:solidFill>
              </a:rPr>
              <a:t>:</a:t>
            </a:r>
            <a:r>
              <a:rPr lang="en-US" altLang="ko-KR" dirty="0"/>
              <a:t>” </a:t>
            </a:r>
            <a:r>
              <a:rPr lang="ko-KR" altLang="en-US" dirty="0"/>
              <a:t>잊으면 안됨</a:t>
            </a:r>
            <a:endParaRPr lang="en-US" altLang="ko-KR" dirty="0"/>
          </a:p>
          <a:p>
            <a:pPr marL="457200" lvl="1" indent="0">
              <a:buNone/>
            </a:pPr>
            <a:r>
              <a:rPr lang="ko-KR" altLang="en-US" sz="1200" dirty="0" err="1">
                <a:solidFill>
                  <a:srgbClr val="FF0000"/>
                </a:solidFill>
              </a:rPr>
              <a:t>ㅂㅂㅂㅂ</a:t>
            </a:r>
            <a:r>
              <a:rPr lang="ko-KR" altLang="en-US" dirty="0" err="1"/>
              <a:t>거짓일때실행할문장</a:t>
            </a:r>
            <a:r>
              <a:rPr lang="ko-KR" altLang="en-US" dirty="0"/>
              <a:t> </a:t>
            </a:r>
            <a:r>
              <a:rPr lang="en-US" altLang="ko-KR" dirty="0"/>
              <a:t>2</a:t>
            </a:r>
          </a:p>
          <a:p>
            <a:endParaRPr lang="ko-KR" altLang="en-US" dirty="0"/>
          </a:p>
        </p:txBody>
      </p:sp>
      <p:sp>
        <p:nvSpPr>
          <p:cNvPr id="3" name="바닥글 개체 틀 2">
            <a:extLst>
              <a:ext uri="{FF2B5EF4-FFF2-40B4-BE49-F238E27FC236}">
                <a16:creationId xmlns:a16="http://schemas.microsoft.com/office/drawing/2014/main" id="{8962D090-29CF-4B28-8E9D-7C23DCF05E00}"/>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E9160AD5-3C26-4665-8F4D-6C8E78EA04C6}"/>
              </a:ext>
            </a:extLst>
          </p:cNvPr>
          <p:cNvSpPr>
            <a:spLocks noGrp="1"/>
          </p:cNvSpPr>
          <p:nvPr>
            <p:ph type="sldNum" sz="quarter" idx="11"/>
          </p:nvPr>
        </p:nvSpPr>
        <p:spPr/>
        <p:txBody>
          <a:bodyPr/>
          <a:lstStyle/>
          <a:p>
            <a:r>
              <a:rPr lang="ko-KR" altLang="en-US"/>
              <a:t> </a:t>
            </a:r>
            <a:fld id="{6280F36F-71BF-49B8-9E8F-C9B7AF481C74}" type="slidenum">
              <a:rPr lang="ko-KR" altLang="en-US" smtClean="0"/>
              <a:pPr/>
              <a:t>23</a:t>
            </a:fld>
            <a:endParaRPr lang="en-US" altLang="ko-KR" dirty="0"/>
          </a:p>
        </p:txBody>
      </p:sp>
      <p:sp>
        <p:nvSpPr>
          <p:cNvPr id="5" name="제목 4">
            <a:extLst>
              <a:ext uri="{FF2B5EF4-FFF2-40B4-BE49-F238E27FC236}">
                <a16:creationId xmlns:a16="http://schemas.microsoft.com/office/drawing/2014/main" id="{EAAA4178-B8AB-4A82-9418-5880AFB54130}"/>
              </a:ext>
            </a:extLst>
          </p:cNvPr>
          <p:cNvSpPr>
            <a:spLocks noGrp="1"/>
          </p:cNvSpPr>
          <p:nvPr>
            <p:ph type="title"/>
          </p:nvPr>
        </p:nvSpPr>
        <p:spPr/>
        <p:txBody>
          <a:bodyPr/>
          <a:lstStyle/>
          <a:p>
            <a:r>
              <a:rPr lang="ko-KR" altLang="en-US" dirty="0"/>
              <a:t>기본 </a:t>
            </a:r>
            <a:r>
              <a:rPr lang="en-US" altLang="ko-KR" dirty="0"/>
              <a:t>if </a:t>
            </a:r>
            <a:r>
              <a:rPr lang="ko-KR" altLang="en-US" dirty="0"/>
              <a:t>문</a:t>
            </a:r>
          </a:p>
        </p:txBody>
      </p:sp>
      <p:pic>
        <p:nvPicPr>
          <p:cNvPr id="1026" name="Picture 2" descr="4.5.1. 조건문 - OneBook(Python &amp; Deep Learning)">
            <a:extLst>
              <a:ext uri="{FF2B5EF4-FFF2-40B4-BE49-F238E27FC236}">
                <a16:creationId xmlns:a16="http://schemas.microsoft.com/office/drawing/2014/main" id="{F12C908F-3A4A-43B9-AD1D-F4681EA45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4819" y="2042960"/>
            <a:ext cx="2121763" cy="30221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82EB19-BE96-4F93-8D26-1BAB9F09B029}"/>
              </a:ext>
            </a:extLst>
          </p:cNvPr>
          <p:cNvSpPr txBox="1"/>
          <p:nvPr/>
        </p:nvSpPr>
        <p:spPr>
          <a:xfrm>
            <a:off x="8153400" y="5482533"/>
            <a:ext cx="3717941" cy="276999"/>
          </a:xfrm>
          <a:prstGeom prst="rect">
            <a:avLst/>
          </a:prstGeom>
          <a:noFill/>
        </p:spPr>
        <p:txBody>
          <a:bodyPr wrap="none" rtlCol="0">
            <a:spAutoFit/>
          </a:bodyPr>
          <a:lstStyle/>
          <a:p>
            <a:r>
              <a:rPr lang="en-US" altLang="ko-KR" sz="1200" dirty="0"/>
              <a:t>https://sdc-james.gitbook.io/onebook/3./3.5./3.5.1.</a:t>
            </a:r>
            <a:endParaRPr lang="ko-KR" altLang="en-US" sz="1200" dirty="0"/>
          </a:p>
        </p:txBody>
      </p:sp>
    </p:spTree>
    <p:extLst>
      <p:ext uri="{BB962C8B-B14F-4D97-AF65-F5344CB8AC3E}">
        <p14:creationId xmlns:p14="http://schemas.microsoft.com/office/powerpoint/2010/main" val="2073670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501BE9F-A042-4D12-8A3D-3EB2F7058DDC}"/>
              </a:ext>
            </a:extLst>
          </p:cNvPr>
          <p:cNvSpPr>
            <a:spLocks noGrp="1"/>
          </p:cNvSpPr>
          <p:nvPr>
            <p:ph idx="1"/>
          </p:nvPr>
        </p:nvSpPr>
        <p:spPr/>
        <p:txBody>
          <a:bodyPr/>
          <a:lstStyle/>
          <a:p>
            <a:pPr marL="0" indent="0">
              <a:buNone/>
            </a:pPr>
            <a:r>
              <a:rPr lang="en-US" altLang="ko-KR" dirty="0"/>
              <a:t>a = int(input("</a:t>
            </a:r>
            <a:r>
              <a:rPr lang="ko-KR" altLang="en-US" dirty="0"/>
              <a:t>정수를 입력하세요 </a:t>
            </a:r>
            <a:r>
              <a:rPr lang="en-US" altLang="ko-KR" dirty="0"/>
              <a:t>: "))</a:t>
            </a:r>
          </a:p>
          <a:p>
            <a:pPr marL="0" indent="0">
              <a:buNone/>
            </a:pPr>
            <a:endParaRPr lang="en-US" altLang="ko-KR" dirty="0"/>
          </a:p>
          <a:p>
            <a:pPr marL="0" indent="0">
              <a:buNone/>
            </a:pPr>
            <a:r>
              <a:rPr lang="en-US" altLang="ko-KR" dirty="0"/>
              <a:t>if a % 2 == 0 :</a:t>
            </a:r>
          </a:p>
          <a:p>
            <a:pPr marL="0" indent="0">
              <a:buNone/>
            </a:pPr>
            <a:r>
              <a:rPr lang="en-US" altLang="ko-KR" dirty="0"/>
              <a:t>    print("</a:t>
            </a:r>
            <a:r>
              <a:rPr lang="ko-KR" altLang="en-US" dirty="0"/>
              <a:t>짝수를 입력했군요</a:t>
            </a:r>
            <a:r>
              <a:rPr lang="en-US" altLang="ko-KR" dirty="0"/>
              <a:t>.")</a:t>
            </a:r>
          </a:p>
          <a:p>
            <a:pPr marL="0" indent="0">
              <a:buNone/>
            </a:pPr>
            <a:r>
              <a:rPr lang="en-US" altLang="ko-KR" dirty="0"/>
              <a:t>else :</a:t>
            </a:r>
          </a:p>
          <a:p>
            <a:pPr marL="0" indent="0">
              <a:buNone/>
            </a:pPr>
            <a:r>
              <a:rPr lang="en-US" altLang="ko-KR" dirty="0"/>
              <a:t>    print("</a:t>
            </a:r>
            <a:r>
              <a:rPr lang="ko-KR" altLang="en-US" dirty="0"/>
              <a:t>홀수를 입력했군요</a:t>
            </a:r>
            <a:r>
              <a:rPr lang="en-US" altLang="ko-KR" dirty="0"/>
              <a:t>.")</a:t>
            </a:r>
            <a:endParaRPr lang="ko-KR" altLang="en-US" dirty="0"/>
          </a:p>
        </p:txBody>
      </p:sp>
      <p:sp>
        <p:nvSpPr>
          <p:cNvPr id="3" name="바닥글 개체 틀 2">
            <a:extLst>
              <a:ext uri="{FF2B5EF4-FFF2-40B4-BE49-F238E27FC236}">
                <a16:creationId xmlns:a16="http://schemas.microsoft.com/office/drawing/2014/main" id="{3B4356D6-7615-4A09-ACED-4A205D163F6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356B7A44-E7AF-4391-BB43-BB70B7D2C9E5}"/>
              </a:ext>
            </a:extLst>
          </p:cNvPr>
          <p:cNvSpPr>
            <a:spLocks noGrp="1"/>
          </p:cNvSpPr>
          <p:nvPr>
            <p:ph type="sldNum" sz="quarter" idx="11"/>
          </p:nvPr>
        </p:nvSpPr>
        <p:spPr/>
        <p:txBody>
          <a:bodyPr/>
          <a:lstStyle/>
          <a:p>
            <a:r>
              <a:rPr lang="ko-KR" altLang="en-US"/>
              <a:t> </a:t>
            </a:r>
            <a:fld id="{6280F36F-71BF-49B8-9E8F-C9B7AF481C74}" type="slidenum">
              <a:rPr lang="ko-KR" altLang="en-US" smtClean="0"/>
              <a:pPr/>
              <a:t>24</a:t>
            </a:fld>
            <a:endParaRPr lang="en-US" altLang="ko-KR" dirty="0"/>
          </a:p>
        </p:txBody>
      </p:sp>
      <p:sp>
        <p:nvSpPr>
          <p:cNvPr id="5" name="제목 4">
            <a:extLst>
              <a:ext uri="{FF2B5EF4-FFF2-40B4-BE49-F238E27FC236}">
                <a16:creationId xmlns:a16="http://schemas.microsoft.com/office/drawing/2014/main" id="{01E4AB82-CB7A-46E3-9AF9-28D4A64FF397}"/>
              </a:ext>
            </a:extLst>
          </p:cNvPr>
          <p:cNvSpPr>
            <a:spLocks noGrp="1"/>
          </p:cNvSpPr>
          <p:nvPr>
            <p:ph type="title"/>
          </p:nvPr>
        </p:nvSpPr>
        <p:spPr/>
        <p:txBody>
          <a:bodyPr/>
          <a:lstStyle/>
          <a:p>
            <a:r>
              <a:rPr lang="ko-KR" altLang="en-US" dirty="0"/>
              <a:t>짝수인지 홀수인지 계산하는 프로그램</a:t>
            </a:r>
          </a:p>
        </p:txBody>
      </p:sp>
    </p:spTree>
    <p:extLst>
      <p:ext uri="{BB962C8B-B14F-4D97-AF65-F5344CB8AC3E}">
        <p14:creationId xmlns:p14="http://schemas.microsoft.com/office/powerpoint/2010/main" val="3356332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CAC6EAF-6F43-4462-9007-27A609A556BE}"/>
              </a:ext>
            </a:extLst>
          </p:cNvPr>
          <p:cNvSpPr>
            <a:spLocks noGrp="1"/>
          </p:cNvSpPr>
          <p:nvPr>
            <p:ph idx="1"/>
          </p:nvPr>
        </p:nvSpPr>
        <p:spPr/>
        <p:txBody>
          <a:bodyPr>
            <a:normAutofit fontScale="92500" lnSpcReduction="20000"/>
          </a:bodyPr>
          <a:lstStyle/>
          <a:p>
            <a:r>
              <a:rPr lang="ko-KR" altLang="en-US" dirty="0"/>
              <a:t>어떤 경우에 사용</a:t>
            </a:r>
            <a:r>
              <a:rPr lang="en-US" altLang="ko-KR" dirty="0"/>
              <a:t>?</a:t>
            </a:r>
          </a:p>
          <a:p>
            <a:pPr lvl="1"/>
            <a:r>
              <a:rPr lang="ko-KR" altLang="en-US" dirty="0"/>
              <a:t>강의실에 있는 학생 중에 </a:t>
            </a:r>
            <a:r>
              <a:rPr lang="en-US" altLang="ko-KR" dirty="0"/>
              <a:t>20</a:t>
            </a:r>
            <a:r>
              <a:rPr lang="ko-KR" altLang="en-US" dirty="0"/>
              <a:t>대 논산에 거주하는 남성은</a:t>
            </a:r>
            <a:r>
              <a:rPr lang="en-US" altLang="ko-KR" dirty="0"/>
              <a:t>?</a:t>
            </a:r>
          </a:p>
          <a:p>
            <a:pPr marL="457200" lvl="1" indent="0">
              <a:buNone/>
            </a:pPr>
            <a:r>
              <a:rPr lang="en-US" altLang="ko-KR" dirty="0"/>
              <a:t>  </a:t>
            </a:r>
            <a:r>
              <a:rPr lang="ko-KR" altLang="en-US" dirty="0"/>
              <a:t>⇒ 연령 조건 </a:t>
            </a:r>
            <a:r>
              <a:rPr lang="en-US" altLang="ko-KR" dirty="0"/>
              <a:t>+ </a:t>
            </a:r>
            <a:r>
              <a:rPr lang="ko-KR" altLang="en-US" dirty="0"/>
              <a:t>거주 지역 </a:t>
            </a:r>
            <a:r>
              <a:rPr lang="en-US" altLang="ko-KR" dirty="0"/>
              <a:t>+ </a:t>
            </a:r>
            <a:r>
              <a:rPr lang="ko-KR" altLang="en-US" dirty="0"/>
              <a:t>성별 구분 </a:t>
            </a:r>
            <a:endParaRPr lang="en-US" altLang="ko-KR" dirty="0"/>
          </a:p>
          <a:p>
            <a:pPr marL="457200" lvl="1" indent="0">
              <a:buNone/>
            </a:pPr>
            <a:endParaRPr lang="en-US" altLang="ko-KR" dirty="0"/>
          </a:p>
          <a:p>
            <a:r>
              <a:rPr lang="en-US" altLang="ko-KR" dirty="0"/>
              <a:t>if ~ else ~ if ~ else </a:t>
            </a:r>
            <a:r>
              <a:rPr lang="ko-KR" altLang="en-US" dirty="0"/>
              <a:t>문</a:t>
            </a:r>
            <a:endParaRPr lang="en-US" altLang="ko-KR" dirty="0"/>
          </a:p>
          <a:p>
            <a:pPr marL="457200" lvl="1" indent="0">
              <a:buNone/>
            </a:pPr>
            <a:r>
              <a:rPr lang="en-US" altLang="ko-KR" dirty="0"/>
              <a:t>if </a:t>
            </a:r>
            <a:r>
              <a:rPr lang="ko-KR" altLang="en-US" dirty="0"/>
              <a:t>조건문</a:t>
            </a:r>
            <a:r>
              <a:rPr lang="en-US" altLang="ko-KR" dirty="0"/>
              <a:t>1 :</a:t>
            </a:r>
          </a:p>
          <a:p>
            <a:pPr marL="457200" lvl="1" indent="0">
              <a:buNone/>
            </a:pPr>
            <a:r>
              <a:rPr lang="en-US" altLang="ko-KR" dirty="0"/>
              <a:t>    </a:t>
            </a:r>
            <a:r>
              <a:rPr lang="ko-KR" altLang="en-US" dirty="0" err="1"/>
              <a:t>실행문</a:t>
            </a:r>
            <a:r>
              <a:rPr lang="en-US" altLang="ko-KR" dirty="0"/>
              <a:t>1</a:t>
            </a:r>
          </a:p>
          <a:p>
            <a:pPr marL="457200" lvl="1" indent="0">
              <a:buNone/>
            </a:pPr>
            <a:r>
              <a:rPr lang="en-US" altLang="ko-KR" dirty="0"/>
              <a:t>else :</a:t>
            </a:r>
          </a:p>
          <a:p>
            <a:pPr marL="457200" lvl="1" indent="0">
              <a:buNone/>
            </a:pPr>
            <a:r>
              <a:rPr lang="en-US" altLang="ko-KR" dirty="0"/>
              <a:t>    if</a:t>
            </a:r>
            <a:r>
              <a:rPr lang="ko-KR" altLang="en-US" dirty="0"/>
              <a:t> 조건문</a:t>
            </a:r>
            <a:r>
              <a:rPr lang="en-US" altLang="ko-KR" dirty="0"/>
              <a:t>2 :</a:t>
            </a:r>
          </a:p>
          <a:p>
            <a:pPr marL="457200" lvl="1" indent="0">
              <a:buNone/>
            </a:pPr>
            <a:r>
              <a:rPr lang="en-US" altLang="ko-KR" dirty="0"/>
              <a:t>        </a:t>
            </a:r>
            <a:r>
              <a:rPr lang="ko-KR" altLang="en-US" dirty="0" err="1"/>
              <a:t>실행문</a:t>
            </a:r>
            <a:r>
              <a:rPr lang="en-US" altLang="ko-KR" dirty="0"/>
              <a:t>2</a:t>
            </a:r>
          </a:p>
          <a:p>
            <a:pPr marL="457200" lvl="1" indent="0">
              <a:buNone/>
            </a:pPr>
            <a:r>
              <a:rPr lang="en-US" altLang="ko-KR" dirty="0"/>
              <a:t>else :</a:t>
            </a:r>
          </a:p>
          <a:p>
            <a:pPr marL="457200" lvl="1" indent="0">
              <a:buNone/>
            </a:pPr>
            <a:r>
              <a:rPr lang="en-US" altLang="ko-KR" dirty="0"/>
              <a:t>    if </a:t>
            </a:r>
            <a:r>
              <a:rPr lang="ko-KR" altLang="en-US" dirty="0"/>
              <a:t>조건문</a:t>
            </a:r>
            <a:r>
              <a:rPr lang="en-US" altLang="ko-KR" dirty="0"/>
              <a:t>3 :</a:t>
            </a:r>
          </a:p>
          <a:p>
            <a:pPr marL="457200" lvl="1" indent="0">
              <a:buNone/>
            </a:pPr>
            <a:r>
              <a:rPr lang="en-US" altLang="ko-KR" dirty="0"/>
              <a:t>        </a:t>
            </a:r>
            <a:r>
              <a:rPr lang="ko-KR" altLang="en-US" dirty="0" err="1"/>
              <a:t>실행문</a:t>
            </a:r>
            <a:r>
              <a:rPr lang="en-US" altLang="ko-KR" dirty="0"/>
              <a:t>3</a:t>
            </a:r>
          </a:p>
          <a:p>
            <a:pPr marL="457200" lvl="1" indent="0">
              <a:buNone/>
            </a:pPr>
            <a:r>
              <a:rPr lang="en-US" altLang="ko-KR" dirty="0"/>
              <a:t>else :</a:t>
            </a:r>
          </a:p>
          <a:p>
            <a:pPr marL="457200" lvl="1" indent="0">
              <a:buNone/>
            </a:pPr>
            <a:r>
              <a:rPr lang="en-US" altLang="ko-KR" dirty="0"/>
              <a:t>    </a:t>
            </a:r>
            <a:r>
              <a:rPr lang="ko-KR" altLang="en-US" dirty="0" err="1"/>
              <a:t>실행문</a:t>
            </a:r>
            <a:r>
              <a:rPr lang="en-US" altLang="ko-KR" dirty="0"/>
              <a:t>4</a:t>
            </a:r>
          </a:p>
        </p:txBody>
      </p:sp>
      <p:sp>
        <p:nvSpPr>
          <p:cNvPr id="3" name="바닥글 개체 틀 2">
            <a:extLst>
              <a:ext uri="{FF2B5EF4-FFF2-40B4-BE49-F238E27FC236}">
                <a16:creationId xmlns:a16="http://schemas.microsoft.com/office/drawing/2014/main" id="{043240BE-4CEE-42E1-8E76-8ED6C0D8C91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ED3BA4A1-1502-4DCB-87ED-49AA834F79E1}"/>
              </a:ext>
            </a:extLst>
          </p:cNvPr>
          <p:cNvSpPr>
            <a:spLocks noGrp="1"/>
          </p:cNvSpPr>
          <p:nvPr>
            <p:ph type="sldNum" sz="quarter" idx="11"/>
          </p:nvPr>
        </p:nvSpPr>
        <p:spPr/>
        <p:txBody>
          <a:bodyPr/>
          <a:lstStyle/>
          <a:p>
            <a:r>
              <a:rPr lang="ko-KR" altLang="en-US"/>
              <a:t> </a:t>
            </a:r>
            <a:fld id="{6280F36F-71BF-49B8-9E8F-C9B7AF481C74}" type="slidenum">
              <a:rPr lang="ko-KR" altLang="en-US" smtClean="0"/>
              <a:pPr/>
              <a:t>25</a:t>
            </a:fld>
            <a:endParaRPr lang="en-US" altLang="ko-KR" dirty="0"/>
          </a:p>
        </p:txBody>
      </p:sp>
      <p:sp>
        <p:nvSpPr>
          <p:cNvPr id="5" name="제목 4">
            <a:extLst>
              <a:ext uri="{FF2B5EF4-FFF2-40B4-BE49-F238E27FC236}">
                <a16:creationId xmlns:a16="http://schemas.microsoft.com/office/drawing/2014/main" id="{EB14C300-C316-4B6D-9127-6DB8AE02256E}"/>
              </a:ext>
            </a:extLst>
          </p:cNvPr>
          <p:cNvSpPr>
            <a:spLocks noGrp="1"/>
          </p:cNvSpPr>
          <p:nvPr>
            <p:ph type="title"/>
          </p:nvPr>
        </p:nvSpPr>
        <p:spPr/>
        <p:txBody>
          <a:bodyPr/>
          <a:lstStyle/>
          <a:p>
            <a:r>
              <a:rPr lang="ko-KR" altLang="en-US" dirty="0"/>
              <a:t>중첩 </a:t>
            </a:r>
            <a:r>
              <a:rPr lang="en-US" altLang="ko-KR" dirty="0"/>
              <a:t>if </a:t>
            </a:r>
            <a:r>
              <a:rPr lang="ko-KR" altLang="en-US" dirty="0"/>
              <a:t>문</a:t>
            </a:r>
          </a:p>
        </p:txBody>
      </p:sp>
      <p:sp>
        <p:nvSpPr>
          <p:cNvPr id="7" name="TextBox 6">
            <a:extLst>
              <a:ext uri="{FF2B5EF4-FFF2-40B4-BE49-F238E27FC236}">
                <a16:creationId xmlns:a16="http://schemas.microsoft.com/office/drawing/2014/main" id="{2BCAB549-AAE4-4D66-80E5-A734CBFBFC31}"/>
              </a:ext>
            </a:extLst>
          </p:cNvPr>
          <p:cNvSpPr txBox="1"/>
          <p:nvPr/>
        </p:nvSpPr>
        <p:spPr>
          <a:xfrm>
            <a:off x="6548761" y="2707690"/>
            <a:ext cx="2884123" cy="3416320"/>
          </a:xfrm>
          <a:prstGeom prst="rect">
            <a:avLst/>
          </a:prstGeom>
          <a:noFill/>
        </p:spPr>
        <p:txBody>
          <a:bodyPr wrap="none" rtlCol="0">
            <a:spAutoFit/>
          </a:bodyPr>
          <a:lstStyle/>
          <a:p>
            <a:pPr marL="285750" indent="-285750">
              <a:buFont typeface="Arial" panose="020B0604020202020204" pitchFamily="34" charset="0"/>
              <a:buChar char="•"/>
            </a:pPr>
            <a:r>
              <a:rPr lang="en-US" altLang="ko-KR" sz="2400" dirty="0"/>
              <a:t>if</a:t>
            </a:r>
            <a:r>
              <a:rPr lang="ko-KR" altLang="en-US" sz="2400" dirty="0"/>
              <a:t> </a:t>
            </a:r>
            <a:r>
              <a:rPr lang="en-US" altLang="ko-KR" sz="2400" dirty="0"/>
              <a:t>~ </a:t>
            </a:r>
            <a:r>
              <a:rPr lang="en-US" altLang="ko-KR" sz="2400" dirty="0" err="1"/>
              <a:t>elif</a:t>
            </a:r>
            <a:r>
              <a:rPr lang="en-US" altLang="ko-KR" sz="2400" dirty="0"/>
              <a:t> ~ else </a:t>
            </a:r>
            <a:r>
              <a:rPr lang="ko-KR" altLang="en-US" sz="2400" dirty="0"/>
              <a:t>문</a:t>
            </a:r>
            <a:endParaRPr lang="en-US" altLang="ko-KR" sz="2400" dirty="0"/>
          </a:p>
          <a:p>
            <a:r>
              <a:rPr lang="en-US" altLang="ko-KR" sz="2400" dirty="0"/>
              <a:t>       if </a:t>
            </a:r>
            <a:r>
              <a:rPr lang="ko-KR" altLang="en-US" sz="2400" dirty="0"/>
              <a:t>조건문</a:t>
            </a:r>
            <a:r>
              <a:rPr lang="en-US" altLang="ko-KR" sz="2400" dirty="0"/>
              <a:t>1 :</a:t>
            </a:r>
          </a:p>
          <a:p>
            <a:r>
              <a:rPr lang="en-US" altLang="ko-KR" sz="2400" dirty="0"/>
              <a:t>            </a:t>
            </a:r>
            <a:r>
              <a:rPr lang="ko-KR" altLang="en-US" sz="2400" dirty="0" err="1"/>
              <a:t>실행문</a:t>
            </a:r>
            <a:r>
              <a:rPr lang="en-US" altLang="ko-KR" sz="2400" dirty="0"/>
              <a:t>1</a:t>
            </a:r>
          </a:p>
          <a:p>
            <a:r>
              <a:rPr lang="en-US" altLang="ko-KR" sz="2400" dirty="0"/>
              <a:t>        </a:t>
            </a:r>
            <a:r>
              <a:rPr lang="en-US" altLang="ko-KR" sz="2400" dirty="0" err="1"/>
              <a:t>elif</a:t>
            </a:r>
            <a:r>
              <a:rPr lang="en-US" altLang="ko-KR" sz="2400" dirty="0"/>
              <a:t> </a:t>
            </a:r>
            <a:r>
              <a:rPr lang="ko-KR" altLang="en-US" sz="2400" dirty="0"/>
              <a:t>조건문</a:t>
            </a:r>
            <a:r>
              <a:rPr lang="en-US" altLang="ko-KR" sz="2400" dirty="0"/>
              <a:t>2 :</a:t>
            </a:r>
          </a:p>
          <a:p>
            <a:r>
              <a:rPr lang="en-US" altLang="ko-KR" sz="2400" dirty="0"/>
              <a:t>            </a:t>
            </a:r>
            <a:r>
              <a:rPr lang="ko-KR" altLang="en-US" sz="2400" dirty="0" err="1"/>
              <a:t>실행문</a:t>
            </a:r>
            <a:r>
              <a:rPr lang="en-US" altLang="ko-KR" sz="2400" dirty="0"/>
              <a:t>2</a:t>
            </a:r>
          </a:p>
          <a:p>
            <a:r>
              <a:rPr lang="en-US" altLang="ko-KR" sz="2400" dirty="0"/>
              <a:t>        </a:t>
            </a:r>
            <a:r>
              <a:rPr lang="en-US" altLang="ko-KR" sz="2400" dirty="0" err="1"/>
              <a:t>elif</a:t>
            </a:r>
            <a:r>
              <a:rPr lang="en-US" altLang="ko-KR" sz="2400" dirty="0"/>
              <a:t> </a:t>
            </a:r>
            <a:r>
              <a:rPr lang="ko-KR" altLang="en-US" sz="2400" dirty="0"/>
              <a:t>조건문</a:t>
            </a:r>
            <a:r>
              <a:rPr lang="en-US" altLang="ko-KR" sz="2400" dirty="0"/>
              <a:t>3 :</a:t>
            </a:r>
          </a:p>
          <a:p>
            <a:r>
              <a:rPr lang="en-US" altLang="ko-KR" sz="2400" dirty="0"/>
              <a:t>            </a:t>
            </a:r>
            <a:r>
              <a:rPr lang="ko-KR" altLang="en-US" sz="2400" dirty="0" err="1"/>
              <a:t>실행문</a:t>
            </a:r>
            <a:r>
              <a:rPr lang="en-US" altLang="ko-KR" sz="2400" dirty="0"/>
              <a:t>3</a:t>
            </a:r>
          </a:p>
          <a:p>
            <a:r>
              <a:rPr lang="en-US" altLang="ko-KR" sz="2400" dirty="0"/>
              <a:t>        else :</a:t>
            </a:r>
          </a:p>
          <a:p>
            <a:r>
              <a:rPr lang="en-US" altLang="ko-KR" sz="2400" dirty="0"/>
              <a:t>            </a:t>
            </a:r>
            <a:r>
              <a:rPr lang="ko-KR" altLang="en-US" sz="2400" dirty="0" err="1"/>
              <a:t>실행문</a:t>
            </a:r>
            <a:r>
              <a:rPr lang="en-US" altLang="ko-KR" sz="2400" dirty="0"/>
              <a:t>4</a:t>
            </a:r>
            <a:endParaRPr lang="ko-KR" altLang="en-US" sz="2400" dirty="0"/>
          </a:p>
        </p:txBody>
      </p:sp>
    </p:spTree>
    <p:extLst>
      <p:ext uri="{BB962C8B-B14F-4D97-AF65-F5344CB8AC3E}">
        <p14:creationId xmlns:p14="http://schemas.microsoft.com/office/powerpoint/2010/main" val="3232586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87D36EA-D58A-46CA-8FA6-882A3EFF27B1}"/>
              </a:ext>
            </a:extLst>
          </p:cNvPr>
          <p:cNvSpPr>
            <a:spLocks noGrp="1"/>
          </p:cNvSpPr>
          <p:nvPr>
            <p:ph idx="1"/>
          </p:nvPr>
        </p:nvSpPr>
        <p:spPr/>
        <p:txBody>
          <a:bodyPr>
            <a:noAutofit/>
          </a:bodyPr>
          <a:lstStyle/>
          <a:p>
            <a:pPr marL="0" indent="0">
              <a:lnSpc>
                <a:spcPts val="800"/>
              </a:lnSpc>
              <a:buNone/>
            </a:pPr>
            <a:endParaRPr lang="en-US" altLang="ko-KR" sz="1800" dirty="0">
              <a:latin typeface="+mn-ea"/>
            </a:endParaRPr>
          </a:p>
          <a:p>
            <a:pPr marL="0" indent="0">
              <a:lnSpc>
                <a:spcPts val="800"/>
              </a:lnSpc>
              <a:buNone/>
            </a:pPr>
            <a:r>
              <a:rPr lang="en-US" altLang="ko-KR" sz="1800" dirty="0">
                <a:latin typeface="+mn-ea"/>
              </a:rPr>
              <a:t>score = int(input("</a:t>
            </a:r>
            <a:r>
              <a:rPr lang="ko-KR" altLang="en-US" sz="1800" dirty="0">
                <a:latin typeface="+mn-ea"/>
              </a:rPr>
              <a:t>점수를 입력하세요 </a:t>
            </a:r>
            <a:r>
              <a:rPr lang="en-US" altLang="ko-KR" sz="1800" dirty="0">
                <a:latin typeface="+mn-ea"/>
              </a:rPr>
              <a:t>: "))</a:t>
            </a:r>
          </a:p>
          <a:p>
            <a:pPr marL="0" indent="0">
              <a:lnSpc>
                <a:spcPts val="800"/>
              </a:lnSpc>
              <a:buNone/>
            </a:pPr>
            <a:endParaRPr lang="en-US" altLang="ko-KR" sz="1800" dirty="0">
              <a:latin typeface="+mn-ea"/>
            </a:endParaRPr>
          </a:p>
          <a:p>
            <a:pPr marL="0" indent="0">
              <a:lnSpc>
                <a:spcPts val="800"/>
              </a:lnSpc>
              <a:buNone/>
            </a:pPr>
            <a:r>
              <a:rPr lang="en-US" altLang="ko-KR" sz="1800" dirty="0">
                <a:latin typeface="+mn-ea"/>
              </a:rPr>
              <a:t>if score &gt;= 90 :</a:t>
            </a:r>
          </a:p>
          <a:p>
            <a:pPr marL="0" indent="0">
              <a:lnSpc>
                <a:spcPts val="800"/>
              </a:lnSpc>
              <a:buNone/>
            </a:pPr>
            <a:r>
              <a:rPr lang="en-US" altLang="ko-KR" sz="1800" dirty="0">
                <a:latin typeface="+mn-ea"/>
              </a:rPr>
              <a:t>        print("A")</a:t>
            </a:r>
          </a:p>
          <a:p>
            <a:pPr marL="0" indent="0">
              <a:lnSpc>
                <a:spcPts val="800"/>
              </a:lnSpc>
              <a:buNone/>
            </a:pPr>
            <a:r>
              <a:rPr lang="en-US" altLang="ko-KR" sz="1800" dirty="0">
                <a:latin typeface="+mn-ea"/>
              </a:rPr>
              <a:t>else :</a:t>
            </a:r>
          </a:p>
          <a:p>
            <a:pPr marL="0" indent="0">
              <a:lnSpc>
                <a:spcPts val="800"/>
              </a:lnSpc>
              <a:buNone/>
            </a:pPr>
            <a:r>
              <a:rPr lang="en-US" altLang="ko-KR" sz="1800" dirty="0">
                <a:latin typeface="+mn-ea"/>
              </a:rPr>
              <a:t>        if score &gt;= 80 :</a:t>
            </a:r>
          </a:p>
          <a:p>
            <a:pPr marL="0" indent="0">
              <a:lnSpc>
                <a:spcPts val="800"/>
              </a:lnSpc>
              <a:buNone/>
            </a:pPr>
            <a:r>
              <a:rPr lang="en-US" altLang="ko-KR" sz="1800" dirty="0">
                <a:latin typeface="+mn-ea"/>
              </a:rPr>
              <a:t>                print("B")</a:t>
            </a:r>
          </a:p>
          <a:p>
            <a:pPr marL="0" indent="0">
              <a:lnSpc>
                <a:spcPts val="800"/>
              </a:lnSpc>
              <a:buNone/>
            </a:pPr>
            <a:r>
              <a:rPr lang="en-US" altLang="ko-KR" sz="1800" dirty="0">
                <a:latin typeface="+mn-ea"/>
              </a:rPr>
              <a:t>        else :</a:t>
            </a:r>
          </a:p>
          <a:p>
            <a:pPr marL="0" indent="0">
              <a:lnSpc>
                <a:spcPts val="800"/>
              </a:lnSpc>
              <a:buNone/>
            </a:pPr>
            <a:r>
              <a:rPr lang="en-US" altLang="ko-KR" sz="1800" dirty="0">
                <a:latin typeface="+mn-ea"/>
              </a:rPr>
              <a:t>                if score &gt;= 70 :</a:t>
            </a:r>
          </a:p>
          <a:p>
            <a:pPr marL="0" indent="0">
              <a:lnSpc>
                <a:spcPts val="800"/>
              </a:lnSpc>
              <a:buNone/>
            </a:pPr>
            <a:r>
              <a:rPr lang="en-US" altLang="ko-KR" sz="1800" dirty="0">
                <a:latin typeface="+mn-ea"/>
              </a:rPr>
              <a:t>                        print("C")</a:t>
            </a:r>
          </a:p>
          <a:p>
            <a:pPr marL="0" indent="0">
              <a:lnSpc>
                <a:spcPts val="800"/>
              </a:lnSpc>
              <a:buNone/>
            </a:pPr>
            <a:r>
              <a:rPr lang="en-US" altLang="ko-KR" sz="1800" dirty="0">
                <a:latin typeface="+mn-ea"/>
              </a:rPr>
              <a:t>                else :</a:t>
            </a:r>
          </a:p>
          <a:p>
            <a:pPr marL="0" indent="0">
              <a:lnSpc>
                <a:spcPts val="800"/>
              </a:lnSpc>
              <a:buNone/>
            </a:pPr>
            <a:r>
              <a:rPr lang="en-US" altLang="ko-KR" sz="1800" dirty="0">
                <a:latin typeface="+mn-ea"/>
              </a:rPr>
              <a:t>                        if score &gt;= 60 :</a:t>
            </a:r>
          </a:p>
          <a:p>
            <a:pPr marL="0" indent="0">
              <a:lnSpc>
                <a:spcPts val="800"/>
              </a:lnSpc>
              <a:buNone/>
            </a:pPr>
            <a:r>
              <a:rPr lang="en-US" altLang="ko-KR" sz="1800" dirty="0">
                <a:latin typeface="+mn-ea"/>
              </a:rPr>
              <a:t>                                print("D")</a:t>
            </a:r>
          </a:p>
          <a:p>
            <a:pPr marL="0" indent="0">
              <a:lnSpc>
                <a:spcPts val="800"/>
              </a:lnSpc>
              <a:buNone/>
            </a:pPr>
            <a:r>
              <a:rPr lang="en-US" altLang="ko-KR" sz="1800" dirty="0">
                <a:latin typeface="+mn-ea"/>
              </a:rPr>
              <a:t>                        else :</a:t>
            </a:r>
          </a:p>
          <a:p>
            <a:pPr marL="0" indent="0">
              <a:lnSpc>
                <a:spcPts val="800"/>
              </a:lnSpc>
              <a:buNone/>
            </a:pPr>
            <a:r>
              <a:rPr lang="en-US" altLang="ko-KR" sz="1800" dirty="0">
                <a:latin typeface="+mn-ea"/>
              </a:rPr>
              <a:t>                                print("F")</a:t>
            </a:r>
          </a:p>
          <a:p>
            <a:pPr marL="0" indent="0">
              <a:lnSpc>
                <a:spcPts val="800"/>
              </a:lnSpc>
              <a:buNone/>
            </a:pPr>
            <a:endParaRPr lang="en-US" altLang="ko-KR" sz="1800" dirty="0">
              <a:latin typeface="+mn-ea"/>
            </a:endParaRPr>
          </a:p>
          <a:p>
            <a:pPr marL="0" indent="0">
              <a:lnSpc>
                <a:spcPts val="800"/>
              </a:lnSpc>
              <a:buNone/>
            </a:pPr>
            <a:r>
              <a:rPr lang="en-US" altLang="ko-KR" sz="1800" dirty="0">
                <a:latin typeface="+mn-ea"/>
              </a:rPr>
              <a:t>print("</a:t>
            </a:r>
            <a:r>
              <a:rPr lang="ko-KR" altLang="en-US" sz="1800" dirty="0">
                <a:latin typeface="+mn-ea"/>
              </a:rPr>
              <a:t>학점입니다</a:t>
            </a:r>
            <a:r>
              <a:rPr lang="en-US" altLang="ko-KR" sz="1800" dirty="0">
                <a:latin typeface="+mn-ea"/>
              </a:rPr>
              <a:t>. ^^")</a:t>
            </a:r>
            <a:endParaRPr lang="ko-KR" altLang="en-US" sz="1800" dirty="0">
              <a:latin typeface="+mn-ea"/>
            </a:endParaRPr>
          </a:p>
        </p:txBody>
      </p:sp>
      <p:sp>
        <p:nvSpPr>
          <p:cNvPr id="3" name="바닥글 개체 틀 2">
            <a:extLst>
              <a:ext uri="{FF2B5EF4-FFF2-40B4-BE49-F238E27FC236}">
                <a16:creationId xmlns:a16="http://schemas.microsoft.com/office/drawing/2014/main" id="{FFF7DCA0-C64F-4DA8-B737-52E26CBD82A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9E73577-66DB-4A21-B7D9-E307E0111A35}"/>
              </a:ext>
            </a:extLst>
          </p:cNvPr>
          <p:cNvSpPr>
            <a:spLocks noGrp="1"/>
          </p:cNvSpPr>
          <p:nvPr>
            <p:ph type="sldNum" sz="quarter" idx="11"/>
          </p:nvPr>
        </p:nvSpPr>
        <p:spPr/>
        <p:txBody>
          <a:bodyPr/>
          <a:lstStyle/>
          <a:p>
            <a:r>
              <a:rPr lang="ko-KR" altLang="en-US"/>
              <a:t> </a:t>
            </a:r>
            <a:fld id="{6280F36F-71BF-49B8-9E8F-C9B7AF481C74}" type="slidenum">
              <a:rPr lang="ko-KR" altLang="en-US" smtClean="0"/>
              <a:pPr/>
              <a:t>26</a:t>
            </a:fld>
            <a:endParaRPr lang="en-US" altLang="ko-KR" dirty="0"/>
          </a:p>
        </p:txBody>
      </p:sp>
      <p:sp>
        <p:nvSpPr>
          <p:cNvPr id="5" name="제목 4">
            <a:extLst>
              <a:ext uri="{FF2B5EF4-FFF2-40B4-BE49-F238E27FC236}">
                <a16:creationId xmlns:a16="http://schemas.microsoft.com/office/drawing/2014/main" id="{22C0E9D2-4A85-4E5B-9E91-35885E140D23}"/>
              </a:ext>
            </a:extLst>
          </p:cNvPr>
          <p:cNvSpPr>
            <a:spLocks noGrp="1"/>
          </p:cNvSpPr>
          <p:nvPr>
            <p:ph type="title"/>
          </p:nvPr>
        </p:nvSpPr>
        <p:spPr/>
        <p:txBody>
          <a:bodyPr/>
          <a:lstStyle/>
          <a:p>
            <a:r>
              <a:rPr lang="ko-KR" altLang="en-US" dirty="0"/>
              <a:t>학점 계산 프로그램</a:t>
            </a:r>
          </a:p>
        </p:txBody>
      </p:sp>
      <p:sp>
        <p:nvSpPr>
          <p:cNvPr id="6" name="TextBox 5">
            <a:extLst>
              <a:ext uri="{FF2B5EF4-FFF2-40B4-BE49-F238E27FC236}">
                <a16:creationId xmlns:a16="http://schemas.microsoft.com/office/drawing/2014/main" id="{1C76AB58-4AE9-4EFD-B95D-A76E4AC44310}"/>
              </a:ext>
            </a:extLst>
          </p:cNvPr>
          <p:cNvSpPr txBox="1"/>
          <p:nvPr/>
        </p:nvSpPr>
        <p:spPr>
          <a:xfrm>
            <a:off x="6471821" y="1406769"/>
            <a:ext cx="4475841" cy="3970318"/>
          </a:xfrm>
          <a:prstGeom prst="rect">
            <a:avLst/>
          </a:prstGeom>
          <a:noFill/>
        </p:spPr>
        <p:txBody>
          <a:bodyPr wrap="none" rtlCol="0">
            <a:spAutoFit/>
          </a:bodyPr>
          <a:lstStyle/>
          <a:p>
            <a:r>
              <a:rPr lang="en-US" altLang="ko-KR" dirty="0"/>
              <a:t>score = int(input("</a:t>
            </a:r>
            <a:r>
              <a:rPr lang="ko-KR" altLang="en-US" dirty="0"/>
              <a:t>점수를 입력하세요 </a:t>
            </a:r>
            <a:r>
              <a:rPr lang="en-US" altLang="ko-KR" dirty="0"/>
              <a:t>: "))</a:t>
            </a:r>
          </a:p>
          <a:p>
            <a:endParaRPr lang="en-US" altLang="ko-KR" dirty="0"/>
          </a:p>
          <a:p>
            <a:r>
              <a:rPr lang="en-US" altLang="ko-KR" dirty="0"/>
              <a:t>if score &gt;= 90 :</a:t>
            </a:r>
          </a:p>
          <a:p>
            <a:r>
              <a:rPr lang="en-US" altLang="ko-KR" dirty="0"/>
              <a:t>    print("A")</a:t>
            </a:r>
          </a:p>
          <a:p>
            <a:r>
              <a:rPr lang="en-US" altLang="ko-KR" dirty="0" err="1"/>
              <a:t>elif</a:t>
            </a:r>
            <a:r>
              <a:rPr lang="en-US" altLang="ko-KR" dirty="0"/>
              <a:t> score &gt;= 80 :</a:t>
            </a:r>
          </a:p>
          <a:p>
            <a:r>
              <a:rPr lang="en-US" altLang="ko-KR" dirty="0"/>
              <a:t>    print("B")</a:t>
            </a:r>
          </a:p>
          <a:p>
            <a:r>
              <a:rPr lang="en-US" altLang="ko-KR" dirty="0" err="1"/>
              <a:t>elif</a:t>
            </a:r>
            <a:r>
              <a:rPr lang="en-US" altLang="ko-KR" dirty="0"/>
              <a:t> score &gt;= 70 :</a:t>
            </a:r>
          </a:p>
          <a:p>
            <a:r>
              <a:rPr lang="en-US" altLang="ko-KR" dirty="0"/>
              <a:t>    print("C")</a:t>
            </a:r>
          </a:p>
          <a:p>
            <a:r>
              <a:rPr lang="en-US" altLang="ko-KR" dirty="0" err="1"/>
              <a:t>elif</a:t>
            </a:r>
            <a:r>
              <a:rPr lang="en-US" altLang="ko-KR" dirty="0"/>
              <a:t> score &gt;= 60 :</a:t>
            </a:r>
          </a:p>
          <a:p>
            <a:r>
              <a:rPr lang="en-US" altLang="ko-KR" dirty="0"/>
              <a:t>    print("D")</a:t>
            </a:r>
          </a:p>
          <a:p>
            <a:r>
              <a:rPr lang="en-US" altLang="ko-KR" dirty="0"/>
              <a:t>else :</a:t>
            </a:r>
          </a:p>
          <a:p>
            <a:r>
              <a:rPr lang="en-US" altLang="ko-KR" dirty="0"/>
              <a:t>    print("F")</a:t>
            </a:r>
          </a:p>
          <a:p>
            <a:endParaRPr lang="en-US" altLang="ko-KR" dirty="0"/>
          </a:p>
          <a:p>
            <a:r>
              <a:rPr lang="en-US" altLang="ko-KR" dirty="0"/>
              <a:t>print("</a:t>
            </a:r>
            <a:r>
              <a:rPr lang="ko-KR" altLang="en-US" dirty="0"/>
              <a:t>학점입니다</a:t>
            </a:r>
            <a:r>
              <a:rPr lang="en-US" altLang="ko-KR" dirty="0"/>
              <a:t>. ^^")</a:t>
            </a:r>
            <a:endParaRPr lang="ko-KR" altLang="en-US" dirty="0"/>
          </a:p>
        </p:txBody>
      </p:sp>
      <p:sp>
        <p:nvSpPr>
          <p:cNvPr id="7" name="화살표: 오른쪽 6">
            <a:extLst>
              <a:ext uri="{FF2B5EF4-FFF2-40B4-BE49-F238E27FC236}">
                <a16:creationId xmlns:a16="http://schemas.microsoft.com/office/drawing/2014/main" id="{51726A2F-F660-4034-A13E-C0187CC44994}"/>
              </a:ext>
            </a:extLst>
          </p:cNvPr>
          <p:cNvSpPr/>
          <p:nvPr/>
        </p:nvSpPr>
        <p:spPr>
          <a:xfrm>
            <a:off x="4483223" y="2734322"/>
            <a:ext cx="648070" cy="2290439"/>
          </a:xfrm>
          <a:prstGeom prst="rightArrow">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424376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38EA95B-9E8D-4309-82A8-7295B5C66365}"/>
              </a:ext>
            </a:extLst>
          </p:cNvPr>
          <p:cNvSpPr>
            <a:spLocks noGrp="1"/>
          </p:cNvSpPr>
          <p:nvPr>
            <p:ph idx="1"/>
          </p:nvPr>
        </p:nvSpPr>
        <p:spPr/>
        <p:txBody>
          <a:bodyPr>
            <a:normAutofit fontScale="70000" lnSpcReduction="20000"/>
          </a:bodyPr>
          <a:lstStyle/>
          <a:p>
            <a:r>
              <a:rPr lang="ko-KR" altLang="en-US" dirty="0"/>
              <a:t>형식 </a:t>
            </a:r>
            <a:r>
              <a:rPr lang="en-US" altLang="ko-KR" dirty="0"/>
              <a:t>: [</a:t>
            </a:r>
            <a:r>
              <a:rPr lang="en-US" altLang="ko-KR" dirty="0" err="1"/>
              <a:t>true_value</a:t>
            </a:r>
            <a:r>
              <a:rPr lang="en-US" altLang="ko-KR" dirty="0"/>
              <a:t>] </a:t>
            </a:r>
            <a:r>
              <a:rPr lang="en-US" altLang="ko-KR" dirty="0">
                <a:solidFill>
                  <a:srgbClr val="FF0000"/>
                </a:solidFill>
              </a:rPr>
              <a:t>if</a:t>
            </a:r>
            <a:r>
              <a:rPr lang="en-US" altLang="ko-KR" dirty="0"/>
              <a:t> [condition] </a:t>
            </a:r>
            <a:r>
              <a:rPr lang="en-US" altLang="ko-KR" dirty="0">
                <a:solidFill>
                  <a:srgbClr val="FF0000"/>
                </a:solidFill>
              </a:rPr>
              <a:t>else</a:t>
            </a:r>
            <a:r>
              <a:rPr lang="en-US" altLang="ko-KR" dirty="0"/>
              <a:t> [</a:t>
            </a:r>
            <a:r>
              <a:rPr lang="en-US" altLang="ko-KR" dirty="0" err="1"/>
              <a:t>false_value</a:t>
            </a:r>
            <a:r>
              <a:rPr lang="en-US" altLang="ko-KR" dirty="0"/>
              <a:t>]</a:t>
            </a:r>
          </a:p>
          <a:p>
            <a:r>
              <a:rPr lang="ko-KR" altLang="en-US" dirty="0"/>
              <a:t>사용 예</a:t>
            </a:r>
            <a:r>
              <a:rPr lang="en-US" altLang="ko-KR" dirty="0"/>
              <a:t>)</a:t>
            </a:r>
          </a:p>
          <a:p>
            <a:pPr marL="0" indent="0">
              <a:buNone/>
            </a:pPr>
            <a:endParaRPr lang="en-US" altLang="ko-KR" dirty="0"/>
          </a:p>
          <a:p>
            <a:pPr marL="0" indent="0">
              <a:buNone/>
            </a:pPr>
            <a:r>
              <a:rPr lang="en-US" altLang="ko-KR" dirty="0"/>
              <a:t>score = 55</a:t>
            </a:r>
          </a:p>
          <a:p>
            <a:pPr marL="0" indent="0">
              <a:buNone/>
            </a:pPr>
            <a:r>
              <a:rPr lang="en-US" altLang="ko-KR" dirty="0"/>
              <a:t>grade = ‘’</a:t>
            </a:r>
          </a:p>
          <a:p>
            <a:pPr marL="0" indent="0">
              <a:buNone/>
            </a:pPr>
            <a:r>
              <a:rPr lang="en-US" altLang="ko-KR" dirty="0"/>
              <a:t>if score &gt;= 60</a:t>
            </a:r>
          </a:p>
          <a:p>
            <a:pPr marL="0" indent="0">
              <a:buNone/>
            </a:pPr>
            <a:r>
              <a:rPr lang="en-US" altLang="ko-KR" dirty="0"/>
              <a:t>    grade = ‘</a:t>
            </a:r>
            <a:r>
              <a:rPr lang="ko-KR" altLang="en-US" dirty="0"/>
              <a:t>합격</a:t>
            </a:r>
            <a:r>
              <a:rPr lang="en-US" altLang="ko-KR" dirty="0"/>
              <a:t>’</a:t>
            </a:r>
          </a:p>
          <a:p>
            <a:pPr marL="0" indent="0">
              <a:buNone/>
            </a:pPr>
            <a:r>
              <a:rPr lang="en-US" altLang="ko-KR" dirty="0"/>
              <a:t>else :</a:t>
            </a:r>
          </a:p>
          <a:p>
            <a:pPr marL="0" indent="0">
              <a:buNone/>
            </a:pPr>
            <a:r>
              <a:rPr lang="en-US" altLang="ko-KR" dirty="0"/>
              <a:t>    grade</a:t>
            </a:r>
            <a:r>
              <a:rPr lang="ko-KR" altLang="en-US" dirty="0"/>
              <a:t> </a:t>
            </a:r>
            <a:r>
              <a:rPr lang="en-US" altLang="ko-KR" dirty="0"/>
              <a:t>=</a:t>
            </a:r>
            <a:r>
              <a:rPr lang="ko-KR" altLang="en-US" dirty="0"/>
              <a:t> </a:t>
            </a:r>
            <a:r>
              <a:rPr lang="en-US" altLang="ko-KR" dirty="0"/>
              <a:t>‘</a:t>
            </a:r>
            <a:r>
              <a:rPr lang="ko-KR" altLang="en-US" dirty="0"/>
              <a:t>불합격</a:t>
            </a:r>
            <a:r>
              <a:rPr lang="en-US" altLang="ko-KR" dirty="0"/>
              <a:t>’</a:t>
            </a:r>
          </a:p>
          <a:p>
            <a:pPr marL="0" indent="0">
              <a:buNone/>
            </a:pPr>
            <a:r>
              <a:rPr lang="en-US" altLang="ko-KR" dirty="0"/>
              <a:t>print(grade)</a:t>
            </a:r>
          </a:p>
          <a:p>
            <a:endParaRPr lang="en-US" altLang="ko-KR" dirty="0"/>
          </a:p>
          <a:p>
            <a:r>
              <a:rPr lang="ko-KR" altLang="en-US" dirty="0"/>
              <a:t>중첩 </a:t>
            </a:r>
            <a:r>
              <a:rPr lang="ko-KR" altLang="en-US" dirty="0" err="1"/>
              <a:t>삼항</a:t>
            </a:r>
            <a:r>
              <a:rPr lang="ko-KR" altLang="en-US" dirty="0"/>
              <a:t> 연산자</a:t>
            </a:r>
            <a:r>
              <a:rPr lang="en-US" altLang="ko-KR" dirty="0"/>
              <a:t>? </a:t>
            </a:r>
            <a:r>
              <a:rPr lang="ko-KR" altLang="en-US" dirty="0"/>
              <a:t>이런 것도 가능합니다</a:t>
            </a:r>
            <a:r>
              <a:rPr lang="en-US" altLang="ko-KR" dirty="0"/>
              <a:t>.</a:t>
            </a:r>
          </a:p>
          <a:p>
            <a:pPr marL="0" indent="0">
              <a:buNone/>
            </a:pPr>
            <a:r>
              <a:rPr lang="en-US" altLang="ko-KR" b="0" i="0" dirty="0">
                <a:solidFill>
                  <a:srgbClr val="666666"/>
                </a:solidFill>
                <a:effectLst/>
                <a:latin typeface="Noto Sans" panose="020B0502040204020203" pitchFamily="34" charset="0"/>
              </a:rPr>
              <a:t>    </a:t>
            </a:r>
            <a:r>
              <a:rPr lang="en-US" altLang="ko-KR" b="0" i="0" dirty="0" err="1">
                <a:effectLst/>
                <a:latin typeface="Noto Sans" panose="020B0502040204020203" pitchFamily="34" charset="0"/>
              </a:rPr>
              <a:t>true_value</a:t>
            </a:r>
            <a:r>
              <a:rPr lang="en-US" altLang="ko-KR" b="0" i="0" dirty="0">
                <a:effectLst/>
                <a:latin typeface="Noto Sans" panose="020B0502040204020203" pitchFamily="34" charset="0"/>
              </a:rPr>
              <a:t> </a:t>
            </a:r>
            <a:r>
              <a:rPr lang="en-US" altLang="ko-KR" b="1" i="0" dirty="0">
                <a:effectLst/>
                <a:latin typeface="Noto Sans" panose="020B0502040204020203" pitchFamily="34" charset="0"/>
              </a:rPr>
              <a:t>if</a:t>
            </a:r>
            <a:r>
              <a:rPr lang="en-US" altLang="ko-KR" b="0" i="0" dirty="0">
                <a:effectLst/>
                <a:latin typeface="Noto Sans" panose="020B0502040204020203" pitchFamily="34" charset="0"/>
              </a:rPr>
              <a:t> condition1 </a:t>
            </a:r>
            <a:r>
              <a:rPr lang="en-US" altLang="ko-KR" b="1" i="0" dirty="0">
                <a:solidFill>
                  <a:srgbClr val="F89009"/>
                </a:solidFill>
                <a:effectLst/>
                <a:latin typeface="Noto Sans" panose="020B0502040204020203" pitchFamily="34" charset="0"/>
              </a:rPr>
              <a:t>else </a:t>
            </a:r>
            <a:r>
              <a:rPr lang="en-US" altLang="ko-KR" b="0" i="0" dirty="0">
                <a:effectLst/>
                <a:latin typeface="Noto Sans" panose="020B0502040204020203" pitchFamily="34" charset="0"/>
              </a:rPr>
              <a:t>true_value2 </a:t>
            </a:r>
            <a:r>
              <a:rPr lang="en-US" altLang="ko-KR" b="1" i="0" dirty="0">
                <a:solidFill>
                  <a:srgbClr val="006DD7"/>
                </a:solidFill>
                <a:effectLst/>
                <a:latin typeface="Noto Sans" panose="020B0502040204020203" pitchFamily="34" charset="0"/>
              </a:rPr>
              <a:t>if</a:t>
            </a:r>
            <a:r>
              <a:rPr lang="en-US" altLang="ko-KR" b="0" i="0" dirty="0">
                <a:solidFill>
                  <a:srgbClr val="666666"/>
                </a:solidFill>
                <a:effectLst/>
                <a:latin typeface="Noto Sans" panose="020B0502040204020203" pitchFamily="34" charset="0"/>
              </a:rPr>
              <a:t> </a:t>
            </a:r>
            <a:r>
              <a:rPr lang="en-US" altLang="ko-KR" b="0" i="0" dirty="0">
                <a:effectLst/>
                <a:latin typeface="Noto Sans" panose="020B0502040204020203" pitchFamily="34" charset="0"/>
              </a:rPr>
              <a:t>condition2</a:t>
            </a:r>
            <a:r>
              <a:rPr lang="en-US" altLang="ko-KR" b="0" i="0" dirty="0">
                <a:solidFill>
                  <a:srgbClr val="666666"/>
                </a:solidFill>
                <a:effectLst/>
                <a:latin typeface="Noto Sans" panose="020B0502040204020203" pitchFamily="34" charset="0"/>
              </a:rPr>
              <a:t> </a:t>
            </a:r>
            <a:r>
              <a:rPr lang="en-US" altLang="ko-KR" b="1" i="0" dirty="0">
                <a:solidFill>
                  <a:srgbClr val="006DD7"/>
                </a:solidFill>
                <a:effectLst/>
                <a:latin typeface="Noto Sans" panose="020B0502040204020203" pitchFamily="34" charset="0"/>
              </a:rPr>
              <a:t>else</a:t>
            </a:r>
            <a:r>
              <a:rPr lang="en-US" altLang="ko-KR" b="0" i="0" dirty="0">
                <a:solidFill>
                  <a:srgbClr val="666666"/>
                </a:solidFill>
                <a:effectLst/>
                <a:latin typeface="Noto Sans" panose="020B0502040204020203" pitchFamily="34" charset="0"/>
              </a:rPr>
              <a:t> </a:t>
            </a:r>
            <a:r>
              <a:rPr lang="en-US" altLang="ko-KR" b="0" i="0" dirty="0" err="1">
                <a:effectLst/>
                <a:latin typeface="Noto Sans" panose="020B0502040204020203" pitchFamily="34" charset="0"/>
              </a:rPr>
              <a:t>false_value</a:t>
            </a:r>
            <a:endParaRPr lang="en-US" altLang="ko-KR" b="0" i="0" dirty="0">
              <a:effectLst/>
              <a:latin typeface="Noto Sans" panose="020B0502040204020203" pitchFamily="34" charset="0"/>
            </a:endParaRPr>
          </a:p>
          <a:p>
            <a:pPr marL="0" indent="0">
              <a:buNone/>
            </a:pPr>
            <a:r>
              <a:rPr lang="ko-KR" altLang="en-US" b="1" i="0" dirty="0">
                <a:solidFill>
                  <a:srgbClr val="ABB2BF"/>
                </a:solidFill>
                <a:effectLst/>
                <a:latin typeface="Courier New" panose="02070309020205020404" pitchFamily="49" charset="0"/>
              </a:rPr>
              <a:t>  예</a:t>
            </a:r>
            <a:r>
              <a:rPr lang="en-US" altLang="ko-KR" b="1" i="0" dirty="0">
                <a:solidFill>
                  <a:srgbClr val="ABB2BF"/>
                </a:solidFill>
                <a:effectLst/>
                <a:latin typeface="Courier New" panose="02070309020205020404" pitchFamily="49" charset="0"/>
              </a:rPr>
              <a:t>)&gt;&gt;&gt; value = </a:t>
            </a:r>
            <a:r>
              <a:rPr lang="en-US" altLang="ko-KR" b="1" i="0" dirty="0">
                <a:solidFill>
                  <a:srgbClr val="98C379"/>
                </a:solidFill>
                <a:effectLst/>
                <a:latin typeface="Courier New" panose="02070309020205020404" pitchFamily="49" charset="0"/>
              </a:rPr>
              <a:t>'ten'</a:t>
            </a:r>
            <a:r>
              <a:rPr lang="en-US" altLang="ko-KR" b="1" i="0" dirty="0">
                <a:solidFill>
                  <a:srgbClr val="ABB2BF"/>
                </a:solidFill>
                <a:effectLst/>
                <a:latin typeface="Courier New" panose="02070309020205020404" pitchFamily="49" charset="0"/>
              </a:rPr>
              <a:t> </a:t>
            </a:r>
            <a:r>
              <a:rPr lang="en-US" altLang="ko-KR" b="1" i="0" dirty="0">
                <a:solidFill>
                  <a:srgbClr val="F92672"/>
                </a:solidFill>
                <a:effectLst/>
                <a:latin typeface="Courier New" panose="02070309020205020404" pitchFamily="49" charset="0"/>
              </a:rPr>
              <a:t>if</a:t>
            </a:r>
            <a:r>
              <a:rPr lang="en-US" altLang="ko-KR" b="1" i="0" dirty="0">
                <a:solidFill>
                  <a:srgbClr val="ABB2BF"/>
                </a:solidFill>
                <a:effectLst/>
                <a:latin typeface="Courier New" panose="02070309020205020404" pitchFamily="49" charset="0"/>
              </a:rPr>
              <a:t> n == </a:t>
            </a:r>
            <a:r>
              <a:rPr lang="en-US" altLang="ko-KR" b="1" i="0" dirty="0">
                <a:solidFill>
                  <a:srgbClr val="D19A66"/>
                </a:solidFill>
                <a:effectLst/>
                <a:latin typeface="Courier New" panose="02070309020205020404" pitchFamily="49" charset="0"/>
              </a:rPr>
              <a:t>10</a:t>
            </a:r>
            <a:r>
              <a:rPr lang="en-US" altLang="ko-KR" b="1" i="0" dirty="0">
                <a:solidFill>
                  <a:srgbClr val="ABB2BF"/>
                </a:solidFill>
                <a:effectLst/>
                <a:latin typeface="Courier New" panose="02070309020205020404" pitchFamily="49" charset="0"/>
              </a:rPr>
              <a:t> </a:t>
            </a:r>
            <a:r>
              <a:rPr lang="en-US" altLang="ko-KR" b="1" i="0" dirty="0">
                <a:solidFill>
                  <a:srgbClr val="F92672"/>
                </a:solidFill>
                <a:effectLst/>
                <a:latin typeface="Courier New" panose="02070309020205020404" pitchFamily="49" charset="0"/>
              </a:rPr>
              <a:t>else</a:t>
            </a:r>
            <a:r>
              <a:rPr lang="en-US" altLang="ko-KR" b="1" i="0" dirty="0">
                <a:solidFill>
                  <a:srgbClr val="ABB2BF"/>
                </a:solidFill>
                <a:effectLst/>
                <a:latin typeface="Courier New" panose="02070309020205020404" pitchFamily="49" charset="0"/>
              </a:rPr>
              <a:t> </a:t>
            </a:r>
            <a:r>
              <a:rPr lang="en-US" altLang="ko-KR" b="1" i="0" dirty="0">
                <a:solidFill>
                  <a:srgbClr val="98C379"/>
                </a:solidFill>
                <a:effectLst/>
                <a:latin typeface="Courier New" panose="02070309020205020404" pitchFamily="49" charset="0"/>
              </a:rPr>
              <a:t>'low'</a:t>
            </a:r>
            <a:r>
              <a:rPr lang="en-US" altLang="ko-KR" b="1" i="0" dirty="0">
                <a:solidFill>
                  <a:srgbClr val="ABB2BF"/>
                </a:solidFill>
                <a:effectLst/>
                <a:latin typeface="Courier New" panose="02070309020205020404" pitchFamily="49" charset="0"/>
              </a:rPr>
              <a:t> </a:t>
            </a:r>
            <a:r>
              <a:rPr lang="en-US" altLang="ko-KR" b="1" i="0" dirty="0">
                <a:solidFill>
                  <a:srgbClr val="F92672"/>
                </a:solidFill>
                <a:effectLst/>
                <a:latin typeface="Courier New" panose="02070309020205020404" pitchFamily="49" charset="0"/>
              </a:rPr>
              <a:t>if</a:t>
            </a:r>
            <a:r>
              <a:rPr lang="en-US" altLang="ko-KR" b="1" i="0" dirty="0">
                <a:solidFill>
                  <a:srgbClr val="ABB2BF"/>
                </a:solidFill>
                <a:effectLst/>
                <a:latin typeface="Courier New" panose="02070309020205020404" pitchFamily="49" charset="0"/>
              </a:rPr>
              <a:t> n &lt; </a:t>
            </a:r>
            <a:r>
              <a:rPr lang="en-US" altLang="ko-KR" b="1" i="0" dirty="0">
                <a:solidFill>
                  <a:srgbClr val="D19A66"/>
                </a:solidFill>
                <a:effectLst/>
                <a:latin typeface="Courier New" panose="02070309020205020404" pitchFamily="49" charset="0"/>
              </a:rPr>
              <a:t>10</a:t>
            </a:r>
            <a:r>
              <a:rPr lang="en-US" altLang="ko-KR" b="1" i="0" dirty="0">
                <a:solidFill>
                  <a:srgbClr val="ABB2BF"/>
                </a:solidFill>
                <a:effectLst/>
                <a:latin typeface="Courier New" panose="02070309020205020404" pitchFamily="49" charset="0"/>
              </a:rPr>
              <a:t> </a:t>
            </a:r>
            <a:r>
              <a:rPr lang="en-US" altLang="ko-KR" b="1" i="0" dirty="0">
                <a:solidFill>
                  <a:srgbClr val="F92672"/>
                </a:solidFill>
                <a:effectLst/>
                <a:latin typeface="Courier New" panose="02070309020205020404" pitchFamily="49" charset="0"/>
              </a:rPr>
              <a:t>else</a:t>
            </a:r>
            <a:r>
              <a:rPr lang="en-US" altLang="ko-KR" b="1" i="0" dirty="0">
                <a:solidFill>
                  <a:srgbClr val="ABB2BF"/>
                </a:solidFill>
                <a:effectLst/>
                <a:latin typeface="Courier New" panose="02070309020205020404" pitchFamily="49" charset="0"/>
              </a:rPr>
              <a:t> </a:t>
            </a:r>
            <a:r>
              <a:rPr lang="en-US" altLang="ko-KR" b="1" i="0" dirty="0">
                <a:solidFill>
                  <a:srgbClr val="98C379"/>
                </a:solidFill>
                <a:effectLst/>
                <a:latin typeface="Courier New" panose="02070309020205020404" pitchFamily="49" charset="0"/>
              </a:rPr>
              <a:t>'high'</a:t>
            </a:r>
            <a:endParaRPr lang="ko-KR" altLang="en-US" b="1" dirty="0"/>
          </a:p>
        </p:txBody>
      </p:sp>
      <p:sp>
        <p:nvSpPr>
          <p:cNvPr id="3" name="바닥글 개체 틀 2">
            <a:extLst>
              <a:ext uri="{FF2B5EF4-FFF2-40B4-BE49-F238E27FC236}">
                <a16:creationId xmlns:a16="http://schemas.microsoft.com/office/drawing/2014/main" id="{3DEAE8D5-C952-484A-8487-F1414CEA4357}"/>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03FBBC21-41E2-4E4D-930A-FD73B6F3A613}"/>
              </a:ext>
            </a:extLst>
          </p:cNvPr>
          <p:cNvSpPr>
            <a:spLocks noGrp="1"/>
          </p:cNvSpPr>
          <p:nvPr>
            <p:ph type="sldNum" sz="quarter" idx="11"/>
          </p:nvPr>
        </p:nvSpPr>
        <p:spPr/>
        <p:txBody>
          <a:bodyPr/>
          <a:lstStyle/>
          <a:p>
            <a:r>
              <a:rPr lang="ko-KR" altLang="en-US"/>
              <a:t> </a:t>
            </a:r>
            <a:fld id="{6280F36F-71BF-49B8-9E8F-C9B7AF481C74}" type="slidenum">
              <a:rPr lang="ko-KR" altLang="en-US" smtClean="0"/>
              <a:pPr/>
              <a:t>27</a:t>
            </a:fld>
            <a:endParaRPr lang="en-US" altLang="ko-KR" dirty="0"/>
          </a:p>
        </p:txBody>
      </p:sp>
      <p:sp>
        <p:nvSpPr>
          <p:cNvPr id="5" name="제목 4">
            <a:extLst>
              <a:ext uri="{FF2B5EF4-FFF2-40B4-BE49-F238E27FC236}">
                <a16:creationId xmlns:a16="http://schemas.microsoft.com/office/drawing/2014/main" id="{69F484F4-E7F0-4391-97D0-266779DC4ED6}"/>
              </a:ext>
            </a:extLst>
          </p:cNvPr>
          <p:cNvSpPr>
            <a:spLocks noGrp="1"/>
          </p:cNvSpPr>
          <p:nvPr>
            <p:ph type="title"/>
          </p:nvPr>
        </p:nvSpPr>
        <p:spPr/>
        <p:txBody>
          <a:bodyPr/>
          <a:lstStyle/>
          <a:p>
            <a:r>
              <a:rPr lang="ko-KR" altLang="en-US" dirty="0" err="1"/>
              <a:t>삼항</a:t>
            </a:r>
            <a:r>
              <a:rPr lang="ko-KR" altLang="en-US" dirty="0"/>
              <a:t> 연산자</a:t>
            </a:r>
            <a:r>
              <a:rPr lang="en-US" altLang="ko-KR" dirty="0"/>
              <a:t>? </a:t>
            </a:r>
            <a:r>
              <a:rPr lang="ko-KR" altLang="en-US" dirty="0"/>
              <a:t>넌 또 뭐냐</a:t>
            </a:r>
            <a:r>
              <a:rPr lang="en-US" altLang="ko-KR" dirty="0"/>
              <a:t>?</a:t>
            </a:r>
            <a:endParaRPr lang="ko-KR" altLang="en-US" dirty="0"/>
          </a:p>
        </p:txBody>
      </p:sp>
      <p:sp>
        <p:nvSpPr>
          <p:cNvPr id="6" name="오른쪽 중괄호 5">
            <a:extLst>
              <a:ext uri="{FF2B5EF4-FFF2-40B4-BE49-F238E27FC236}">
                <a16:creationId xmlns:a16="http://schemas.microsoft.com/office/drawing/2014/main" id="{3D3A3E14-16DB-411F-8DF3-6319895A2739}"/>
              </a:ext>
            </a:extLst>
          </p:cNvPr>
          <p:cNvSpPr/>
          <p:nvPr/>
        </p:nvSpPr>
        <p:spPr>
          <a:xfrm>
            <a:off x="3313964" y="3016894"/>
            <a:ext cx="611911" cy="1285875"/>
          </a:xfrm>
          <a:prstGeom prst="rightBrace">
            <a:avLst/>
          </a:prstGeom>
          <a:ln w="31750"/>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3987EAAC-3498-4C95-BA2F-E568C3EECF1E}"/>
              </a:ext>
            </a:extLst>
          </p:cNvPr>
          <p:cNvSpPr txBox="1"/>
          <p:nvPr/>
        </p:nvSpPr>
        <p:spPr>
          <a:xfrm>
            <a:off x="4038600" y="3391756"/>
            <a:ext cx="5118261" cy="400110"/>
          </a:xfrm>
          <a:prstGeom prst="rect">
            <a:avLst/>
          </a:prstGeom>
          <a:noFill/>
        </p:spPr>
        <p:txBody>
          <a:bodyPr wrap="none" rtlCol="0">
            <a:spAutoFit/>
          </a:bodyPr>
          <a:lstStyle/>
          <a:p>
            <a:r>
              <a:rPr lang="en-US" altLang="ko-KR" sz="2000" dirty="0"/>
              <a:t>grade = ‘</a:t>
            </a:r>
            <a:r>
              <a:rPr lang="ko-KR" altLang="en-US" sz="2000" dirty="0"/>
              <a:t>합격</a:t>
            </a:r>
            <a:r>
              <a:rPr lang="en-US" altLang="ko-KR" sz="2000" dirty="0"/>
              <a:t>’ if score &gt;= 60 else ‘</a:t>
            </a:r>
            <a:r>
              <a:rPr lang="ko-KR" altLang="en-US" sz="2000" dirty="0"/>
              <a:t>불합격</a:t>
            </a:r>
            <a:r>
              <a:rPr lang="en-US" altLang="ko-KR" sz="2000" dirty="0"/>
              <a:t>’</a:t>
            </a:r>
            <a:endParaRPr lang="ko-KR" altLang="en-US" sz="2000" dirty="0"/>
          </a:p>
        </p:txBody>
      </p:sp>
    </p:spTree>
    <p:extLst>
      <p:ext uri="{BB962C8B-B14F-4D97-AF65-F5344CB8AC3E}">
        <p14:creationId xmlns:p14="http://schemas.microsoft.com/office/powerpoint/2010/main" val="4234353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95A2B03-FA31-4FFD-BAB5-C5003715F8AE}"/>
              </a:ext>
            </a:extLst>
          </p:cNvPr>
          <p:cNvSpPr>
            <a:spLocks noGrp="1"/>
          </p:cNvSpPr>
          <p:nvPr>
            <p:ph idx="1"/>
          </p:nvPr>
        </p:nvSpPr>
        <p:spPr/>
        <p:txBody>
          <a:bodyPr/>
          <a:lstStyle/>
          <a:p>
            <a:pPr>
              <a:lnSpc>
                <a:spcPct val="150000"/>
              </a:lnSpc>
            </a:pPr>
            <a:r>
              <a:rPr lang="ko-KR" altLang="en-US" dirty="0"/>
              <a:t>리스트와 함께 사용</a:t>
            </a:r>
            <a:endParaRPr lang="en-US" altLang="ko-KR" dirty="0"/>
          </a:p>
          <a:p>
            <a:pPr lvl="1">
              <a:lnSpc>
                <a:spcPct val="150000"/>
              </a:lnSpc>
            </a:pPr>
            <a:r>
              <a:rPr lang="ko-KR" altLang="en-US" dirty="0"/>
              <a:t>리스트</a:t>
            </a:r>
            <a:r>
              <a:rPr lang="en-US" altLang="ko-KR" dirty="0"/>
              <a:t>(List) : </a:t>
            </a:r>
            <a:r>
              <a:rPr lang="ko-KR" altLang="en-US" dirty="0"/>
              <a:t>데이터 여러 개를 한 곳에 담아 놓은 것</a:t>
            </a:r>
            <a:r>
              <a:rPr lang="ko-KR" altLang="en-US" sz="1600" dirty="0"/>
              <a:t> </a:t>
            </a:r>
            <a:r>
              <a:rPr lang="en-US" altLang="ko-KR" sz="1600" dirty="0"/>
              <a:t>(</a:t>
            </a:r>
            <a:r>
              <a:rPr lang="ko-KR" altLang="en-US" sz="1600" dirty="0"/>
              <a:t>다음 주에 자세히</a:t>
            </a:r>
            <a:r>
              <a:rPr lang="en-US" altLang="ko-KR" sz="1600" dirty="0"/>
              <a:t>…)</a:t>
            </a:r>
            <a:endParaRPr lang="en-US" altLang="ko-KR" dirty="0"/>
          </a:p>
          <a:p>
            <a:pPr lvl="1">
              <a:lnSpc>
                <a:spcPct val="150000"/>
              </a:lnSpc>
            </a:pPr>
            <a:r>
              <a:rPr lang="ko-KR" altLang="en-US" dirty="0"/>
              <a:t>리스트는 대괄호 </a:t>
            </a:r>
            <a:r>
              <a:rPr lang="en-US" altLang="ko-KR" dirty="0"/>
              <a:t>[ ]</a:t>
            </a:r>
            <a:r>
              <a:rPr lang="ko-KR" altLang="en-US" dirty="0"/>
              <a:t>로 묶어 필요한 것을 다 담아 놓는다</a:t>
            </a:r>
            <a:endParaRPr lang="en-US" altLang="ko-KR" dirty="0"/>
          </a:p>
          <a:p>
            <a:pPr lvl="1">
              <a:lnSpc>
                <a:spcPct val="150000"/>
              </a:lnSpc>
            </a:pPr>
            <a:r>
              <a:rPr lang="ko-KR" altLang="en-US" dirty="0"/>
              <a:t>예</a:t>
            </a:r>
            <a:r>
              <a:rPr lang="en-US" altLang="ko-KR" dirty="0"/>
              <a:t>) fruit = [‘</a:t>
            </a:r>
            <a:r>
              <a:rPr lang="ko-KR" altLang="en-US" dirty="0"/>
              <a:t>사과</a:t>
            </a:r>
            <a:r>
              <a:rPr lang="en-US" altLang="ko-KR" dirty="0"/>
              <a:t>’, ‘</a:t>
            </a:r>
            <a:r>
              <a:rPr lang="ko-KR" altLang="en-US" dirty="0"/>
              <a:t>배</a:t>
            </a:r>
            <a:r>
              <a:rPr lang="en-US" altLang="ko-KR" dirty="0"/>
              <a:t>‘, ‘</a:t>
            </a:r>
            <a:r>
              <a:rPr lang="ko-KR" altLang="en-US" dirty="0"/>
              <a:t>딸기</a:t>
            </a:r>
            <a:r>
              <a:rPr lang="en-US" altLang="ko-KR" dirty="0"/>
              <a:t>‘, ‘</a:t>
            </a:r>
            <a:r>
              <a:rPr lang="ko-KR" altLang="en-US" dirty="0"/>
              <a:t>포도</a:t>
            </a:r>
            <a:r>
              <a:rPr lang="en-US" altLang="ko-KR" dirty="0"/>
              <a:t>’]</a:t>
            </a:r>
          </a:p>
          <a:p>
            <a:pPr marL="457200" lvl="1" indent="0">
              <a:lnSpc>
                <a:spcPct val="150000"/>
              </a:lnSpc>
              <a:buNone/>
            </a:pPr>
            <a:r>
              <a:rPr lang="en-US" altLang="ko-KR" dirty="0"/>
              <a:t>       print(fruit)</a:t>
            </a:r>
          </a:p>
          <a:p>
            <a:pPr marL="457200" lvl="1" indent="0">
              <a:lnSpc>
                <a:spcPct val="150000"/>
              </a:lnSpc>
              <a:buNone/>
            </a:pPr>
            <a:r>
              <a:rPr lang="en-US" altLang="ko-KR" dirty="0"/>
              <a:t>       if ‘</a:t>
            </a:r>
            <a:r>
              <a:rPr lang="ko-KR" altLang="en-US" dirty="0"/>
              <a:t>딸기</a:t>
            </a:r>
            <a:r>
              <a:rPr lang="en-US" altLang="ko-KR" dirty="0"/>
              <a:t>’ </a:t>
            </a:r>
            <a:r>
              <a:rPr lang="en-US" altLang="ko-KR" dirty="0">
                <a:solidFill>
                  <a:srgbClr val="FF0000"/>
                </a:solidFill>
              </a:rPr>
              <a:t>in</a:t>
            </a:r>
            <a:r>
              <a:rPr lang="en-US" altLang="ko-KR" dirty="0"/>
              <a:t> fruit :</a:t>
            </a:r>
          </a:p>
          <a:p>
            <a:pPr marL="457200" lvl="1" indent="0">
              <a:lnSpc>
                <a:spcPct val="150000"/>
              </a:lnSpc>
              <a:buNone/>
            </a:pPr>
            <a:r>
              <a:rPr lang="en-US" altLang="ko-KR" dirty="0"/>
              <a:t>            print(“</a:t>
            </a:r>
            <a:r>
              <a:rPr lang="ko-KR" altLang="en-US" dirty="0"/>
              <a:t>딸기는 있네요</a:t>
            </a:r>
            <a:r>
              <a:rPr lang="en-US" altLang="ko-KR" dirty="0"/>
              <a:t>. ^^”)</a:t>
            </a:r>
            <a:endParaRPr lang="ko-KR" altLang="en-US" dirty="0"/>
          </a:p>
        </p:txBody>
      </p:sp>
      <p:sp>
        <p:nvSpPr>
          <p:cNvPr id="3" name="바닥글 개체 틀 2">
            <a:extLst>
              <a:ext uri="{FF2B5EF4-FFF2-40B4-BE49-F238E27FC236}">
                <a16:creationId xmlns:a16="http://schemas.microsoft.com/office/drawing/2014/main" id="{DDDF6DFA-0CFB-40AA-ACB3-0490A0B987AC}"/>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0E88CA8C-F8FC-4804-9C9B-27CAF442E37A}"/>
              </a:ext>
            </a:extLst>
          </p:cNvPr>
          <p:cNvSpPr>
            <a:spLocks noGrp="1"/>
          </p:cNvSpPr>
          <p:nvPr>
            <p:ph type="sldNum" sz="quarter" idx="11"/>
          </p:nvPr>
        </p:nvSpPr>
        <p:spPr/>
        <p:txBody>
          <a:bodyPr/>
          <a:lstStyle/>
          <a:p>
            <a:r>
              <a:rPr lang="ko-KR" altLang="en-US"/>
              <a:t> </a:t>
            </a:r>
            <a:fld id="{6280F36F-71BF-49B8-9E8F-C9B7AF481C74}" type="slidenum">
              <a:rPr lang="ko-KR" altLang="en-US" smtClean="0"/>
              <a:pPr/>
              <a:t>28</a:t>
            </a:fld>
            <a:endParaRPr lang="en-US" altLang="ko-KR" dirty="0"/>
          </a:p>
        </p:txBody>
      </p:sp>
      <p:sp>
        <p:nvSpPr>
          <p:cNvPr id="5" name="제목 4">
            <a:extLst>
              <a:ext uri="{FF2B5EF4-FFF2-40B4-BE49-F238E27FC236}">
                <a16:creationId xmlns:a16="http://schemas.microsoft.com/office/drawing/2014/main" id="{D9566FC7-6311-463E-83C1-8315AD03D9E7}"/>
              </a:ext>
            </a:extLst>
          </p:cNvPr>
          <p:cNvSpPr>
            <a:spLocks noGrp="1"/>
          </p:cNvSpPr>
          <p:nvPr>
            <p:ph type="title"/>
          </p:nvPr>
        </p:nvSpPr>
        <p:spPr/>
        <p:txBody>
          <a:bodyPr/>
          <a:lstStyle/>
          <a:p>
            <a:r>
              <a:rPr lang="en-US" altLang="ko-KR" dirty="0"/>
              <a:t>if </a:t>
            </a:r>
            <a:r>
              <a:rPr lang="ko-KR" altLang="en-US" dirty="0"/>
              <a:t>문 응용</a:t>
            </a:r>
          </a:p>
        </p:txBody>
      </p:sp>
    </p:spTree>
    <p:extLst>
      <p:ext uri="{BB962C8B-B14F-4D97-AF65-F5344CB8AC3E}">
        <p14:creationId xmlns:p14="http://schemas.microsoft.com/office/powerpoint/2010/main" val="79738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39FB980-ADC8-4DD2-9FF2-6D416DE5F7DA}"/>
              </a:ext>
            </a:extLst>
          </p:cNvPr>
          <p:cNvSpPr>
            <a:spLocks noGrp="1"/>
          </p:cNvSpPr>
          <p:nvPr>
            <p:ph idx="1"/>
          </p:nvPr>
        </p:nvSpPr>
        <p:spPr/>
        <p:txBody>
          <a:bodyPr/>
          <a:lstStyle/>
          <a:p>
            <a:r>
              <a:rPr lang="ko-KR" altLang="en-US" dirty="0"/>
              <a:t>드디어 </a:t>
            </a:r>
            <a:r>
              <a:rPr lang="ko-KR" altLang="en-US" dirty="0" err="1"/>
              <a:t>반복문</a:t>
            </a:r>
            <a:r>
              <a:rPr lang="en-US" altLang="ko-KR" dirty="0"/>
              <a:t>!</a:t>
            </a:r>
          </a:p>
          <a:p>
            <a:endParaRPr lang="en-US" altLang="ko-KR" dirty="0"/>
          </a:p>
          <a:p>
            <a:r>
              <a:rPr lang="ko-KR" altLang="en-US" dirty="0" err="1"/>
              <a:t>반복문</a:t>
            </a:r>
            <a:r>
              <a:rPr lang="ko-KR" altLang="en-US" dirty="0"/>
              <a:t> 종류</a:t>
            </a:r>
            <a:endParaRPr lang="en-US" altLang="ko-KR" dirty="0"/>
          </a:p>
          <a:p>
            <a:pPr lvl="1"/>
            <a:r>
              <a:rPr lang="en-US" altLang="ko-KR" dirty="0"/>
              <a:t>for </a:t>
            </a:r>
            <a:r>
              <a:rPr lang="ko-KR" altLang="en-US" dirty="0" err="1"/>
              <a:t>반복문</a:t>
            </a:r>
            <a:endParaRPr lang="en-US" altLang="ko-KR" dirty="0"/>
          </a:p>
          <a:p>
            <a:pPr lvl="1"/>
            <a:r>
              <a:rPr lang="en-US" altLang="ko-KR" dirty="0"/>
              <a:t>while</a:t>
            </a:r>
            <a:r>
              <a:rPr lang="ko-KR" altLang="en-US" dirty="0"/>
              <a:t> </a:t>
            </a:r>
            <a:r>
              <a:rPr lang="ko-KR" altLang="en-US" dirty="0" err="1"/>
              <a:t>반복문</a:t>
            </a:r>
            <a:endParaRPr lang="en-US" altLang="ko-KR" dirty="0"/>
          </a:p>
          <a:p>
            <a:pPr lvl="1"/>
            <a:r>
              <a:rPr lang="ko-KR" altLang="en-US" dirty="0"/>
              <a:t>둘 사이의 차이점은</a:t>
            </a:r>
            <a:r>
              <a:rPr lang="en-US" altLang="ko-KR" dirty="0"/>
              <a:t>?</a:t>
            </a:r>
          </a:p>
          <a:p>
            <a:endParaRPr lang="en-US" altLang="ko-KR" dirty="0"/>
          </a:p>
        </p:txBody>
      </p:sp>
      <p:sp>
        <p:nvSpPr>
          <p:cNvPr id="3" name="바닥글 개체 틀 2">
            <a:extLst>
              <a:ext uri="{FF2B5EF4-FFF2-40B4-BE49-F238E27FC236}">
                <a16:creationId xmlns:a16="http://schemas.microsoft.com/office/drawing/2014/main" id="{2399705A-BEF0-4EB0-A79E-60B07185CC2A}"/>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31B4665-0502-42AC-96C2-62D9554D52BB}"/>
              </a:ext>
            </a:extLst>
          </p:cNvPr>
          <p:cNvSpPr>
            <a:spLocks noGrp="1"/>
          </p:cNvSpPr>
          <p:nvPr>
            <p:ph type="sldNum" sz="quarter" idx="11"/>
          </p:nvPr>
        </p:nvSpPr>
        <p:spPr/>
        <p:txBody>
          <a:bodyPr/>
          <a:lstStyle/>
          <a:p>
            <a:r>
              <a:rPr lang="ko-KR" altLang="en-US"/>
              <a:t> </a:t>
            </a:r>
            <a:fld id="{6280F36F-71BF-49B8-9E8F-C9B7AF481C74}" type="slidenum">
              <a:rPr lang="ko-KR" altLang="en-US" smtClean="0"/>
              <a:pPr/>
              <a:t>29</a:t>
            </a:fld>
            <a:endParaRPr lang="en-US" altLang="ko-KR" dirty="0"/>
          </a:p>
        </p:txBody>
      </p:sp>
      <p:sp>
        <p:nvSpPr>
          <p:cNvPr id="5" name="제목 4">
            <a:extLst>
              <a:ext uri="{FF2B5EF4-FFF2-40B4-BE49-F238E27FC236}">
                <a16:creationId xmlns:a16="http://schemas.microsoft.com/office/drawing/2014/main" id="{1BD24F1D-7470-4C65-9CAB-88C07B056095}"/>
              </a:ext>
            </a:extLst>
          </p:cNvPr>
          <p:cNvSpPr>
            <a:spLocks noGrp="1"/>
          </p:cNvSpPr>
          <p:nvPr>
            <p:ph type="title"/>
          </p:nvPr>
        </p:nvSpPr>
        <p:spPr/>
        <p:txBody>
          <a:bodyPr/>
          <a:lstStyle/>
          <a:p>
            <a:r>
              <a:rPr lang="ko-KR" altLang="en-US" dirty="0" err="1"/>
              <a:t>반복문</a:t>
            </a:r>
            <a:endParaRPr lang="ko-KR" altLang="en-US" dirty="0"/>
          </a:p>
        </p:txBody>
      </p:sp>
    </p:spTree>
    <p:extLst>
      <p:ext uri="{BB962C8B-B14F-4D97-AF65-F5344CB8AC3E}">
        <p14:creationId xmlns:p14="http://schemas.microsoft.com/office/powerpoint/2010/main" val="3205517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2313A58C-C554-526C-2DFF-860C8AE35E30}"/>
              </a:ext>
            </a:extLst>
          </p:cNvPr>
          <p:cNvSpPr>
            <a:spLocks noGrp="1"/>
          </p:cNvSpPr>
          <p:nvPr>
            <p:ph type="title"/>
          </p:nvPr>
        </p:nvSpPr>
        <p:spPr/>
        <p:txBody>
          <a:bodyPr/>
          <a:lstStyle/>
          <a:p>
            <a:r>
              <a:rPr lang="ko-KR" altLang="en-US" dirty="0"/>
              <a:t>강의 내용 총정리</a:t>
            </a:r>
          </a:p>
        </p:txBody>
      </p:sp>
      <p:sp>
        <p:nvSpPr>
          <p:cNvPr id="7" name="텍스트 개체 틀 6">
            <a:extLst>
              <a:ext uri="{FF2B5EF4-FFF2-40B4-BE49-F238E27FC236}">
                <a16:creationId xmlns:a16="http://schemas.microsoft.com/office/drawing/2014/main" id="{CDCF0FD4-2F34-C89D-6057-6BC67CD61FC3}"/>
              </a:ext>
            </a:extLst>
          </p:cNvPr>
          <p:cNvSpPr>
            <a:spLocks noGrp="1"/>
          </p:cNvSpPr>
          <p:nvPr>
            <p:ph type="body" idx="1"/>
          </p:nvPr>
        </p:nvSpPr>
        <p:spPr/>
        <p:txBody>
          <a:bodyPr/>
          <a:lstStyle/>
          <a:p>
            <a:endParaRPr lang="ko-KR" altLang="en-US"/>
          </a:p>
        </p:txBody>
      </p:sp>
      <p:sp>
        <p:nvSpPr>
          <p:cNvPr id="3" name="바닥글 개체 틀 2">
            <a:extLst>
              <a:ext uri="{FF2B5EF4-FFF2-40B4-BE49-F238E27FC236}">
                <a16:creationId xmlns:a16="http://schemas.microsoft.com/office/drawing/2014/main" id="{64186EEC-1144-C613-0C46-D0A4DC033E23}"/>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E9529A21-821A-A338-458C-32DF01EA8D65}"/>
              </a:ext>
            </a:extLst>
          </p:cNvPr>
          <p:cNvSpPr>
            <a:spLocks noGrp="1"/>
          </p:cNvSpPr>
          <p:nvPr>
            <p:ph type="sldNum" sz="quarter" idx="12"/>
          </p:nvPr>
        </p:nvSpPr>
        <p:spPr/>
        <p:txBody>
          <a:bodyPr/>
          <a:lstStyle/>
          <a:p>
            <a:r>
              <a:rPr lang="ko-KR" altLang="en-US"/>
              <a:t> </a:t>
            </a:r>
            <a:fld id="{6280F36F-71BF-49B8-9E8F-C9B7AF481C74}" type="slidenum">
              <a:rPr lang="ko-KR" altLang="en-US" smtClean="0"/>
              <a:pPr/>
              <a:t>3</a:t>
            </a:fld>
            <a:endParaRPr lang="en-US" altLang="ko-KR" dirty="0"/>
          </a:p>
        </p:txBody>
      </p:sp>
    </p:spTree>
    <p:extLst>
      <p:ext uri="{BB962C8B-B14F-4D97-AF65-F5344CB8AC3E}">
        <p14:creationId xmlns:p14="http://schemas.microsoft.com/office/powerpoint/2010/main" val="3829148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E966214-D01B-428E-A894-905A14993C8B}"/>
              </a:ext>
            </a:extLst>
          </p:cNvPr>
          <p:cNvSpPr>
            <a:spLocks noGrp="1"/>
          </p:cNvSpPr>
          <p:nvPr>
            <p:ph idx="1"/>
          </p:nvPr>
        </p:nvSpPr>
        <p:spPr/>
        <p:txBody>
          <a:bodyPr/>
          <a:lstStyle/>
          <a:p>
            <a:r>
              <a:rPr lang="ko-KR" altLang="en-US" dirty="0"/>
              <a:t>형식</a:t>
            </a:r>
            <a:endParaRPr lang="en-US" altLang="ko-KR" dirty="0"/>
          </a:p>
          <a:p>
            <a:pPr marL="0" indent="0">
              <a:buNone/>
            </a:pPr>
            <a:r>
              <a:rPr lang="en-US" altLang="ko-KR" dirty="0"/>
              <a:t>   </a:t>
            </a:r>
            <a:r>
              <a:rPr lang="en-US" altLang="ko-KR" dirty="0">
                <a:solidFill>
                  <a:srgbClr val="FFC000"/>
                </a:solidFill>
              </a:rPr>
              <a:t>for</a:t>
            </a:r>
            <a:r>
              <a:rPr lang="en-US" altLang="ko-KR" dirty="0"/>
              <a:t> </a:t>
            </a:r>
            <a:r>
              <a:rPr lang="ko-KR" altLang="en-US" dirty="0"/>
              <a:t>변수 </a:t>
            </a:r>
            <a:r>
              <a:rPr lang="en-US" altLang="ko-KR" dirty="0">
                <a:solidFill>
                  <a:srgbClr val="FFC000"/>
                </a:solidFill>
              </a:rPr>
              <a:t>in range </a:t>
            </a:r>
            <a:r>
              <a:rPr lang="en-US" altLang="ko-KR" dirty="0"/>
              <a:t>(</a:t>
            </a:r>
            <a:r>
              <a:rPr lang="ko-KR" altLang="en-US" dirty="0" err="1"/>
              <a:t>시작값</a:t>
            </a:r>
            <a:r>
              <a:rPr lang="en-US" altLang="ko-KR" dirty="0"/>
              <a:t>, </a:t>
            </a:r>
            <a:r>
              <a:rPr lang="ko-KR" altLang="en-US" dirty="0" err="1"/>
              <a:t>끝값</a:t>
            </a:r>
            <a:r>
              <a:rPr lang="en-US" altLang="ko-KR" dirty="0">
                <a:solidFill>
                  <a:srgbClr val="FF0000"/>
                </a:solidFill>
              </a:rPr>
              <a:t>+1</a:t>
            </a:r>
            <a:r>
              <a:rPr lang="en-US" altLang="ko-KR" dirty="0"/>
              <a:t>, </a:t>
            </a:r>
            <a:r>
              <a:rPr lang="ko-KR" altLang="en-US" dirty="0" err="1"/>
              <a:t>증가값</a:t>
            </a:r>
            <a:r>
              <a:rPr lang="en-US" altLang="ko-KR" dirty="0"/>
              <a:t>) </a:t>
            </a:r>
            <a:r>
              <a:rPr lang="en-US" altLang="ko-KR" dirty="0">
                <a:solidFill>
                  <a:srgbClr val="FF0000"/>
                </a:solidFill>
              </a:rPr>
              <a:t>:</a:t>
            </a:r>
            <a:r>
              <a:rPr lang="en-US" altLang="ko-KR" dirty="0"/>
              <a:t>   </a:t>
            </a:r>
            <a:r>
              <a:rPr lang="en-US" altLang="ko-KR" sz="2000" dirty="0"/>
              <a:t>#</a:t>
            </a:r>
            <a:r>
              <a:rPr lang="ko-KR" altLang="en-US" sz="2000" dirty="0" err="1"/>
              <a:t>끝값</a:t>
            </a:r>
            <a:r>
              <a:rPr lang="ko-KR" altLang="en-US" sz="2000" dirty="0"/>
              <a:t> </a:t>
            </a:r>
            <a:r>
              <a:rPr lang="en-US" altLang="ko-KR" sz="2000" dirty="0"/>
              <a:t>+1 </a:t>
            </a:r>
            <a:r>
              <a:rPr lang="ko-KR" altLang="en-US" sz="2000" dirty="0"/>
              <a:t>이 중요</a:t>
            </a:r>
            <a:endParaRPr lang="en-US" altLang="ko-KR" dirty="0"/>
          </a:p>
          <a:p>
            <a:pPr marL="0" indent="0">
              <a:buNone/>
            </a:pPr>
            <a:r>
              <a:rPr lang="en-US" altLang="ko-KR" dirty="0"/>
              <a:t>        </a:t>
            </a:r>
            <a:r>
              <a:rPr lang="ko-KR" altLang="en-US" dirty="0"/>
              <a:t>반복할 </a:t>
            </a:r>
            <a:r>
              <a:rPr lang="ko-KR" altLang="en-US" dirty="0" err="1"/>
              <a:t>실행문</a:t>
            </a:r>
            <a:r>
              <a:rPr lang="en-US" altLang="ko-KR" dirty="0"/>
              <a:t>….</a:t>
            </a:r>
          </a:p>
          <a:p>
            <a:pPr marL="0" indent="0">
              <a:buNone/>
            </a:pPr>
            <a:endParaRPr lang="en-US" altLang="ko-KR" dirty="0"/>
          </a:p>
          <a:p>
            <a:r>
              <a:rPr lang="ko-KR" altLang="en-US" dirty="0"/>
              <a:t>다음 문장은 몇 번 </a:t>
            </a:r>
            <a:r>
              <a:rPr lang="en-US" altLang="ko-KR" dirty="0"/>
              <a:t>print </a:t>
            </a:r>
            <a:r>
              <a:rPr lang="ko-KR" altLang="en-US" dirty="0"/>
              <a:t>될까요</a:t>
            </a:r>
            <a:r>
              <a:rPr lang="en-US" altLang="ko-KR" dirty="0"/>
              <a:t>?</a:t>
            </a:r>
          </a:p>
          <a:p>
            <a:pPr marL="0" indent="0">
              <a:buNone/>
            </a:pPr>
            <a:r>
              <a:rPr lang="en-US" altLang="ko-KR" dirty="0"/>
              <a:t>    for </a:t>
            </a:r>
            <a:r>
              <a:rPr lang="en-US" altLang="ko-KR" dirty="0" err="1"/>
              <a:t>i</a:t>
            </a:r>
            <a:r>
              <a:rPr lang="en-US" altLang="ko-KR" dirty="0"/>
              <a:t> in range(0, 5, 1) :</a:t>
            </a:r>
          </a:p>
          <a:p>
            <a:pPr marL="0" indent="0">
              <a:buNone/>
            </a:pPr>
            <a:r>
              <a:rPr lang="en-US" altLang="ko-KR" dirty="0"/>
              <a:t>        print(“for </a:t>
            </a:r>
            <a:r>
              <a:rPr lang="ko-KR" altLang="en-US" dirty="0"/>
              <a:t>문 </a:t>
            </a:r>
            <a:r>
              <a:rPr lang="ko-KR" altLang="en-US" dirty="0" err="1"/>
              <a:t>실행중</a:t>
            </a:r>
            <a:r>
              <a:rPr lang="en-US" altLang="ko-KR" dirty="0"/>
              <a:t>…”)</a:t>
            </a:r>
          </a:p>
          <a:p>
            <a:pPr marL="0" indent="0">
              <a:buNone/>
            </a:pPr>
            <a:r>
              <a:rPr lang="en-US" altLang="ko-KR" dirty="0"/>
              <a:t>    for </a:t>
            </a:r>
            <a:r>
              <a:rPr lang="en-US" altLang="ko-KR" dirty="0" err="1"/>
              <a:t>i</a:t>
            </a:r>
            <a:r>
              <a:rPr lang="en-US" altLang="ko-KR" dirty="0"/>
              <a:t> in range(0, 5, 2) :</a:t>
            </a:r>
          </a:p>
          <a:p>
            <a:pPr marL="0" indent="0">
              <a:buNone/>
            </a:pPr>
            <a:r>
              <a:rPr lang="en-US" altLang="ko-KR" dirty="0"/>
              <a:t>        print(“for </a:t>
            </a:r>
            <a:r>
              <a:rPr lang="ko-KR" altLang="en-US" dirty="0"/>
              <a:t>문 </a:t>
            </a:r>
            <a:r>
              <a:rPr lang="ko-KR" altLang="en-US" dirty="0" err="1"/>
              <a:t>실행중</a:t>
            </a:r>
            <a:r>
              <a:rPr lang="en-US" altLang="ko-KR" dirty="0"/>
              <a:t>…”)</a:t>
            </a:r>
            <a:endParaRPr lang="ko-KR" altLang="en-US" dirty="0"/>
          </a:p>
        </p:txBody>
      </p:sp>
      <p:sp>
        <p:nvSpPr>
          <p:cNvPr id="3" name="바닥글 개체 틀 2">
            <a:extLst>
              <a:ext uri="{FF2B5EF4-FFF2-40B4-BE49-F238E27FC236}">
                <a16:creationId xmlns:a16="http://schemas.microsoft.com/office/drawing/2014/main" id="{0A5F56D9-7923-4C51-B2BD-EE4452E7BA9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52E10D9D-D0EF-470B-A066-22D90F09A4A6}"/>
              </a:ext>
            </a:extLst>
          </p:cNvPr>
          <p:cNvSpPr>
            <a:spLocks noGrp="1"/>
          </p:cNvSpPr>
          <p:nvPr>
            <p:ph type="sldNum" sz="quarter" idx="11"/>
          </p:nvPr>
        </p:nvSpPr>
        <p:spPr/>
        <p:txBody>
          <a:bodyPr/>
          <a:lstStyle/>
          <a:p>
            <a:r>
              <a:rPr lang="ko-KR" altLang="en-US"/>
              <a:t> </a:t>
            </a:r>
            <a:fld id="{6280F36F-71BF-49B8-9E8F-C9B7AF481C74}" type="slidenum">
              <a:rPr lang="ko-KR" altLang="en-US" smtClean="0"/>
              <a:pPr/>
              <a:t>30</a:t>
            </a:fld>
            <a:endParaRPr lang="en-US" altLang="ko-KR" dirty="0"/>
          </a:p>
        </p:txBody>
      </p:sp>
      <p:sp>
        <p:nvSpPr>
          <p:cNvPr id="5" name="제목 4">
            <a:extLst>
              <a:ext uri="{FF2B5EF4-FFF2-40B4-BE49-F238E27FC236}">
                <a16:creationId xmlns:a16="http://schemas.microsoft.com/office/drawing/2014/main" id="{E5363979-74DB-4274-BD81-420BCC0DC0D4}"/>
              </a:ext>
            </a:extLst>
          </p:cNvPr>
          <p:cNvSpPr>
            <a:spLocks noGrp="1"/>
          </p:cNvSpPr>
          <p:nvPr>
            <p:ph type="title"/>
          </p:nvPr>
        </p:nvSpPr>
        <p:spPr/>
        <p:txBody>
          <a:bodyPr>
            <a:normAutofit/>
          </a:bodyPr>
          <a:lstStyle/>
          <a:p>
            <a:r>
              <a:rPr lang="ko-KR" altLang="en-US" dirty="0"/>
              <a:t>기본 </a:t>
            </a:r>
            <a:r>
              <a:rPr lang="en-US" altLang="ko-KR" dirty="0"/>
              <a:t>for </a:t>
            </a:r>
            <a:r>
              <a:rPr lang="ko-KR" altLang="en-US" dirty="0"/>
              <a:t>문</a:t>
            </a:r>
          </a:p>
        </p:txBody>
      </p:sp>
    </p:spTree>
    <p:extLst>
      <p:ext uri="{BB962C8B-B14F-4D97-AF65-F5344CB8AC3E}">
        <p14:creationId xmlns:p14="http://schemas.microsoft.com/office/powerpoint/2010/main" val="21523066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1B212BB-C488-4509-9C83-D6F3D2EB77A3}"/>
              </a:ext>
            </a:extLst>
          </p:cNvPr>
          <p:cNvSpPr>
            <a:spLocks noGrp="1"/>
          </p:cNvSpPr>
          <p:nvPr>
            <p:ph idx="1"/>
          </p:nvPr>
        </p:nvSpPr>
        <p:spPr/>
        <p:txBody>
          <a:bodyPr/>
          <a:lstStyle/>
          <a:p>
            <a:pPr>
              <a:lnSpc>
                <a:spcPct val="100000"/>
              </a:lnSpc>
            </a:pPr>
            <a:r>
              <a:rPr lang="en-US" altLang="ko-KR" dirty="0"/>
              <a:t>for </a:t>
            </a:r>
            <a:r>
              <a:rPr lang="ko-KR" altLang="en-US" dirty="0"/>
              <a:t>문 안에 </a:t>
            </a:r>
            <a:r>
              <a:rPr lang="en-US" altLang="ko-KR" dirty="0"/>
              <a:t>index</a:t>
            </a:r>
            <a:r>
              <a:rPr lang="ko-KR" altLang="en-US" dirty="0"/>
              <a:t>로 사용하는 값을 사용하고 싶지 않을 때</a:t>
            </a:r>
            <a:endParaRPr lang="en-US" altLang="ko-KR" dirty="0"/>
          </a:p>
          <a:p>
            <a:pPr marL="0" indent="0">
              <a:lnSpc>
                <a:spcPct val="100000"/>
              </a:lnSpc>
              <a:buNone/>
            </a:pPr>
            <a:r>
              <a:rPr lang="en-US" altLang="ko-KR" dirty="0"/>
              <a:t>    for </a:t>
            </a:r>
            <a:r>
              <a:rPr lang="en-US" altLang="ko-KR" dirty="0">
                <a:solidFill>
                  <a:srgbClr val="FF0000"/>
                </a:solidFill>
              </a:rPr>
              <a:t>_</a:t>
            </a:r>
            <a:r>
              <a:rPr lang="en-US" altLang="ko-KR" dirty="0"/>
              <a:t> in range(0, 5, 1) : 		# _ (</a:t>
            </a:r>
            <a:r>
              <a:rPr lang="ko-KR" altLang="en-US" dirty="0" err="1"/>
              <a:t>언더바</a:t>
            </a:r>
            <a:r>
              <a:rPr lang="en-US" altLang="ko-KR" dirty="0"/>
              <a:t>) </a:t>
            </a:r>
            <a:r>
              <a:rPr lang="ko-KR" altLang="en-US" dirty="0"/>
              <a:t>사용하면 됨</a:t>
            </a:r>
            <a:endParaRPr lang="en-US" altLang="ko-KR" dirty="0"/>
          </a:p>
          <a:p>
            <a:pPr marL="0" indent="0">
              <a:lnSpc>
                <a:spcPct val="100000"/>
              </a:lnSpc>
              <a:buNone/>
            </a:pPr>
            <a:r>
              <a:rPr lang="en-US" altLang="ko-KR" dirty="0"/>
              <a:t>        print(“for </a:t>
            </a:r>
            <a:r>
              <a:rPr lang="ko-KR" altLang="en-US" dirty="0"/>
              <a:t>문 </a:t>
            </a:r>
            <a:r>
              <a:rPr lang="ko-KR" altLang="en-US" dirty="0" err="1"/>
              <a:t>실행중</a:t>
            </a:r>
            <a:r>
              <a:rPr lang="en-US" altLang="ko-KR" dirty="0"/>
              <a:t>…”)</a:t>
            </a:r>
          </a:p>
          <a:p>
            <a:pPr marL="0" indent="0">
              <a:lnSpc>
                <a:spcPct val="100000"/>
              </a:lnSpc>
              <a:buNone/>
            </a:pPr>
            <a:endParaRPr lang="en-US" altLang="ko-KR" dirty="0"/>
          </a:p>
          <a:p>
            <a:pPr>
              <a:lnSpc>
                <a:spcPct val="100000"/>
              </a:lnSpc>
            </a:pPr>
            <a:r>
              <a:rPr lang="ko-KR" altLang="en-US" dirty="0"/>
              <a:t>문제</a:t>
            </a:r>
            <a:r>
              <a:rPr lang="en-US" altLang="ko-KR" dirty="0"/>
              <a:t>: range( ) </a:t>
            </a:r>
            <a:r>
              <a:rPr lang="ko-KR" altLang="en-US" dirty="0"/>
              <a:t>함수 </a:t>
            </a:r>
            <a:r>
              <a:rPr lang="ko-KR" altLang="en-US" dirty="0" err="1"/>
              <a:t>시작값을</a:t>
            </a:r>
            <a:r>
              <a:rPr lang="ko-KR" altLang="en-US" dirty="0"/>
              <a:t> </a:t>
            </a:r>
            <a:r>
              <a:rPr lang="en-US" altLang="ko-KR" dirty="0"/>
              <a:t>2</a:t>
            </a:r>
            <a:r>
              <a:rPr lang="ko-KR" altLang="en-US" dirty="0"/>
              <a:t>로부터</a:t>
            </a:r>
            <a:r>
              <a:rPr lang="en-US" altLang="ko-KR" dirty="0"/>
              <a:t>, </a:t>
            </a:r>
            <a:r>
              <a:rPr lang="en-US" altLang="ko-KR" dirty="0" err="1"/>
              <a:t>i</a:t>
            </a:r>
            <a:r>
              <a:rPr lang="ko-KR" altLang="en-US" dirty="0"/>
              <a:t>의 값을 </a:t>
            </a:r>
            <a:r>
              <a:rPr lang="en-US" altLang="ko-KR" dirty="0"/>
              <a:t>1</a:t>
            </a:r>
            <a:r>
              <a:rPr lang="ko-KR" altLang="en-US" dirty="0"/>
              <a:t>씩 줄여가면서 </a:t>
            </a:r>
            <a:r>
              <a:rPr lang="en-US" altLang="ko-KR" dirty="0"/>
              <a:t>0</a:t>
            </a:r>
            <a:r>
              <a:rPr lang="ko-KR" altLang="en-US" dirty="0"/>
              <a:t>이 될 때까지 </a:t>
            </a:r>
            <a:r>
              <a:rPr lang="en-US" altLang="ko-KR" dirty="0"/>
              <a:t>print </a:t>
            </a:r>
            <a:r>
              <a:rPr lang="ko-KR" altLang="en-US" dirty="0"/>
              <a:t>문을 실행하게 </a:t>
            </a:r>
            <a:r>
              <a:rPr lang="ko-KR" altLang="en-US" dirty="0" err="1"/>
              <a:t>할려면</a:t>
            </a:r>
            <a:r>
              <a:rPr lang="en-US" altLang="ko-KR" dirty="0"/>
              <a:t>?</a:t>
            </a:r>
          </a:p>
          <a:p>
            <a:pPr>
              <a:lnSpc>
                <a:spcPct val="100000"/>
              </a:lnSpc>
            </a:pPr>
            <a:endParaRPr lang="ko-KR" altLang="en-US" dirty="0"/>
          </a:p>
        </p:txBody>
      </p:sp>
      <p:sp>
        <p:nvSpPr>
          <p:cNvPr id="3" name="바닥글 개체 틀 2">
            <a:extLst>
              <a:ext uri="{FF2B5EF4-FFF2-40B4-BE49-F238E27FC236}">
                <a16:creationId xmlns:a16="http://schemas.microsoft.com/office/drawing/2014/main" id="{50014592-F37F-49FA-8760-62B9C92D554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BBFA3E03-095A-44F9-A987-A8C82BA0E8E5}"/>
              </a:ext>
            </a:extLst>
          </p:cNvPr>
          <p:cNvSpPr>
            <a:spLocks noGrp="1"/>
          </p:cNvSpPr>
          <p:nvPr>
            <p:ph type="sldNum" sz="quarter" idx="11"/>
          </p:nvPr>
        </p:nvSpPr>
        <p:spPr/>
        <p:txBody>
          <a:bodyPr/>
          <a:lstStyle/>
          <a:p>
            <a:r>
              <a:rPr lang="ko-KR" altLang="en-US"/>
              <a:t> </a:t>
            </a:r>
            <a:fld id="{6280F36F-71BF-49B8-9E8F-C9B7AF481C74}" type="slidenum">
              <a:rPr lang="ko-KR" altLang="en-US" smtClean="0"/>
              <a:pPr/>
              <a:t>31</a:t>
            </a:fld>
            <a:endParaRPr lang="en-US" altLang="ko-KR" dirty="0"/>
          </a:p>
        </p:txBody>
      </p:sp>
      <p:sp>
        <p:nvSpPr>
          <p:cNvPr id="5" name="제목 4">
            <a:extLst>
              <a:ext uri="{FF2B5EF4-FFF2-40B4-BE49-F238E27FC236}">
                <a16:creationId xmlns:a16="http://schemas.microsoft.com/office/drawing/2014/main" id="{83F2A0C5-0948-43F8-B16D-7FE661A7F749}"/>
              </a:ext>
            </a:extLst>
          </p:cNvPr>
          <p:cNvSpPr>
            <a:spLocks noGrp="1"/>
          </p:cNvSpPr>
          <p:nvPr>
            <p:ph type="title"/>
          </p:nvPr>
        </p:nvSpPr>
        <p:spPr/>
        <p:txBody>
          <a:bodyPr/>
          <a:lstStyle/>
          <a:p>
            <a:r>
              <a:rPr lang="ko-KR" altLang="en-US" dirty="0"/>
              <a:t>기본 </a:t>
            </a:r>
            <a:r>
              <a:rPr lang="en-US" altLang="ko-KR" dirty="0"/>
              <a:t>for </a:t>
            </a:r>
            <a:r>
              <a:rPr lang="ko-KR" altLang="en-US" dirty="0"/>
              <a:t>문</a:t>
            </a:r>
          </a:p>
        </p:txBody>
      </p:sp>
    </p:spTree>
    <p:extLst>
      <p:ext uri="{BB962C8B-B14F-4D97-AF65-F5344CB8AC3E}">
        <p14:creationId xmlns:p14="http://schemas.microsoft.com/office/powerpoint/2010/main" val="3095220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A0C4E99-E208-46E7-9ECF-905E494FFC45}"/>
              </a:ext>
            </a:extLst>
          </p:cNvPr>
          <p:cNvSpPr>
            <a:spLocks noGrp="1"/>
          </p:cNvSpPr>
          <p:nvPr>
            <p:ph idx="1"/>
          </p:nvPr>
        </p:nvSpPr>
        <p:spPr/>
        <p:txBody>
          <a:bodyPr>
            <a:normAutofit/>
          </a:bodyPr>
          <a:lstStyle/>
          <a:p>
            <a:pPr>
              <a:lnSpc>
                <a:spcPts val="1600"/>
              </a:lnSpc>
            </a:pPr>
            <a:r>
              <a:rPr lang="en-US" altLang="ko-KR" sz="2400" dirty="0"/>
              <a:t>for </a:t>
            </a:r>
            <a:r>
              <a:rPr lang="ko-KR" altLang="en-US" sz="2400" dirty="0"/>
              <a:t>문 내부에 또 다른 </a:t>
            </a:r>
            <a:r>
              <a:rPr lang="en-US" altLang="ko-KR" sz="2400" dirty="0"/>
              <a:t>for </a:t>
            </a:r>
            <a:r>
              <a:rPr lang="ko-KR" altLang="en-US" sz="2400" dirty="0"/>
              <a:t>문이 들어 있는 형태</a:t>
            </a:r>
            <a:endParaRPr lang="en-US" altLang="ko-KR" sz="2400" dirty="0"/>
          </a:p>
          <a:p>
            <a:pPr>
              <a:lnSpc>
                <a:spcPts val="1600"/>
              </a:lnSpc>
            </a:pPr>
            <a:endParaRPr lang="en-US" altLang="ko-KR" sz="2400" dirty="0"/>
          </a:p>
          <a:p>
            <a:pPr>
              <a:lnSpc>
                <a:spcPts val="1600"/>
              </a:lnSpc>
            </a:pPr>
            <a:r>
              <a:rPr lang="ko-KR" altLang="en-US" sz="2400" dirty="0"/>
              <a:t>예</a:t>
            </a:r>
            <a:r>
              <a:rPr lang="en-US" altLang="ko-KR" sz="2400" dirty="0"/>
              <a:t>) </a:t>
            </a:r>
            <a:r>
              <a:rPr lang="ko-KR" altLang="en-US" sz="2400" dirty="0"/>
              <a:t>다음은 </a:t>
            </a:r>
            <a:r>
              <a:rPr lang="ko-KR" altLang="en-US" sz="2400" dirty="0" err="1"/>
              <a:t>몇번</a:t>
            </a:r>
            <a:r>
              <a:rPr lang="ko-KR" altLang="en-US" sz="2400" dirty="0"/>
              <a:t> 출력될까요</a:t>
            </a:r>
            <a:r>
              <a:rPr lang="en-US" altLang="ko-KR" sz="2400" dirty="0"/>
              <a:t>?</a:t>
            </a:r>
          </a:p>
          <a:p>
            <a:pPr marL="0" indent="0">
              <a:lnSpc>
                <a:spcPts val="1600"/>
              </a:lnSpc>
              <a:buNone/>
            </a:pPr>
            <a:r>
              <a:rPr lang="en-US" altLang="ko-KR" sz="2400" dirty="0"/>
              <a:t>for </a:t>
            </a:r>
            <a:r>
              <a:rPr lang="en-US" altLang="ko-KR" sz="2400" dirty="0" err="1"/>
              <a:t>i</a:t>
            </a:r>
            <a:r>
              <a:rPr lang="en-US" altLang="ko-KR" sz="2400" dirty="0"/>
              <a:t> in range (0, 3, 1) :</a:t>
            </a:r>
          </a:p>
          <a:p>
            <a:pPr marL="0" indent="0">
              <a:lnSpc>
                <a:spcPts val="1600"/>
              </a:lnSpc>
              <a:buNone/>
            </a:pPr>
            <a:r>
              <a:rPr lang="en-US" altLang="ko-KR" sz="2400" dirty="0"/>
              <a:t>    for k in range (0, 2, 1) :</a:t>
            </a:r>
          </a:p>
          <a:p>
            <a:pPr marL="0" indent="0">
              <a:lnSpc>
                <a:spcPts val="1600"/>
              </a:lnSpc>
              <a:buNone/>
            </a:pPr>
            <a:r>
              <a:rPr lang="en-US" altLang="ko-KR" sz="2400" dirty="0"/>
              <a:t>        print(“</a:t>
            </a:r>
            <a:r>
              <a:rPr lang="ko-KR" altLang="en-US" sz="2400" dirty="0"/>
              <a:t>중첩 </a:t>
            </a:r>
            <a:r>
              <a:rPr lang="en-US" altLang="ko-KR" sz="2400" dirty="0"/>
              <a:t>for </a:t>
            </a:r>
            <a:r>
              <a:rPr lang="ko-KR" altLang="en-US" sz="2400" dirty="0"/>
              <a:t>문입니다</a:t>
            </a:r>
            <a:r>
              <a:rPr lang="en-US" altLang="ko-KR" sz="2400" dirty="0"/>
              <a:t>. (</a:t>
            </a:r>
            <a:r>
              <a:rPr lang="en-US" altLang="ko-KR" sz="2400" dirty="0" err="1"/>
              <a:t>i</a:t>
            </a:r>
            <a:r>
              <a:rPr lang="ko-KR" altLang="en-US" sz="2400" dirty="0"/>
              <a:t>값 </a:t>
            </a:r>
            <a:r>
              <a:rPr lang="en-US" altLang="ko-KR" sz="2400" dirty="0"/>
              <a:t>: %d, k</a:t>
            </a:r>
            <a:r>
              <a:rPr lang="ko-KR" altLang="en-US" sz="2400" dirty="0"/>
              <a:t>값 </a:t>
            </a:r>
            <a:r>
              <a:rPr lang="en-US" altLang="ko-KR" sz="2400" dirty="0"/>
              <a:t>: %d)” % (</a:t>
            </a:r>
            <a:r>
              <a:rPr lang="en-US" altLang="ko-KR" sz="2400" dirty="0" err="1"/>
              <a:t>i</a:t>
            </a:r>
            <a:r>
              <a:rPr lang="en-US" altLang="ko-KR" sz="2400" dirty="0"/>
              <a:t>, k))</a:t>
            </a:r>
          </a:p>
          <a:p>
            <a:pPr marL="0" indent="0">
              <a:lnSpc>
                <a:spcPts val="1600"/>
              </a:lnSpc>
              <a:buNone/>
            </a:pPr>
            <a:endParaRPr lang="en-US" altLang="ko-KR" sz="2400" dirty="0"/>
          </a:p>
          <a:p>
            <a:pPr>
              <a:lnSpc>
                <a:spcPts val="1600"/>
              </a:lnSpc>
            </a:pPr>
            <a:r>
              <a:rPr lang="en-US" altLang="ko-KR" sz="2400" dirty="0"/>
              <a:t>range( )</a:t>
            </a:r>
            <a:r>
              <a:rPr lang="ko-KR" altLang="en-US" sz="2400" dirty="0"/>
              <a:t>함수를 적절히 이용하자</a:t>
            </a:r>
            <a:endParaRPr lang="en-US" altLang="ko-KR" sz="2400" dirty="0"/>
          </a:p>
          <a:p>
            <a:pPr marL="457200" lvl="1" indent="0">
              <a:lnSpc>
                <a:spcPts val="1600"/>
              </a:lnSpc>
              <a:buNone/>
            </a:pPr>
            <a:r>
              <a:rPr lang="en-US" altLang="ko-KR" sz="2000" dirty="0"/>
              <a:t>range(</a:t>
            </a:r>
            <a:r>
              <a:rPr lang="ko-KR" altLang="en-US" sz="2000" dirty="0" err="1"/>
              <a:t>시작값</a:t>
            </a:r>
            <a:r>
              <a:rPr lang="en-US" altLang="ko-KR" sz="2000" dirty="0"/>
              <a:t>, </a:t>
            </a:r>
            <a:r>
              <a:rPr lang="ko-KR" altLang="en-US" sz="2000" dirty="0" err="1"/>
              <a:t>끝값</a:t>
            </a:r>
            <a:r>
              <a:rPr lang="en-US" altLang="ko-KR" sz="2000" dirty="0"/>
              <a:t>, </a:t>
            </a:r>
            <a:r>
              <a:rPr lang="ko-KR" altLang="en-US" sz="2000" dirty="0" err="1"/>
              <a:t>증가값</a:t>
            </a:r>
            <a:r>
              <a:rPr lang="en-US" altLang="ko-KR" sz="2000" dirty="0"/>
              <a:t>) </a:t>
            </a:r>
          </a:p>
          <a:p>
            <a:pPr marL="457200" lvl="1" indent="0">
              <a:lnSpc>
                <a:spcPts val="1600"/>
              </a:lnSpc>
              <a:buNone/>
            </a:pPr>
            <a:r>
              <a:rPr lang="en-US" altLang="ko-KR" sz="2000" dirty="0"/>
              <a:t>※ </a:t>
            </a:r>
            <a:r>
              <a:rPr lang="ko-KR" altLang="en-US" sz="2000" dirty="0" err="1"/>
              <a:t>시작값이</a:t>
            </a:r>
            <a:r>
              <a:rPr lang="ko-KR" altLang="en-US" sz="2000" dirty="0"/>
              <a:t> </a:t>
            </a:r>
            <a:r>
              <a:rPr lang="en-US" altLang="ko-KR" sz="2000" dirty="0"/>
              <a:t>0, </a:t>
            </a:r>
            <a:r>
              <a:rPr lang="ko-KR" altLang="en-US" sz="2000" dirty="0" err="1"/>
              <a:t>증가값이</a:t>
            </a:r>
            <a:r>
              <a:rPr lang="ko-KR" altLang="en-US" sz="2000" dirty="0"/>
              <a:t> </a:t>
            </a:r>
            <a:r>
              <a:rPr lang="en-US" altLang="ko-KR" sz="2000" dirty="0"/>
              <a:t>1</a:t>
            </a:r>
            <a:r>
              <a:rPr lang="ko-KR" altLang="en-US" sz="2000" dirty="0"/>
              <a:t>이면 생략가능 </a:t>
            </a:r>
            <a:r>
              <a:rPr lang="en-US" altLang="ko-KR" sz="2000" dirty="0"/>
              <a:t>: range(0, 9, 1) =&gt; range(9)</a:t>
            </a:r>
          </a:p>
          <a:p>
            <a:pPr marL="457200" lvl="1" indent="0">
              <a:lnSpc>
                <a:spcPts val="1600"/>
              </a:lnSpc>
              <a:buNone/>
            </a:pPr>
            <a:endParaRPr lang="en-US" altLang="ko-KR" sz="2000" dirty="0"/>
          </a:p>
          <a:p>
            <a:pPr>
              <a:lnSpc>
                <a:spcPts val="1600"/>
              </a:lnSpc>
            </a:pPr>
            <a:r>
              <a:rPr lang="ko-KR" altLang="en-US" sz="2400" dirty="0"/>
              <a:t>따라서 위의 문장은 아래와 같이 사용할 수 있다</a:t>
            </a:r>
            <a:r>
              <a:rPr lang="en-US" altLang="ko-KR" sz="2400" dirty="0"/>
              <a:t>.</a:t>
            </a:r>
          </a:p>
          <a:p>
            <a:pPr marL="0" indent="0">
              <a:lnSpc>
                <a:spcPts val="1600"/>
              </a:lnSpc>
              <a:buNone/>
            </a:pPr>
            <a:r>
              <a:rPr lang="en-US" altLang="ko-KR" sz="2400" dirty="0"/>
              <a:t>for </a:t>
            </a:r>
            <a:r>
              <a:rPr lang="en-US" altLang="ko-KR" sz="2400" dirty="0" err="1"/>
              <a:t>i</a:t>
            </a:r>
            <a:r>
              <a:rPr lang="en-US" altLang="ko-KR" sz="2400" dirty="0"/>
              <a:t> in range (3) :</a:t>
            </a:r>
          </a:p>
          <a:p>
            <a:pPr marL="0" indent="0">
              <a:lnSpc>
                <a:spcPts val="1600"/>
              </a:lnSpc>
              <a:buNone/>
            </a:pPr>
            <a:r>
              <a:rPr lang="en-US" altLang="ko-KR" sz="2400" dirty="0"/>
              <a:t>    for k in range (2) :</a:t>
            </a:r>
          </a:p>
          <a:p>
            <a:pPr marL="0" indent="0">
              <a:lnSpc>
                <a:spcPts val="1600"/>
              </a:lnSpc>
              <a:buNone/>
            </a:pPr>
            <a:r>
              <a:rPr lang="en-US" altLang="ko-KR" sz="2400" dirty="0"/>
              <a:t>        print(“</a:t>
            </a:r>
            <a:r>
              <a:rPr lang="ko-KR" altLang="en-US" sz="2400" dirty="0"/>
              <a:t>중첩 </a:t>
            </a:r>
            <a:r>
              <a:rPr lang="en-US" altLang="ko-KR" sz="2400" dirty="0"/>
              <a:t>for </a:t>
            </a:r>
            <a:r>
              <a:rPr lang="ko-KR" altLang="en-US" sz="2400" dirty="0"/>
              <a:t>문입니다</a:t>
            </a:r>
            <a:r>
              <a:rPr lang="en-US" altLang="ko-KR" sz="2400" dirty="0"/>
              <a:t>. (</a:t>
            </a:r>
            <a:r>
              <a:rPr lang="en-US" altLang="ko-KR" sz="2400" dirty="0" err="1"/>
              <a:t>i</a:t>
            </a:r>
            <a:r>
              <a:rPr lang="ko-KR" altLang="en-US" sz="2400" dirty="0"/>
              <a:t>값 </a:t>
            </a:r>
            <a:r>
              <a:rPr lang="en-US" altLang="ko-KR" sz="2400" dirty="0"/>
              <a:t>: %d, k</a:t>
            </a:r>
            <a:r>
              <a:rPr lang="ko-KR" altLang="en-US" sz="2400" dirty="0"/>
              <a:t>값 </a:t>
            </a:r>
            <a:r>
              <a:rPr lang="en-US" altLang="ko-KR" sz="2400" dirty="0"/>
              <a:t>: %d)” % (I, k)</a:t>
            </a:r>
          </a:p>
        </p:txBody>
      </p:sp>
      <p:sp>
        <p:nvSpPr>
          <p:cNvPr id="3" name="바닥글 개체 틀 2">
            <a:extLst>
              <a:ext uri="{FF2B5EF4-FFF2-40B4-BE49-F238E27FC236}">
                <a16:creationId xmlns:a16="http://schemas.microsoft.com/office/drawing/2014/main" id="{F5F7D5F9-0EC1-4AD2-97B9-93A8E77158B3}"/>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CAFD333-5C43-467B-AB2A-38082369325D}"/>
              </a:ext>
            </a:extLst>
          </p:cNvPr>
          <p:cNvSpPr>
            <a:spLocks noGrp="1"/>
          </p:cNvSpPr>
          <p:nvPr>
            <p:ph type="sldNum" sz="quarter" idx="11"/>
          </p:nvPr>
        </p:nvSpPr>
        <p:spPr/>
        <p:txBody>
          <a:bodyPr/>
          <a:lstStyle/>
          <a:p>
            <a:r>
              <a:rPr lang="ko-KR" altLang="en-US"/>
              <a:t> </a:t>
            </a:r>
            <a:fld id="{6280F36F-71BF-49B8-9E8F-C9B7AF481C74}" type="slidenum">
              <a:rPr lang="ko-KR" altLang="en-US" smtClean="0"/>
              <a:pPr/>
              <a:t>32</a:t>
            </a:fld>
            <a:endParaRPr lang="en-US" altLang="ko-KR" dirty="0"/>
          </a:p>
        </p:txBody>
      </p:sp>
      <p:sp>
        <p:nvSpPr>
          <p:cNvPr id="5" name="제목 4">
            <a:extLst>
              <a:ext uri="{FF2B5EF4-FFF2-40B4-BE49-F238E27FC236}">
                <a16:creationId xmlns:a16="http://schemas.microsoft.com/office/drawing/2014/main" id="{2B2A759A-74C1-46E0-B8EC-ACB82F59A047}"/>
              </a:ext>
            </a:extLst>
          </p:cNvPr>
          <p:cNvSpPr>
            <a:spLocks noGrp="1"/>
          </p:cNvSpPr>
          <p:nvPr>
            <p:ph type="title"/>
          </p:nvPr>
        </p:nvSpPr>
        <p:spPr/>
        <p:txBody>
          <a:bodyPr/>
          <a:lstStyle/>
          <a:p>
            <a:r>
              <a:rPr lang="ko-KR" altLang="en-US" dirty="0"/>
              <a:t>중첩 </a:t>
            </a:r>
            <a:r>
              <a:rPr lang="en-US" altLang="ko-KR" dirty="0"/>
              <a:t>for </a:t>
            </a:r>
            <a:r>
              <a:rPr lang="ko-KR" altLang="en-US" dirty="0"/>
              <a:t>문</a:t>
            </a:r>
          </a:p>
        </p:txBody>
      </p:sp>
    </p:spTree>
    <p:extLst>
      <p:ext uri="{BB962C8B-B14F-4D97-AF65-F5344CB8AC3E}">
        <p14:creationId xmlns:p14="http://schemas.microsoft.com/office/powerpoint/2010/main" val="8234026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CDD792F-353E-4448-AD15-8673905876D8}"/>
              </a:ext>
            </a:extLst>
          </p:cNvPr>
          <p:cNvSpPr>
            <a:spLocks noGrp="1"/>
          </p:cNvSpPr>
          <p:nvPr>
            <p:ph idx="1"/>
          </p:nvPr>
        </p:nvSpPr>
        <p:spPr/>
        <p:txBody>
          <a:bodyPr/>
          <a:lstStyle/>
          <a:p>
            <a:r>
              <a:rPr lang="en-US" altLang="ko-KR" dirty="0"/>
              <a:t>for </a:t>
            </a:r>
            <a:r>
              <a:rPr lang="ko-KR" altLang="en-US" dirty="0"/>
              <a:t>문과 </a:t>
            </a:r>
            <a:r>
              <a:rPr lang="en-US" altLang="ko-KR" dirty="0"/>
              <a:t>while </a:t>
            </a:r>
            <a:r>
              <a:rPr lang="ko-KR" altLang="en-US" dirty="0"/>
              <a:t>문 비교</a:t>
            </a:r>
            <a:endParaRPr lang="en-US" altLang="ko-KR" dirty="0"/>
          </a:p>
          <a:p>
            <a:pPr lvl="1"/>
            <a:r>
              <a:rPr lang="en-US" altLang="ko-KR" dirty="0"/>
              <a:t>for </a:t>
            </a:r>
            <a:r>
              <a:rPr lang="ko-KR" altLang="en-US" dirty="0"/>
              <a:t>문 </a:t>
            </a:r>
            <a:r>
              <a:rPr lang="en-US" altLang="ko-KR" dirty="0"/>
              <a:t>: for </a:t>
            </a:r>
            <a:r>
              <a:rPr lang="ko-KR" altLang="en-US" dirty="0"/>
              <a:t>변수 </a:t>
            </a:r>
            <a:r>
              <a:rPr lang="en-US" altLang="ko-KR" dirty="0"/>
              <a:t>in range(</a:t>
            </a:r>
            <a:r>
              <a:rPr lang="ko-KR" altLang="en-US" dirty="0" err="1"/>
              <a:t>시작값</a:t>
            </a:r>
            <a:r>
              <a:rPr lang="en-US" altLang="ko-KR" dirty="0"/>
              <a:t>, </a:t>
            </a:r>
            <a:r>
              <a:rPr lang="ko-KR" altLang="en-US" dirty="0" err="1"/>
              <a:t>끝값</a:t>
            </a:r>
            <a:r>
              <a:rPr lang="en-US" altLang="ko-KR" dirty="0"/>
              <a:t>+1, </a:t>
            </a:r>
            <a:r>
              <a:rPr lang="ko-KR" altLang="en-US" dirty="0" err="1"/>
              <a:t>증가값</a:t>
            </a:r>
            <a:r>
              <a:rPr lang="en-US" altLang="ko-KR" dirty="0"/>
              <a:t>)</a:t>
            </a:r>
          </a:p>
          <a:p>
            <a:pPr lvl="1"/>
            <a:r>
              <a:rPr lang="en-US" altLang="ko-KR" dirty="0"/>
              <a:t>while </a:t>
            </a:r>
            <a:r>
              <a:rPr lang="ko-KR" altLang="en-US" dirty="0"/>
              <a:t>문은 조건식이 참일 때 반복한다</a:t>
            </a:r>
          </a:p>
        </p:txBody>
      </p:sp>
      <p:sp>
        <p:nvSpPr>
          <p:cNvPr id="3" name="바닥글 개체 틀 2">
            <a:extLst>
              <a:ext uri="{FF2B5EF4-FFF2-40B4-BE49-F238E27FC236}">
                <a16:creationId xmlns:a16="http://schemas.microsoft.com/office/drawing/2014/main" id="{572435B7-0ABB-4969-B5A4-BFD5A6D62395}"/>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6ED4334-C347-499F-8FF4-47838B700D68}"/>
              </a:ext>
            </a:extLst>
          </p:cNvPr>
          <p:cNvSpPr>
            <a:spLocks noGrp="1"/>
          </p:cNvSpPr>
          <p:nvPr>
            <p:ph type="sldNum" sz="quarter" idx="11"/>
          </p:nvPr>
        </p:nvSpPr>
        <p:spPr/>
        <p:txBody>
          <a:bodyPr/>
          <a:lstStyle/>
          <a:p>
            <a:r>
              <a:rPr lang="ko-KR" altLang="en-US"/>
              <a:t> </a:t>
            </a:r>
            <a:fld id="{6280F36F-71BF-49B8-9E8F-C9B7AF481C74}" type="slidenum">
              <a:rPr lang="ko-KR" altLang="en-US" smtClean="0"/>
              <a:pPr/>
              <a:t>33</a:t>
            </a:fld>
            <a:endParaRPr lang="en-US" altLang="ko-KR" dirty="0"/>
          </a:p>
        </p:txBody>
      </p:sp>
      <p:sp>
        <p:nvSpPr>
          <p:cNvPr id="5" name="제목 4">
            <a:extLst>
              <a:ext uri="{FF2B5EF4-FFF2-40B4-BE49-F238E27FC236}">
                <a16:creationId xmlns:a16="http://schemas.microsoft.com/office/drawing/2014/main" id="{4E433A50-2A23-4525-A016-1B81E562C818}"/>
              </a:ext>
            </a:extLst>
          </p:cNvPr>
          <p:cNvSpPr>
            <a:spLocks noGrp="1"/>
          </p:cNvSpPr>
          <p:nvPr>
            <p:ph type="title"/>
          </p:nvPr>
        </p:nvSpPr>
        <p:spPr/>
        <p:txBody>
          <a:bodyPr/>
          <a:lstStyle/>
          <a:p>
            <a:r>
              <a:rPr lang="en-US" altLang="ko-KR" dirty="0"/>
              <a:t>while </a:t>
            </a:r>
            <a:r>
              <a:rPr lang="ko-KR" altLang="en-US" dirty="0"/>
              <a:t>문</a:t>
            </a:r>
          </a:p>
        </p:txBody>
      </p:sp>
      <p:pic>
        <p:nvPicPr>
          <p:cNvPr id="7" name="그림 6">
            <a:extLst>
              <a:ext uri="{FF2B5EF4-FFF2-40B4-BE49-F238E27FC236}">
                <a16:creationId xmlns:a16="http://schemas.microsoft.com/office/drawing/2014/main" id="{6F45ECBE-30C2-496D-920F-775D190DB7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4606" y="2787534"/>
            <a:ext cx="4724151" cy="3253720"/>
          </a:xfrm>
          <a:prstGeom prst="rect">
            <a:avLst/>
          </a:prstGeom>
        </p:spPr>
      </p:pic>
      <p:sp>
        <p:nvSpPr>
          <p:cNvPr id="8" name="TextBox 7">
            <a:extLst>
              <a:ext uri="{FF2B5EF4-FFF2-40B4-BE49-F238E27FC236}">
                <a16:creationId xmlns:a16="http://schemas.microsoft.com/office/drawing/2014/main" id="{62CC2EEB-14AD-407D-B6D0-605D90775CF7}"/>
              </a:ext>
            </a:extLst>
          </p:cNvPr>
          <p:cNvSpPr txBox="1"/>
          <p:nvPr/>
        </p:nvSpPr>
        <p:spPr>
          <a:xfrm>
            <a:off x="7324078" y="3009530"/>
            <a:ext cx="3643946" cy="2308324"/>
          </a:xfrm>
          <a:prstGeom prst="rect">
            <a:avLst/>
          </a:prstGeom>
          <a:noFill/>
        </p:spPr>
        <p:txBody>
          <a:bodyPr wrap="none" rtlCol="0">
            <a:spAutoFit/>
          </a:bodyPr>
          <a:lstStyle/>
          <a:p>
            <a:pPr marL="285750" indent="-285750">
              <a:buFont typeface="Arial" panose="020B0604020202020204" pitchFamily="34" charset="0"/>
              <a:buChar char="•"/>
            </a:pPr>
            <a:r>
              <a:rPr lang="en-US" altLang="ko-KR" sz="2400" dirty="0"/>
              <a:t>while </a:t>
            </a:r>
            <a:r>
              <a:rPr lang="ko-KR" altLang="en-US" sz="2400" dirty="0"/>
              <a:t>문 형식</a:t>
            </a:r>
            <a:endParaRPr lang="en-US" altLang="ko-KR" sz="2400" dirty="0"/>
          </a:p>
          <a:p>
            <a:pPr marL="285750" indent="-285750">
              <a:buFont typeface="Arial" panose="020B0604020202020204" pitchFamily="34" charset="0"/>
              <a:buChar char="•"/>
            </a:pPr>
            <a:endParaRPr lang="en-US" altLang="ko-KR" sz="2400" dirty="0"/>
          </a:p>
          <a:p>
            <a:r>
              <a:rPr lang="ko-KR" altLang="en-US" sz="2400" dirty="0"/>
              <a:t>변수 </a:t>
            </a:r>
            <a:r>
              <a:rPr lang="en-US" altLang="ko-KR" sz="2400" dirty="0"/>
              <a:t>= </a:t>
            </a:r>
            <a:r>
              <a:rPr lang="ko-KR" altLang="en-US" sz="2400" dirty="0" err="1"/>
              <a:t>시작값</a:t>
            </a:r>
            <a:endParaRPr lang="en-US" altLang="ko-KR" sz="2400" dirty="0"/>
          </a:p>
          <a:p>
            <a:r>
              <a:rPr lang="en-US" altLang="ko-KR" sz="2400" dirty="0"/>
              <a:t>while</a:t>
            </a:r>
            <a:r>
              <a:rPr lang="ko-KR" altLang="en-US" sz="2400" dirty="0"/>
              <a:t> 변수 </a:t>
            </a:r>
            <a:r>
              <a:rPr lang="en-US" altLang="ko-KR" sz="2400" dirty="0"/>
              <a:t>&lt; </a:t>
            </a:r>
            <a:r>
              <a:rPr lang="ko-KR" altLang="en-US" sz="2400" dirty="0" err="1"/>
              <a:t>끝값</a:t>
            </a:r>
            <a:endParaRPr lang="en-US" altLang="ko-KR" sz="2400" dirty="0"/>
          </a:p>
          <a:p>
            <a:r>
              <a:rPr lang="en-US" altLang="ko-KR" sz="2400" dirty="0"/>
              <a:t>    </a:t>
            </a:r>
            <a:r>
              <a:rPr lang="ko-KR" altLang="en-US" sz="2400" dirty="0"/>
              <a:t>이 부분을 반복</a:t>
            </a:r>
            <a:endParaRPr lang="en-US" altLang="ko-KR" sz="2400" dirty="0"/>
          </a:p>
          <a:p>
            <a:r>
              <a:rPr lang="en-US" altLang="ko-KR" sz="2400" dirty="0"/>
              <a:t>    </a:t>
            </a:r>
            <a:r>
              <a:rPr lang="ko-KR" altLang="en-US" sz="2400" dirty="0"/>
              <a:t>변수 </a:t>
            </a:r>
            <a:r>
              <a:rPr lang="en-US" altLang="ko-KR" sz="2400" dirty="0"/>
              <a:t>= </a:t>
            </a:r>
            <a:r>
              <a:rPr lang="ko-KR" altLang="en-US" sz="2400" dirty="0"/>
              <a:t>변수 </a:t>
            </a:r>
            <a:r>
              <a:rPr lang="en-US" altLang="ko-KR" sz="2400" dirty="0"/>
              <a:t>+ </a:t>
            </a:r>
            <a:r>
              <a:rPr lang="ko-KR" altLang="en-US" sz="2400" dirty="0" err="1"/>
              <a:t>증가값</a:t>
            </a:r>
            <a:endParaRPr lang="ko-KR" altLang="en-US" sz="2400" dirty="0"/>
          </a:p>
        </p:txBody>
      </p:sp>
    </p:spTree>
    <p:extLst>
      <p:ext uri="{BB962C8B-B14F-4D97-AF65-F5344CB8AC3E}">
        <p14:creationId xmlns:p14="http://schemas.microsoft.com/office/powerpoint/2010/main" val="2620893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C85E6F9-E61F-4535-8DF6-16079927A46F}"/>
              </a:ext>
            </a:extLst>
          </p:cNvPr>
          <p:cNvSpPr>
            <a:spLocks noGrp="1"/>
          </p:cNvSpPr>
          <p:nvPr>
            <p:ph idx="1"/>
          </p:nvPr>
        </p:nvSpPr>
        <p:spPr/>
        <p:txBody>
          <a:bodyPr>
            <a:normAutofit lnSpcReduction="10000"/>
          </a:bodyPr>
          <a:lstStyle/>
          <a:p>
            <a:r>
              <a:rPr lang="ko-KR" altLang="en-US" dirty="0"/>
              <a:t>다음은 같은 실행문이다</a:t>
            </a:r>
            <a:endParaRPr lang="en-US" altLang="ko-KR" dirty="0"/>
          </a:p>
          <a:p>
            <a:pPr marL="457200" lvl="1" indent="0">
              <a:buNone/>
            </a:pPr>
            <a:r>
              <a:rPr lang="en-US" altLang="ko-KR" dirty="0"/>
              <a:t>for </a:t>
            </a:r>
            <a:r>
              <a:rPr lang="en-US" altLang="ko-KR" dirty="0" err="1"/>
              <a:t>i</a:t>
            </a:r>
            <a:r>
              <a:rPr lang="en-US" altLang="ko-KR" dirty="0"/>
              <a:t> in range(0, 3, 1) :</a:t>
            </a:r>
          </a:p>
          <a:p>
            <a:pPr marL="457200" lvl="1" indent="0">
              <a:buNone/>
            </a:pPr>
            <a:r>
              <a:rPr lang="en-US" altLang="ko-KR" dirty="0"/>
              <a:t>    print(“%d</a:t>
            </a:r>
            <a:r>
              <a:rPr lang="ko-KR" altLang="en-US" dirty="0"/>
              <a:t>번째 </a:t>
            </a:r>
            <a:r>
              <a:rPr lang="ko-KR" altLang="en-US" dirty="0" err="1"/>
              <a:t>실행중</a:t>
            </a:r>
            <a:r>
              <a:rPr lang="en-US" altLang="ko-KR" dirty="0"/>
              <a:t>“ % </a:t>
            </a:r>
            <a:r>
              <a:rPr lang="en-US" altLang="ko-KR" dirty="0" err="1"/>
              <a:t>i</a:t>
            </a:r>
            <a:r>
              <a:rPr lang="en-US" altLang="ko-KR" dirty="0"/>
              <a:t>)</a:t>
            </a:r>
          </a:p>
          <a:p>
            <a:pPr marL="457200" lvl="1" indent="0">
              <a:buNone/>
            </a:pPr>
            <a:endParaRPr lang="en-US" altLang="ko-KR" dirty="0"/>
          </a:p>
          <a:p>
            <a:pPr marL="457200" lvl="1" indent="0">
              <a:buNone/>
            </a:pPr>
            <a:r>
              <a:rPr lang="en-US" altLang="ko-KR" dirty="0" err="1"/>
              <a:t>i</a:t>
            </a:r>
            <a:r>
              <a:rPr lang="en-US" altLang="ko-KR" dirty="0"/>
              <a:t> = 0</a:t>
            </a:r>
          </a:p>
          <a:p>
            <a:pPr marL="457200" lvl="1" indent="0">
              <a:buNone/>
            </a:pPr>
            <a:r>
              <a:rPr lang="en-US" altLang="ko-KR" dirty="0"/>
              <a:t>while </a:t>
            </a:r>
            <a:r>
              <a:rPr lang="en-US" altLang="ko-KR" dirty="0" err="1"/>
              <a:t>i</a:t>
            </a:r>
            <a:r>
              <a:rPr lang="en-US" altLang="ko-KR" dirty="0"/>
              <a:t> &lt; 3 :</a:t>
            </a:r>
          </a:p>
          <a:p>
            <a:pPr marL="457200" lvl="1" indent="0">
              <a:buNone/>
            </a:pPr>
            <a:r>
              <a:rPr lang="en-US" altLang="ko-KR" dirty="0"/>
              <a:t>    print(“%d</a:t>
            </a:r>
            <a:r>
              <a:rPr lang="ko-KR" altLang="en-US" dirty="0"/>
              <a:t>번째 </a:t>
            </a:r>
            <a:r>
              <a:rPr lang="ko-KR" altLang="en-US" dirty="0" err="1"/>
              <a:t>실행중</a:t>
            </a:r>
            <a:r>
              <a:rPr lang="en-US" altLang="ko-KR" dirty="0"/>
              <a:t>“ % </a:t>
            </a:r>
            <a:r>
              <a:rPr lang="en-US" altLang="ko-KR" dirty="0" err="1"/>
              <a:t>i</a:t>
            </a:r>
            <a:r>
              <a:rPr lang="en-US" altLang="ko-KR" dirty="0"/>
              <a:t>)</a:t>
            </a:r>
          </a:p>
          <a:p>
            <a:pPr marL="457200" lvl="1" indent="0">
              <a:buNone/>
            </a:pPr>
            <a:r>
              <a:rPr lang="en-US" altLang="ko-KR" dirty="0"/>
              <a:t>    </a:t>
            </a:r>
            <a:r>
              <a:rPr lang="en-US" altLang="ko-KR" dirty="0" err="1"/>
              <a:t>i</a:t>
            </a:r>
            <a:r>
              <a:rPr lang="en-US" altLang="ko-KR" dirty="0"/>
              <a:t> += 1</a:t>
            </a:r>
          </a:p>
          <a:p>
            <a:pPr marL="457200" lvl="1" indent="0">
              <a:buNone/>
            </a:pPr>
            <a:endParaRPr lang="en-US" altLang="ko-KR" dirty="0"/>
          </a:p>
          <a:p>
            <a:r>
              <a:rPr lang="ko-KR" altLang="en-US" dirty="0"/>
              <a:t>다음의 결과는</a:t>
            </a:r>
            <a:r>
              <a:rPr lang="en-US" altLang="ko-KR" dirty="0"/>
              <a:t>?</a:t>
            </a:r>
          </a:p>
          <a:p>
            <a:pPr marL="457200" lvl="1" indent="0">
              <a:buNone/>
            </a:pPr>
            <a:r>
              <a:rPr lang="en-US" altLang="ko-KR" dirty="0"/>
              <a:t>while True :</a:t>
            </a:r>
          </a:p>
          <a:p>
            <a:pPr marL="457200" lvl="1" indent="0">
              <a:buNone/>
            </a:pPr>
            <a:r>
              <a:rPr lang="en-US" altLang="ko-KR" dirty="0"/>
              <a:t>    print(“</a:t>
            </a:r>
            <a:r>
              <a:rPr lang="ko-KR" altLang="en-US" dirty="0"/>
              <a:t>언제까지</a:t>
            </a:r>
            <a:r>
              <a:rPr lang="en-US" altLang="ko-KR" dirty="0"/>
              <a:t>?”, end=“ “)</a:t>
            </a:r>
          </a:p>
        </p:txBody>
      </p:sp>
      <p:sp>
        <p:nvSpPr>
          <p:cNvPr id="3" name="바닥글 개체 틀 2">
            <a:extLst>
              <a:ext uri="{FF2B5EF4-FFF2-40B4-BE49-F238E27FC236}">
                <a16:creationId xmlns:a16="http://schemas.microsoft.com/office/drawing/2014/main" id="{2E57D4BF-8E8B-4B02-B2FE-A747850AD19C}"/>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9DC197F-0915-44E0-8017-31AF09B95C9A}"/>
              </a:ext>
            </a:extLst>
          </p:cNvPr>
          <p:cNvSpPr>
            <a:spLocks noGrp="1"/>
          </p:cNvSpPr>
          <p:nvPr>
            <p:ph type="sldNum" sz="quarter" idx="11"/>
          </p:nvPr>
        </p:nvSpPr>
        <p:spPr/>
        <p:txBody>
          <a:bodyPr/>
          <a:lstStyle/>
          <a:p>
            <a:r>
              <a:rPr lang="ko-KR" altLang="en-US"/>
              <a:t> </a:t>
            </a:r>
            <a:fld id="{6280F36F-71BF-49B8-9E8F-C9B7AF481C74}" type="slidenum">
              <a:rPr lang="ko-KR" altLang="en-US" smtClean="0"/>
              <a:pPr/>
              <a:t>34</a:t>
            </a:fld>
            <a:endParaRPr lang="en-US" altLang="ko-KR" dirty="0"/>
          </a:p>
        </p:txBody>
      </p:sp>
      <p:sp>
        <p:nvSpPr>
          <p:cNvPr id="5" name="제목 4">
            <a:extLst>
              <a:ext uri="{FF2B5EF4-FFF2-40B4-BE49-F238E27FC236}">
                <a16:creationId xmlns:a16="http://schemas.microsoft.com/office/drawing/2014/main" id="{B6EEC5A6-02CC-4D2B-B081-072F567F5DFB}"/>
              </a:ext>
            </a:extLst>
          </p:cNvPr>
          <p:cNvSpPr>
            <a:spLocks noGrp="1"/>
          </p:cNvSpPr>
          <p:nvPr>
            <p:ph type="title"/>
          </p:nvPr>
        </p:nvSpPr>
        <p:spPr/>
        <p:txBody>
          <a:bodyPr/>
          <a:lstStyle/>
          <a:p>
            <a:r>
              <a:rPr lang="en-US" altLang="ko-KR" dirty="0"/>
              <a:t>while </a:t>
            </a:r>
            <a:r>
              <a:rPr lang="ko-KR" altLang="en-US" dirty="0"/>
              <a:t>문</a:t>
            </a:r>
          </a:p>
        </p:txBody>
      </p:sp>
    </p:spTree>
    <p:extLst>
      <p:ext uri="{BB962C8B-B14F-4D97-AF65-F5344CB8AC3E}">
        <p14:creationId xmlns:p14="http://schemas.microsoft.com/office/powerpoint/2010/main" val="280099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B3E9F6-FF4B-4E64-8743-C380C0EB4D8D}"/>
              </a:ext>
            </a:extLst>
          </p:cNvPr>
          <p:cNvSpPr>
            <a:spLocks noGrp="1"/>
          </p:cNvSpPr>
          <p:nvPr>
            <p:ph idx="1"/>
          </p:nvPr>
        </p:nvSpPr>
        <p:spPr/>
        <p:txBody>
          <a:bodyPr>
            <a:normAutofit lnSpcReduction="10000"/>
          </a:bodyPr>
          <a:lstStyle/>
          <a:p>
            <a:r>
              <a:rPr lang="ko-KR" altLang="en-US" dirty="0"/>
              <a:t>반복문을 빠져나오는 방법 </a:t>
            </a:r>
            <a:r>
              <a:rPr lang="en-US" altLang="ko-KR" dirty="0"/>
              <a:t>: break </a:t>
            </a:r>
            <a:r>
              <a:rPr lang="ko-KR" altLang="en-US" dirty="0"/>
              <a:t>를 만나면 무조건 나온다</a:t>
            </a:r>
            <a:endParaRPr lang="en-US" altLang="ko-KR" dirty="0"/>
          </a:p>
          <a:p>
            <a:endParaRPr lang="en-US" altLang="ko-KR" dirty="0"/>
          </a:p>
          <a:p>
            <a:r>
              <a:rPr lang="en-US" altLang="ko-KR" dirty="0"/>
              <a:t>1~100</a:t>
            </a:r>
            <a:r>
              <a:rPr lang="ko-KR" altLang="en-US" dirty="0"/>
              <a:t>까지 더해가되 합이 </a:t>
            </a:r>
            <a:r>
              <a:rPr lang="en-US" altLang="ko-KR" dirty="0"/>
              <a:t>1,000 </a:t>
            </a:r>
            <a:r>
              <a:rPr lang="ko-KR" altLang="en-US" dirty="0"/>
              <a:t>이상이 되는 숫자는</a:t>
            </a:r>
            <a:r>
              <a:rPr lang="en-US" altLang="ko-KR" dirty="0"/>
              <a:t>?</a:t>
            </a:r>
          </a:p>
          <a:p>
            <a:endParaRPr lang="en-US" altLang="ko-KR" dirty="0"/>
          </a:p>
          <a:p>
            <a:pPr marL="0" indent="0">
              <a:buNone/>
            </a:pPr>
            <a:r>
              <a:rPr lang="en-US" altLang="ko-KR" dirty="0"/>
              <a:t>hap, </a:t>
            </a:r>
            <a:r>
              <a:rPr lang="en-US" altLang="ko-KR" dirty="0" err="1"/>
              <a:t>i</a:t>
            </a:r>
            <a:r>
              <a:rPr lang="en-US" altLang="ko-KR" dirty="0"/>
              <a:t> = 0, 0</a:t>
            </a:r>
          </a:p>
          <a:p>
            <a:pPr marL="0" indent="0">
              <a:buNone/>
            </a:pPr>
            <a:r>
              <a:rPr lang="en-US" altLang="ko-KR" dirty="0"/>
              <a:t>for </a:t>
            </a:r>
            <a:r>
              <a:rPr lang="en-US" altLang="ko-KR" dirty="0" err="1"/>
              <a:t>i</a:t>
            </a:r>
            <a:r>
              <a:rPr lang="en-US" altLang="ko-KR" dirty="0"/>
              <a:t> in range(1, 101) :</a:t>
            </a:r>
          </a:p>
          <a:p>
            <a:pPr marL="0" indent="0">
              <a:buNone/>
            </a:pPr>
            <a:r>
              <a:rPr lang="en-US" altLang="ko-KR" dirty="0"/>
              <a:t>    hap += 1</a:t>
            </a:r>
          </a:p>
          <a:p>
            <a:pPr marL="0" indent="0">
              <a:buNone/>
            </a:pPr>
            <a:r>
              <a:rPr lang="en-US" altLang="ko-KR" dirty="0"/>
              <a:t>    if hap &gt; 1000 :</a:t>
            </a:r>
          </a:p>
          <a:p>
            <a:pPr marL="0" indent="0">
              <a:buNone/>
            </a:pPr>
            <a:r>
              <a:rPr lang="en-US" altLang="ko-KR" dirty="0"/>
              <a:t>        break</a:t>
            </a:r>
          </a:p>
          <a:p>
            <a:pPr marL="0" indent="0">
              <a:buNone/>
            </a:pPr>
            <a:r>
              <a:rPr lang="en-US" altLang="ko-KR" dirty="0"/>
              <a:t>print(“1~100</a:t>
            </a:r>
            <a:r>
              <a:rPr lang="ko-KR" altLang="en-US" dirty="0"/>
              <a:t>의 합계에서 </a:t>
            </a:r>
            <a:r>
              <a:rPr lang="en-US" altLang="ko-KR" dirty="0"/>
              <a:t>1,000</a:t>
            </a:r>
            <a:r>
              <a:rPr lang="ko-KR" altLang="en-US" dirty="0"/>
              <a:t>을 넘는 숫자 </a:t>
            </a:r>
            <a:r>
              <a:rPr lang="en-US" altLang="ko-KR" dirty="0"/>
              <a:t>: %d” % </a:t>
            </a:r>
            <a:r>
              <a:rPr lang="en-US" altLang="ko-KR" dirty="0" err="1"/>
              <a:t>i</a:t>
            </a:r>
            <a:r>
              <a:rPr lang="en-US" altLang="ko-KR" dirty="0"/>
              <a:t>)</a:t>
            </a:r>
            <a:endParaRPr lang="ko-KR" altLang="en-US" dirty="0"/>
          </a:p>
        </p:txBody>
      </p:sp>
      <p:sp>
        <p:nvSpPr>
          <p:cNvPr id="3" name="바닥글 개체 틀 2">
            <a:extLst>
              <a:ext uri="{FF2B5EF4-FFF2-40B4-BE49-F238E27FC236}">
                <a16:creationId xmlns:a16="http://schemas.microsoft.com/office/drawing/2014/main" id="{571CF83D-5B53-4719-A7E7-8931A682543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D5C069AB-DFA7-49ED-AEDA-3F4265421A83}"/>
              </a:ext>
            </a:extLst>
          </p:cNvPr>
          <p:cNvSpPr>
            <a:spLocks noGrp="1"/>
          </p:cNvSpPr>
          <p:nvPr>
            <p:ph type="sldNum" sz="quarter" idx="11"/>
          </p:nvPr>
        </p:nvSpPr>
        <p:spPr/>
        <p:txBody>
          <a:bodyPr/>
          <a:lstStyle/>
          <a:p>
            <a:r>
              <a:rPr lang="ko-KR" altLang="en-US"/>
              <a:t> </a:t>
            </a:r>
            <a:fld id="{6280F36F-71BF-49B8-9E8F-C9B7AF481C74}" type="slidenum">
              <a:rPr lang="ko-KR" altLang="en-US" smtClean="0"/>
              <a:pPr/>
              <a:t>35</a:t>
            </a:fld>
            <a:endParaRPr lang="en-US" altLang="ko-KR" dirty="0"/>
          </a:p>
        </p:txBody>
      </p:sp>
      <p:sp>
        <p:nvSpPr>
          <p:cNvPr id="5" name="제목 4">
            <a:extLst>
              <a:ext uri="{FF2B5EF4-FFF2-40B4-BE49-F238E27FC236}">
                <a16:creationId xmlns:a16="http://schemas.microsoft.com/office/drawing/2014/main" id="{851A3F7F-973A-4095-9BB5-E37C20BE24F6}"/>
              </a:ext>
            </a:extLst>
          </p:cNvPr>
          <p:cNvSpPr>
            <a:spLocks noGrp="1"/>
          </p:cNvSpPr>
          <p:nvPr>
            <p:ph type="title"/>
          </p:nvPr>
        </p:nvSpPr>
        <p:spPr/>
        <p:txBody>
          <a:bodyPr/>
          <a:lstStyle/>
          <a:p>
            <a:r>
              <a:rPr lang="en-US" altLang="ko-KR" dirty="0"/>
              <a:t>break </a:t>
            </a:r>
            <a:r>
              <a:rPr lang="ko-KR" altLang="en-US" dirty="0"/>
              <a:t>문과 </a:t>
            </a:r>
            <a:r>
              <a:rPr lang="en-US" altLang="ko-KR" dirty="0"/>
              <a:t>continue </a:t>
            </a:r>
            <a:r>
              <a:rPr lang="ko-KR" altLang="en-US" dirty="0"/>
              <a:t>문</a:t>
            </a:r>
          </a:p>
        </p:txBody>
      </p:sp>
    </p:spTree>
    <p:extLst>
      <p:ext uri="{BB962C8B-B14F-4D97-AF65-F5344CB8AC3E}">
        <p14:creationId xmlns:p14="http://schemas.microsoft.com/office/powerpoint/2010/main" val="822580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685D13C-B3AC-40EC-A514-D1E4A1C2F7F7}"/>
              </a:ext>
            </a:extLst>
          </p:cNvPr>
          <p:cNvSpPr>
            <a:spLocks noGrp="1"/>
          </p:cNvSpPr>
          <p:nvPr>
            <p:ph idx="1"/>
          </p:nvPr>
        </p:nvSpPr>
        <p:spPr/>
        <p:txBody>
          <a:bodyPr>
            <a:normAutofit fontScale="70000" lnSpcReduction="20000"/>
          </a:bodyPr>
          <a:lstStyle/>
          <a:p>
            <a:r>
              <a:rPr lang="en-US" altLang="ko-KR" dirty="0"/>
              <a:t>continue </a:t>
            </a:r>
            <a:r>
              <a:rPr lang="ko-KR" altLang="en-US" dirty="0"/>
              <a:t>문은 </a:t>
            </a:r>
            <a:r>
              <a:rPr lang="ko-KR" altLang="en-US" dirty="0" err="1"/>
              <a:t>반복문</a:t>
            </a:r>
            <a:r>
              <a:rPr lang="ko-KR" altLang="en-US" dirty="0"/>
              <a:t> 블록의 남은 부분은 건너뛰고</a:t>
            </a:r>
            <a:r>
              <a:rPr lang="en-US" altLang="ko-KR" dirty="0"/>
              <a:t>, </a:t>
            </a:r>
            <a:r>
              <a:rPr lang="ko-KR" altLang="en-US" dirty="0"/>
              <a:t>반복문의 처음으로 돌아간다</a:t>
            </a:r>
            <a:r>
              <a:rPr lang="en-US" altLang="ko-KR" dirty="0"/>
              <a:t>.</a:t>
            </a:r>
          </a:p>
          <a:p>
            <a:endParaRPr lang="en-US" altLang="ko-KR" dirty="0"/>
          </a:p>
          <a:p>
            <a:r>
              <a:rPr lang="en-US" altLang="ko-KR" dirty="0"/>
              <a:t>1~100</a:t>
            </a:r>
            <a:r>
              <a:rPr lang="ko-KR" altLang="en-US" dirty="0"/>
              <a:t>까지의 합을 구하되</a:t>
            </a:r>
            <a:r>
              <a:rPr lang="en-US" altLang="ko-KR" dirty="0"/>
              <a:t>, 3</a:t>
            </a:r>
            <a:r>
              <a:rPr lang="ko-KR" altLang="en-US" dirty="0"/>
              <a:t>의 배수는 빼고 더하면</a:t>
            </a:r>
            <a:r>
              <a:rPr lang="en-US" altLang="ko-KR" dirty="0"/>
              <a:t>?</a:t>
            </a:r>
          </a:p>
          <a:p>
            <a:endParaRPr lang="en-US" altLang="ko-KR" dirty="0"/>
          </a:p>
          <a:p>
            <a:pPr marL="0" indent="0">
              <a:buNone/>
            </a:pPr>
            <a:r>
              <a:rPr lang="en-US" altLang="ko-KR" dirty="0"/>
              <a:t>hap, </a:t>
            </a:r>
            <a:r>
              <a:rPr lang="en-US" altLang="ko-KR" dirty="0" err="1"/>
              <a:t>i</a:t>
            </a:r>
            <a:r>
              <a:rPr lang="en-US" altLang="ko-KR" dirty="0"/>
              <a:t> = 0,0</a:t>
            </a:r>
          </a:p>
          <a:p>
            <a:pPr marL="0" indent="0">
              <a:buNone/>
            </a:pPr>
            <a:endParaRPr lang="en-US" altLang="ko-KR" dirty="0"/>
          </a:p>
          <a:p>
            <a:pPr marL="0" indent="0">
              <a:buNone/>
            </a:pPr>
            <a:r>
              <a:rPr lang="en-US" altLang="ko-KR" dirty="0"/>
              <a:t>for </a:t>
            </a:r>
            <a:r>
              <a:rPr lang="en-US" altLang="ko-KR" dirty="0" err="1"/>
              <a:t>i</a:t>
            </a:r>
            <a:r>
              <a:rPr lang="en-US" altLang="ko-KR" dirty="0"/>
              <a:t> in range(1, 101) :</a:t>
            </a:r>
          </a:p>
          <a:p>
            <a:pPr marL="0" indent="0">
              <a:buNone/>
            </a:pPr>
            <a:r>
              <a:rPr lang="en-US" altLang="ko-KR" dirty="0"/>
              <a:t>    if </a:t>
            </a:r>
            <a:r>
              <a:rPr lang="en-US" altLang="ko-KR" dirty="0" err="1"/>
              <a:t>i</a:t>
            </a:r>
            <a:r>
              <a:rPr lang="en-US" altLang="ko-KR" dirty="0"/>
              <a:t> % 3 == 0 :</a:t>
            </a:r>
          </a:p>
          <a:p>
            <a:pPr marL="0" indent="0">
              <a:buNone/>
            </a:pPr>
            <a:r>
              <a:rPr lang="en-US" altLang="ko-KR" dirty="0"/>
              <a:t>        continue	     </a:t>
            </a:r>
            <a:r>
              <a:rPr lang="en-US" altLang="ko-KR" dirty="0">
                <a:solidFill>
                  <a:srgbClr val="FF0000"/>
                </a:solidFill>
              </a:rPr>
              <a:t># 3</a:t>
            </a:r>
            <a:r>
              <a:rPr lang="ko-KR" altLang="en-US" dirty="0">
                <a:solidFill>
                  <a:srgbClr val="FF0000"/>
                </a:solidFill>
              </a:rPr>
              <a:t>의 배수가 되면 아래쪽으로 내려가지 않고 </a:t>
            </a:r>
            <a:r>
              <a:rPr lang="en-US" altLang="ko-KR" dirty="0">
                <a:solidFill>
                  <a:srgbClr val="FF0000"/>
                </a:solidFill>
              </a:rPr>
              <a:t>for </a:t>
            </a:r>
            <a:r>
              <a:rPr lang="ko-KR" altLang="en-US" dirty="0">
                <a:solidFill>
                  <a:srgbClr val="FF0000"/>
                </a:solidFill>
              </a:rPr>
              <a:t>문장으로 </a:t>
            </a:r>
            <a:r>
              <a:rPr lang="ko-KR" altLang="en-US" dirty="0" err="1">
                <a:solidFill>
                  <a:srgbClr val="FF0000"/>
                </a:solidFill>
              </a:rPr>
              <a:t>돌아감</a:t>
            </a:r>
            <a:endParaRPr lang="en-US" altLang="ko-KR" dirty="0">
              <a:solidFill>
                <a:srgbClr val="FF0000"/>
              </a:solidFill>
            </a:endParaRPr>
          </a:p>
          <a:p>
            <a:pPr marL="0" indent="0">
              <a:buNone/>
            </a:pPr>
            <a:r>
              <a:rPr lang="en-US" altLang="ko-KR" dirty="0"/>
              <a:t>	</a:t>
            </a:r>
          </a:p>
          <a:p>
            <a:pPr marL="0" indent="0">
              <a:buNone/>
            </a:pPr>
            <a:r>
              <a:rPr lang="en-US" altLang="ko-KR" dirty="0"/>
              <a:t>    hap += </a:t>
            </a:r>
            <a:r>
              <a:rPr lang="en-US" altLang="ko-KR" dirty="0" err="1"/>
              <a:t>i</a:t>
            </a:r>
            <a:r>
              <a:rPr lang="en-US" altLang="ko-KR" dirty="0"/>
              <a:t>		</a:t>
            </a:r>
          </a:p>
          <a:p>
            <a:pPr marL="0" indent="0">
              <a:buNone/>
            </a:pPr>
            <a:endParaRPr lang="en-US" altLang="ko-KR" dirty="0"/>
          </a:p>
          <a:p>
            <a:pPr marL="0" indent="0">
              <a:buNone/>
            </a:pPr>
            <a:r>
              <a:rPr lang="en-US" altLang="ko-KR" dirty="0"/>
              <a:t>print("1~100</a:t>
            </a:r>
            <a:r>
              <a:rPr lang="ko-KR" altLang="en-US" dirty="0"/>
              <a:t>의 합계</a:t>
            </a:r>
            <a:r>
              <a:rPr lang="en-US" altLang="ko-KR" dirty="0"/>
              <a:t>(3</a:t>
            </a:r>
            <a:r>
              <a:rPr lang="ko-KR" altLang="en-US" dirty="0"/>
              <a:t>의 배수 제외</a:t>
            </a:r>
            <a:r>
              <a:rPr lang="en-US" altLang="ko-KR" dirty="0"/>
              <a:t>) : %d" % hap)</a:t>
            </a:r>
          </a:p>
          <a:p>
            <a:pPr marL="0" indent="0">
              <a:buNone/>
            </a:pPr>
            <a:endParaRPr lang="ko-KR" altLang="en-US" dirty="0"/>
          </a:p>
        </p:txBody>
      </p:sp>
      <p:sp>
        <p:nvSpPr>
          <p:cNvPr id="3" name="바닥글 개체 틀 2">
            <a:extLst>
              <a:ext uri="{FF2B5EF4-FFF2-40B4-BE49-F238E27FC236}">
                <a16:creationId xmlns:a16="http://schemas.microsoft.com/office/drawing/2014/main" id="{7F08FE71-D221-486B-B141-E315E38B673C}"/>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B481E820-8DC5-492C-8DED-517B6482F25F}"/>
              </a:ext>
            </a:extLst>
          </p:cNvPr>
          <p:cNvSpPr>
            <a:spLocks noGrp="1"/>
          </p:cNvSpPr>
          <p:nvPr>
            <p:ph type="sldNum" sz="quarter" idx="11"/>
          </p:nvPr>
        </p:nvSpPr>
        <p:spPr/>
        <p:txBody>
          <a:bodyPr/>
          <a:lstStyle/>
          <a:p>
            <a:r>
              <a:rPr lang="ko-KR" altLang="en-US"/>
              <a:t> </a:t>
            </a:r>
            <a:fld id="{6280F36F-71BF-49B8-9E8F-C9B7AF481C74}" type="slidenum">
              <a:rPr lang="ko-KR" altLang="en-US" smtClean="0"/>
              <a:pPr/>
              <a:t>36</a:t>
            </a:fld>
            <a:endParaRPr lang="en-US" altLang="ko-KR" dirty="0"/>
          </a:p>
        </p:txBody>
      </p:sp>
      <p:sp>
        <p:nvSpPr>
          <p:cNvPr id="5" name="제목 4">
            <a:extLst>
              <a:ext uri="{FF2B5EF4-FFF2-40B4-BE49-F238E27FC236}">
                <a16:creationId xmlns:a16="http://schemas.microsoft.com/office/drawing/2014/main" id="{93D8FE5D-AF55-4F9E-9401-E3B07D42127E}"/>
              </a:ext>
            </a:extLst>
          </p:cNvPr>
          <p:cNvSpPr>
            <a:spLocks noGrp="1"/>
          </p:cNvSpPr>
          <p:nvPr>
            <p:ph type="title"/>
          </p:nvPr>
        </p:nvSpPr>
        <p:spPr/>
        <p:txBody>
          <a:bodyPr>
            <a:normAutofit fontScale="90000"/>
          </a:bodyPr>
          <a:lstStyle/>
          <a:p>
            <a:r>
              <a:rPr lang="ko-KR" altLang="en-US" sz="4000" dirty="0"/>
              <a:t>반복문의 나머지를 건너뛰게 하는 </a:t>
            </a:r>
            <a:r>
              <a:rPr lang="en-US" altLang="ko-KR" sz="4000" dirty="0"/>
              <a:t>continue </a:t>
            </a:r>
            <a:r>
              <a:rPr lang="ko-KR" altLang="en-US" sz="4000" dirty="0"/>
              <a:t>문</a:t>
            </a:r>
            <a:endParaRPr lang="ko-KR" altLang="en-US" dirty="0"/>
          </a:p>
        </p:txBody>
      </p:sp>
    </p:spTree>
    <p:extLst>
      <p:ext uri="{BB962C8B-B14F-4D97-AF65-F5344CB8AC3E}">
        <p14:creationId xmlns:p14="http://schemas.microsoft.com/office/powerpoint/2010/main" val="214973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3B9EC8FF-C099-465B-B858-0A7432AA77D6}"/>
              </a:ext>
            </a:extLst>
          </p:cNvPr>
          <p:cNvSpPr>
            <a:spLocks noGrp="1"/>
          </p:cNvSpPr>
          <p:nvPr>
            <p:ph idx="1"/>
          </p:nvPr>
        </p:nvSpPr>
        <p:spPr/>
        <p:txBody>
          <a:bodyPr>
            <a:normAutofit/>
          </a:bodyPr>
          <a:lstStyle/>
          <a:p>
            <a:r>
              <a:rPr lang="ko-KR" altLang="en-US" sz="2400" dirty="0"/>
              <a:t>리스트 </a:t>
            </a:r>
            <a:r>
              <a:rPr lang="en-US" altLang="ko-KR" sz="2400" dirty="0"/>
              <a:t>list : [ ]</a:t>
            </a:r>
            <a:r>
              <a:rPr lang="ko-KR" altLang="en-US" sz="2400" dirty="0"/>
              <a:t>로 표현</a:t>
            </a:r>
            <a:r>
              <a:rPr lang="en-US" altLang="ko-KR" sz="2400" dirty="0"/>
              <a:t>, </a:t>
            </a:r>
            <a:r>
              <a:rPr lang="ko-KR" altLang="en-US" sz="2400" dirty="0"/>
              <a:t>여러가지 변수를 </a:t>
            </a:r>
            <a:r>
              <a:rPr lang="ko-KR" altLang="en-US" sz="2400" dirty="0" err="1"/>
              <a:t>모아놓은</a:t>
            </a:r>
            <a:r>
              <a:rPr lang="ko-KR" altLang="en-US" sz="2400" dirty="0"/>
              <a:t> 저장공간</a:t>
            </a:r>
            <a:endParaRPr lang="en-US" altLang="ko-KR" sz="2400" dirty="0"/>
          </a:p>
          <a:p>
            <a:r>
              <a:rPr lang="ko-KR" altLang="en-US" sz="2400" dirty="0" err="1"/>
              <a:t>튜플</a:t>
            </a:r>
            <a:r>
              <a:rPr lang="ko-KR" altLang="en-US" sz="2400" dirty="0"/>
              <a:t> </a:t>
            </a:r>
            <a:r>
              <a:rPr lang="en-US" altLang="ko-KR" sz="2400" dirty="0"/>
              <a:t>tuple : ( )</a:t>
            </a:r>
            <a:r>
              <a:rPr lang="ko-KR" altLang="en-US" sz="2400" dirty="0"/>
              <a:t>로 표현</a:t>
            </a:r>
            <a:r>
              <a:rPr lang="en-US" altLang="ko-KR" sz="2400" dirty="0"/>
              <a:t>, </a:t>
            </a:r>
            <a:r>
              <a:rPr lang="ko-KR" altLang="en-US" sz="2400" dirty="0"/>
              <a:t>리스트에서 내용의 변경</a:t>
            </a:r>
            <a:r>
              <a:rPr lang="en-US" altLang="ko-KR" sz="2400" dirty="0"/>
              <a:t>, </a:t>
            </a:r>
            <a:r>
              <a:rPr lang="ko-KR" altLang="en-US" sz="2400" dirty="0"/>
              <a:t>삭제 불가</a:t>
            </a:r>
            <a:endParaRPr lang="en-US" altLang="ko-KR" sz="2400" dirty="0"/>
          </a:p>
          <a:p>
            <a:r>
              <a:rPr lang="ko-KR" altLang="en-US" sz="2400" dirty="0" err="1"/>
              <a:t>딕셔너리</a:t>
            </a:r>
            <a:r>
              <a:rPr lang="ko-KR" altLang="en-US" sz="2400" dirty="0"/>
              <a:t> </a:t>
            </a:r>
            <a:r>
              <a:rPr lang="en-US" altLang="ko-KR" sz="2400" dirty="0"/>
              <a:t>dictionary : { }</a:t>
            </a:r>
            <a:r>
              <a:rPr lang="ko-KR" altLang="en-US" sz="2400" dirty="0"/>
              <a:t>로 표현</a:t>
            </a:r>
            <a:r>
              <a:rPr lang="en-US" altLang="ko-KR" sz="2400" dirty="0"/>
              <a:t>, </a:t>
            </a:r>
            <a:r>
              <a:rPr lang="ko-KR" altLang="en-US" sz="2400" dirty="0" err="1"/>
              <a:t>키값과</a:t>
            </a:r>
            <a:r>
              <a:rPr lang="ko-KR" altLang="en-US" sz="2400" dirty="0"/>
              <a:t> 그에 대응하는 값으로 구성되면 순서는 무시되고 </a:t>
            </a:r>
            <a:r>
              <a:rPr lang="ko-KR" altLang="en-US" sz="2400" dirty="0" err="1"/>
              <a:t>키값으로</a:t>
            </a:r>
            <a:r>
              <a:rPr lang="ko-KR" altLang="en-US" sz="2400" dirty="0"/>
              <a:t> 접근 가능</a:t>
            </a:r>
          </a:p>
        </p:txBody>
      </p:sp>
      <p:sp>
        <p:nvSpPr>
          <p:cNvPr id="3" name="바닥글 개체 틀 2">
            <a:extLst>
              <a:ext uri="{FF2B5EF4-FFF2-40B4-BE49-F238E27FC236}">
                <a16:creationId xmlns:a16="http://schemas.microsoft.com/office/drawing/2014/main" id="{7B7CF937-D0BD-4C13-AE49-3416F91C9DC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517B6131-491F-4FE3-BEF3-6D451B3FAD3B}"/>
              </a:ext>
            </a:extLst>
          </p:cNvPr>
          <p:cNvSpPr>
            <a:spLocks noGrp="1"/>
          </p:cNvSpPr>
          <p:nvPr>
            <p:ph type="sldNum" sz="quarter" idx="11"/>
          </p:nvPr>
        </p:nvSpPr>
        <p:spPr/>
        <p:txBody>
          <a:bodyPr/>
          <a:lstStyle/>
          <a:p>
            <a:r>
              <a:rPr lang="ko-KR" altLang="en-US"/>
              <a:t> </a:t>
            </a:r>
            <a:fld id="{6280F36F-71BF-49B8-9E8F-C9B7AF481C74}" type="slidenum">
              <a:rPr lang="ko-KR" altLang="en-US" smtClean="0"/>
              <a:pPr/>
              <a:t>37</a:t>
            </a:fld>
            <a:endParaRPr lang="en-US" altLang="ko-KR" dirty="0"/>
          </a:p>
        </p:txBody>
      </p:sp>
      <p:sp>
        <p:nvSpPr>
          <p:cNvPr id="5" name="제목 4">
            <a:extLst>
              <a:ext uri="{FF2B5EF4-FFF2-40B4-BE49-F238E27FC236}">
                <a16:creationId xmlns:a16="http://schemas.microsoft.com/office/drawing/2014/main" id="{3D747E3C-2A4E-4983-B5AA-43CBD3BEA2FF}"/>
              </a:ext>
            </a:extLst>
          </p:cNvPr>
          <p:cNvSpPr>
            <a:spLocks noGrp="1"/>
          </p:cNvSpPr>
          <p:nvPr>
            <p:ph type="title"/>
          </p:nvPr>
        </p:nvSpPr>
        <p:spPr/>
        <p:txBody>
          <a:bodyPr/>
          <a:lstStyle/>
          <a:p>
            <a:r>
              <a:rPr lang="ko-KR" altLang="en-US" dirty="0"/>
              <a:t>리스트</a:t>
            </a:r>
            <a:r>
              <a:rPr lang="en-US" altLang="ko-KR" dirty="0"/>
              <a:t>, </a:t>
            </a:r>
            <a:r>
              <a:rPr lang="ko-KR" altLang="en-US" dirty="0" err="1"/>
              <a:t>튜플</a:t>
            </a:r>
            <a:r>
              <a:rPr lang="en-US" altLang="ko-KR" dirty="0"/>
              <a:t>, </a:t>
            </a:r>
            <a:r>
              <a:rPr lang="ko-KR" altLang="en-US" dirty="0" err="1"/>
              <a:t>딕셔너리</a:t>
            </a:r>
            <a:r>
              <a:rPr lang="ko-KR" altLang="en-US" dirty="0"/>
              <a:t> 이해하기</a:t>
            </a:r>
          </a:p>
        </p:txBody>
      </p:sp>
      <p:graphicFrame>
        <p:nvGraphicFramePr>
          <p:cNvPr id="8" name="표 8">
            <a:extLst>
              <a:ext uri="{FF2B5EF4-FFF2-40B4-BE49-F238E27FC236}">
                <a16:creationId xmlns:a16="http://schemas.microsoft.com/office/drawing/2014/main" id="{9C90CD27-C359-4C22-92BC-68FEC5469B8D}"/>
              </a:ext>
            </a:extLst>
          </p:cNvPr>
          <p:cNvGraphicFramePr>
            <a:graphicFrameLocks noGrp="1"/>
          </p:cNvGraphicFramePr>
          <p:nvPr/>
        </p:nvGraphicFramePr>
        <p:xfrm>
          <a:off x="838200" y="3262026"/>
          <a:ext cx="10515600" cy="3333450"/>
        </p:xfrm>
        <a:graphic>
          <a:graphicData uri="http://schemas.openxmlformats.org/drawingml/2006/table">
            <a:tbl>
              <a:tblPr firstRow="1" bandRow="1">
                <a:tableStyleId>{5C22544A-7EE6-4342-B048-85BDC9FD1C3A}</a:tableStyleId>
              </a:tblPr>
              <a:tblGrid>
                <a:gridCol w="1354584">
                  <a:extLst>
                    <a:ext uri="{9D8B030D-6E8A-4147-A177-3AD203B41FA5}">
                      <a16:colId xmlns:a16="http://schemas.microsoft.com/office/drawing/2014/main" val="4052487878"/>
                    </a:ext>
                  </a:extLst>
                </a:gridCol>
                <a:gridCol w="2885243">
                  <a:extLst>
                    <a:ext uri="{9D8B030D-6E8A-4147-A177-3AD203B41FA5}">
                      <a16:colId xmlns:a16="http://schemas.microsoft.com/office/drawing/2014/main" val="922878140"/>
                    </a:ext>
                  </a:extLst>
                </a:gridCol>
                <a:gridCol w="772357">
                  <a:extLst>
                    <a:ext uri="{9D8B030D-6E8A-4147-A177-3AD203B41FA5}">
                      <a16:colId xmlns:a16="http://schemas.microsoft.com/office/drawing/2014/main" val="3613227964"/>
                    </a:ext>
                  </a:extLst>
                </a:gridCol>
                <a:gridCol w="2485748">
                  <a:extLst>
                    <a:ext uri="{9D8B030D-6E8A-4147-A177-3AD203B41FA5}">
                      <a16:colId xmlns:a16="http://schemas.microsoft.com/office/drawing/2014/main" val="4026340226"/>
                    </a:ext>
                  </a:extLst>
                </a:gridCol>
                <a:gridCol w="3017668">
                  <a:extLst>
                    <a:ext uri="{9D8B030D-6E8A-4147-A177-3AD203B41FA5}">
                      <a16:colId xmlns:a16="http://schemas.microsoft.com/office/drawing/2014/main" val="905681617"/>
                    </a:ext>
                  </a:extLst>
                </a:gridCol>
              </a:tblGrid>
              <a:tr h="498810">
                <a:tc>
                  <a:txBody>
                    <a:bodyPr/>
                    <a:lstStyle/>
                    <a:p>
                      <a:pPr algn="ctr" latinLnBrk="1"/>
                      <a:r>
                        <a:rPr lang="ko-KR" altLang="en-US" dirty="0"/>
                        <a:t>구 분</a:t>
                      </a:r>
                    </a:p>
                  </a:txBody>
                  <a:tcPr anchor="ctr"/>
                </a:tc>
                <a:tc>
                  <a:txBody>
                    <a:bodyPr/>
                    <a:lstStyle/>
                    <a:p>
                      <a:pPr latinLnBrk="1"/>
                      <a:r>
                        <a:rPr lang="ko-KR" altLang="en-US" dirty="0"/>
                        <a:t>개념</a:t>
                      </a:r>
                    </a:p>
                  </a:txBody>
                  <a:tcPr anchor="ctr"/>
                </a:tc>
                <a:tc>
                  <a:txBody>
                    <a:bodyPr/>
                    <a:lstStyle/>
                    <a:p>
                      <a:pPr latinLnBrk="1"/>
                      <a:r>
                        <a:rPr lang="ko-KR" altLang="en-US" dirty="0"/>
                        <a:t>기호</a:t>
                      </a:r>
                    </a:p>
                  </a:txBody>
                  <a:tcPr anchor="ctr"/>
                </a:tc>
                <a:tc>
                  <a:txBody>
                    <a:bodyPr/>
                    <a:lstStyle/>
                    <a:p>
                      <a:pPr latinLnBrk="1"/>
                      <a:r>
                        <a:rPr lang="ko-KR" altLang="en-US" dirty="0"/>
                        <a:t>생성방법</a:t>
                      </a:r>
                    </a:p>
                  </a:txBody>
                  <a:tcPr anchor="ctr"/>
                </a:tc>
                <a:tc>
                  <a:txBody>
                    <a:bodyPr/>
                    <a:lstStyle/>
                    <a:p>
                      <a:pPr latinLnBrk="1"/>
                      <a:r>
                        <a:rPr lang="ko-KR" altLang="en-US" dirty="0"/>
                        <a:t>특징</a:t>
                      </a:r>
                    </a:p>
                  </a:txBody>
                  <a:tcPr anchor="ctr"/>
                </a:tc>
                <a:extLst>
                  <a:ext uri="{0D108BD9-81ED-4DB2-BD59-A6C34878D82A}">
                    <a16:rowId xmlns:a16="http://schemas.microsoft.com/office/drawing/2014/main" val="572765572"/>
                  </a:ext>
                </a:extLst>
              </a:tr>
              <a:tr h="498810">
                <a:tc>
                  <a:txBody>
                    <a:bodyPr/>
                    <a:lstStyle/>
                    <a:p>
                      <a:pPr algn="ctr" latinLnBrk="1"/>
                      <a:r>
                        <a:rPr lang="ko-KR" altLang="en-US" dirty="0"/>
                        <a:t>리스트</a:t>
                      </a:r>
                    </a:p>
                  </a:txBody>
                  <a:tcPr anchor="ctr"/>
                </a:tc>
                <a:tc>
                  <a:txBody>
                    <a:bodyPr/>
                    <a:lstStyle/>
                    <a:p>
                      <a:pPr latinLnBrk="1"/>
                      <a:r>
                        <a:rPr lang="ko-KR" altLang="en-US" dirty="0"/>
                        <a:t>여러 개의 데이터를 </a:t>
                      </a:r>
                      <a:r>
                        <a:rPr lang="en-US" altLang="ko-KR" dirty="0"/>
                        <a:t>1</a:t>
                      </a:r>
                      <a:r>
                        <a:rPr lang="ko-KR" altLang="en-US" dirty="0"/>
                        <a:t>개의 변수 이름으로 저장</a:t>
                      </a:r>
                    </a:p>
                  </a:txBody>
                  <a:tcPr anchor="ctr"/>
                </a:tc>
                <a:tc>
                  <a:txBody>
                    <a:bodyPr/>
                    <a:lstStyle/>
                    <a:p>
                      <a:pPr algn="ctr" latinLnBrk="1"/>
                      <a:r>
                        <a:rPr lang="en-US" altLang="ko-KR" dirty="0"/>
                        <a:t>[ ]</a:t>
                      </a:r>
                      <a:endParaRPr lang="ko-KR" altLang="en-US" dirty="0"/>
                    </a:p>
                  </a:txBody>
                  <a:tcPr anchor="ctr"/>
                </a:tc>
                <a:tc>
                  <a:txBody>
                    <a:bodyPr/>
                    <a:lstStyle/>
                    <a:p>
                      <a:pPr latinLnBrk="1"/>
                      <a:r>
                        <a:rPr lang="ko-KR" altLang="en-US" dirty="0"/>
                        <a:t>변수 </a:t>
                      </a:r>
                      <a:r>
                        <a:rPr lang="en-US" altLang="ko-KR" dirty="0"/>
                        <a:t>= [ ]</a:t>
                      </a:r>
                    </a:p>
                    <a:p>
                      <a:pPr latinLnBrk="1"/>
                      <a:r>
                        <a:rPr lang="ko-KR" altLang="en-US" dirty="0"/>
                        <a:t>변수 </a:t>
                      </a:r>
                      <a:r>
                        <a:rPr lang="en-US" altLang="ko-KR" dirty="0"/>
                        <a:t>= list ( )</a:t>
                      </a:r>
                      <a:endParaRPr lang="ko-KR" altLang="en-US" dirty="0"/>
                    </a:p>
                  </a:txBody>
                  <a:tcPr anchor="ctr"/>
                </a:tc>
                <a:tc>
                  <a:txBody>
                    <a:bodyPr/>
                    <a:lstStyle/>
                    <a:p>
                      <a:pPr latinLnBrk="1"/>
                      <a:r>
                        <a:rPr lang="ko-KR" altLang="en-US" dirty="0"/>
                        <a:t>다른 언어의 배열과 </a:t>
                      </a:r>
                      <a:r>
                        <a:rPr lang="ko-KR" altLang="en-US" dirty="0" err="1"/>
                        <a:t>비슷</a:t>
                      </a:r>
                      <a:endParaRPr lang="ko-KR" altLang="en-US" dirty="0"/>
                    </a:p>
                  </a:txBody>
                  <a:tcPr anchor="ctr"/>
                </a:tc>
                <a:extLst>
                  <a:ext uri="{0D108BD9-81ED-4DB2-BD59-A6C34878D82A}">
                    <a16:rowId xmlns:a16="http://schemas.microsoft.com/office/drawing/2014/main" val="2193025327"/>
                  </a:ext>
                </a:extLst>
              </a:tr>
              <a:tr h="498810">
                <a:tc>
                  <a:txBody>
                    <a:bodyPr/>
                    <a:lstStyle/>
                    <a:p>
                      <a:pPr algn="ctr" latinLnBrk="1"/>
                      <a:r>
                        <a:rPr lang="ko-KR" altLang="en-US" dirty="0" err="1"/>
                        <a:t>튜플</a:t>
                      </a:r>
                      <a:endParaRPr lang="ko-KR" altLang="en-US" dirty="0"/>
                    </a:p>
                  </a:txBody>
                  <a:tcPr anchor="ctr"/>
                </a:tc>
                <a:tc>
                  <a:txBody>
                    <a:bodyPr/>
                    <a:lstStyle/>
                    <a:p>
                      <a:pPr latinLnBrk="1"/>
                      <a:r>
                        <a:rPr lang="ko-KR" altLang="en-US" dirty="0"/>
                        <a:t>리스트와 비슷하지만 읽기 전용으로 사용</a:t>
                      </a:r>
                    </a:p>
                  </a:txBody>
                  <a:tcPr anchor="ctr"/>
                </a:tc>
                <a:tc>
                  <a:txBody>
                    <a:bodyPr/>
                    <a:lstStyle/>
                    <a:p>
                      <a:pPr algn="ctr" latinLnBrk="1"/>
                      <a:r>
                        <a:rPr lang="en-US" altLang="ko-KR" dirty="0"/>
                        <a:t>( )</a:t>
                      </a:r>
                      <a:endParaRPr lang="ko-KR" altLang="en-US" dirty="0"/>
                    </a:p>
                  </a:txBody>
                  <a:tcPr anchor="ctr"/>
                </a:tc>
                <a:tc>
                  <a:txBody>
                    <a:bodyPr/>
                    <a:lstStyle/>
                    <a:p>
                      <a:pPr latinLnBrk="1"/>
                      <a:r>
                        <a:rPr lang="ko-KR" altLang="en-US" dirty="0"/>
                        <a:t>변수 </a:t>
                      </a:r>
                      <a:r>
                        <a:rPr lang="en-US" altLang="ko-KR" dirty="0"/>
                        <a:t>= ( )</a:t>
                      </a:r>
                    </a:p>
                    <a:p>
                      <a:pPr latinLnBrk="1"/>
                      <a:r>
                        <a:rPr lang="ko-KR" altLang="en-US" dirty="0"/>
                        <a:t>변수 </a:t>
                      </a:r>
                      <a:r>
                        <a:rPr lang="en-US" altLang="ko-KR" dirty="0"/>
                        <a:t>= tuple ( )</a:t>
                      </a:r>
                      <a:endParaRPr lang="ko-KR" altLang="en-US" dirty="0"/>
                    </a:p>
                  </a:txBody>
                  <a:tcPr anchor="ctr"/>
                </a:tc>
                <a:tc>
                  <a:txBody>
                    <a:bodyPr/>
                    <a:lstStyle/>
                    <a:p>
                      <a:pPr latinLnBrk="1"/>
                      <a:r>
                        <a:rPr lang="ko-KR" altLang="en-US" dirty="0"/>
                        <a:t>읽기 전용으로만 사용됨</a:t>
                      </a:r>
                    </a:p>
                  </a:txBody>
                  <a:tcPr anchor="ctr"/>
                </a:tc>
                <a:extLst>
                  <a:ext uri="{0D108BD9-81ED-4DB2-BD59-A6C34878D82A}">
                    <a16:rowId xmlns:a16="http://schemas.microsoft.com/office/drawing/2014/main" val="723244775"/>
                  </a:ext>
                </a:extLst>
              </a:tr>
              <a:tr h="498810">
                <a:tc>
                  <a:txBody>
                    <a:bodyPr/>
                    <a:lstStyle/>
                    <a:p>
                      <a:pPr algn="ctr" latinLnBrk="1"/>
                      <a:r>
                        <a:rPr lang="ko-KR" altLang="en-US" dirty="0" err="1"/>
                        <a:t>딕셔너리</a:t>
                      </a:r>
                      <a:endParaRPr lang="ko-KR" altLang="en-US" dirty="0"/>
                    </a:p>
                  </a:txBody>
                  <a:tcPr anchor="ctr"/>
                </a:tc>
                <a:tc>
                  <a:txBody>
                    <a:bodyPr/>
                    <a:lstStyle/>
                    <a:p>
                      <a:pPr latinLnBrk="1"/>
                      <a:r>
                        <a:rPr lang="ko-KR" altLang="en-US" dirty="0"/>
                        <a:t>키와 값으로 구성</a:t>
                      </a:r>
                    </a:p>
                  </a:txBody>
                  <a:tcPr anchor="ctr"/>
                </a:tc>
                <a:tc>
                  <a:txBody>
                    <a:bodyPr/>
                    <a:lstStyle/>
                    <a:p>
                      <a:pPr algn="ctr" latinLnBrk="1"/>
                      <a:r>
                        <a:rPr lang="en-US" altLang="ko-KR" dirty="0"/>
                        <a:t>{ }</a:t>
                      </a:r>
                      <a:endParaRPr lang="ko-KR" altLang="en-US" dirty="0"/>
                    </a:p>
                  </a:txBody>
                  <a:tcPr anchor="ctr"/>
                </a:tc>
                <a:tc>
                  <a:txBody>
                    <a:bodyPr/>
                    <a:lstStyle/>
                    <a:p>
                      <a:pPr latinLnBrk="1"/>
                      <a:r>
                        <a:rPr lang="ko-KR" altLang="en-US" dirty="0"/>
                        <a:t>변수 </a:t>
                      </a:r>
                      <a:r>
                        <a:rPr lang="en-US" altLang="ko-KR" dirty="0"/>
                        <a:t>= { }</a:t>
                      </a:r>
                    </a:p>
                    <a:p>
                      <a:pPr latinLnBrk="1"/>
                      <a:r>
                        <a:rPr lang="ko-KR" altLang="en-US" dirty="0"/>
                        <a:t>변수 </a:t>
                      </a:r>
                      <a:r>
                        <a:rPr lang="en-US" altLang="ko-KR" dirty="0"/>
                        <a:t>= </a:t>
                      </a:r>
                      <a:r>
                        <a:rPr lang="en-US" altLang="ko-KR" dirty="0" err="1"/>
                        <a:t>dict</a:t>
                      </a:r>
                      <a:r>
                        <a:rPr lang="en-US" altLang="ko-KR" dirty="0"/>
                        <a:t> ( )</a:t>
                      </a:r>
                      <a:endParaRPr lang="ko-KR" altLang="en-US" dirty="0"/>
                    </a:p>
                  </a:txBody>
                  <a:tcPr anchor="ctr"/>
                </a:tc>
                <a:tc>
                  <a:txBody>
                    <a:bodyPr/>
                    <a:lstStyle/>
                    <a:p>
                      <a:pPr latinLnBrk="1"/>
                      <a:r>
                        <a:rPr lang="ko-KR" altLang="en-US" dirty="0"/>
                        <a:t>콜론</a:t>
                      </a:r>
                      <a:r>
                        <a:rPr lang="en-US" altLang="ko-KR" dirty="0"/>
                        <a:t>(:)</a:t>
                      </a:r>
                      <a:r>
                        <a:rPr lang="ko-KR" altLang="en-US" dirty="0"/>
                        <a:t>으로 키와 값을 구분</a:t>
                      </a:r>
                    </a:p>
                  </a:txBody>
                  <a:tcPr anchor="ctr"/>
                </a:tc>
                <a:extLst>
                  <a:ext uri="{0D108BD9-81ED-4DB2-BD59-A6C34878D82A}">
                    <a16:rowId xmlns:a16="http://schemas.microsoft.com/office/drawing/2014/main" val="2698994782"/>
                  </a:ext>
                </a:extLst>
              </a:tr>
              <a:tr h="0">
                <a:tc>
                  <a:txBody>
                    <a:bodyPr/>
                    <a:lstStyle/>
                    <a:p>
                      <a:pPr algn="ctr" latinLnBrk="1"/>
                      <a:r>
                        <a:rPr lang="ko-KR" altLang="en-US" dirty="0"/>
                        <a:t>세트</a:t>
                      </a:r>
                    </a:p>
                  </a:txBody>
                  <a:tcPr anchor="ctr"/>
                </a:tc>
                <a:tc>
                  <a:txBody>
                    <a:bodyPr/>
                    <a:lstStyle/>
                    <a:p>
                      <a:pPr latinLnBrk="1"/>
                      <a:r>
                        <a:rPr lang="ko-KR" altLang="en-US" dirty="0" err="1"/>
                        <a:t>딕셔너리에서</a:t>
                      </a:r>
                      <a:r>
                        <a:rPr lang="ko-KR" altLang="en-US" dirty="0"/>
                        <a:t> 키로만 구성</a:t>
                      </a:r>
                    </a:p>
                  </a:txBody>
                  <a:tcPr anchor="ctr"/>
                </a:tc>
                <a:tc>
                  <a:txBody>
                    <a:bodyPr/>
                    <a:lstStyle/>
                    <a:p>
                      <a:pPr algn="ctr" latinLnBrk="1"/>
                      <a:r>
                        <a:rPr lang="en-US" altLang="ko-KR" dirty="0"/>
                        <a:t>{ }</a:t>
                      </a:r>
                      <a:endParaRPr lang="ko-KR" altLang="en-US" dirty="0"/>
                    </a:p>
                  </a:txBody>
                  <a:tcPr anchor="ctr"/>
                </a:tc>
                <a:tc>
                  <a:txBody>
                    <a:bodyPr/>
                    <a:lstStyle/>
                    <a:p>
                      <a:pPr latinLnBrk="1"/>
                      <a:r>
                        <a:rPr lang="ko-KR" altLang="en-US" dirty="0"/>
                        <a:t>변수 </a:t>
                      </a:r>
                      <a:r>
                        <a:rPr lang="en-US" altLang="ko-KR" dirty="0"/>
                        <a:t>= {</a:t>
                      </a:r>
                      <a:r>
                        <a:rPr lang="ko-KR" altLang="en-US" dirty="0"/>
                        <a:t>값</a:t>
                      </a:r>
                      <a:r>
                        <a:rPr lang="en-US" altLang="ko-KR" dirty="0"/>
                        <a:t>1, </a:t>
                      </a:r>
                      <a:r>
                        <a:rPr lang="ko-KR" altLang="en-US" dirty="0"/>
                        <a:t>값</a:t>
                      </a:r>
                      <a:r>
                        <a:rPr lang="en-US" altLang="ko-KR" dirty="0"/>
                        <a:t>2, … }</a:t>
                      </a:r>
                    </a:p>
                    <a:p>
                      <a:pPr latinLnBrk="1"/>
                      <a:r>
                        <a:rPr lang="ko-KR" altLang="en-US" dirty="0"/>
                        <a:t>변수 </a:t>
                      </a:r>
                      <a:r>
                        <a:rPr lang="en-US" altLang="ko-KR" dirty="0"/>
                        <a:t>= set ( )</a:t>
                      </a:r>
                      <a:endParaRPr lang="ko-KR" altLang="en-US" dirty="0"/>
                    </a:p>
                  </a:txBody>
                  <a:tcPr anchor="ctr"/>
                </a:tc>
                <a:tc>
                  <a:txBody>
                    <a:bodyPr/>
                    <a:lstStyle/>
                    <a:p>
                      <a:pPr latinLnBrk="1"/>
                      <a:r>
                        <a:rPr lang="ko-KR" altLang="en-US" dirty="0"/>
                        <a:t>중복 값은 </a:t>
                      </a:r>
                      <a:r>
                        <a:rPr lang="en-US" altLang="ko-KR" dirty="0"/>
                        <a:t>1</a:t>
                      </a:r>
                      <a:r>
                        <a:rPr lang="ko-KR" altLang="en-US" dirty="0"/>
                        <a:t>개로 처리</a:t>
                      </a:r>
                      <a:r>
                        <a:rPr lang="en-US" altLang="ko-KR" dirty="0"/>
                        <a:t>, </a:t>
                      </a:r>
                      <a:r>
                        <a:rPr lang="ko-KR" altLang="en-US" dirty="0"/>
                        <a:t>변수</a:t>
                      </a:r>
                      <a:r>
                        <a:rPr lang="en-US" altLang="ko-KR" dirty="0"/>
                        <a:t>={ }</a:t>
                      </a:r>
                      <a:r>
                        <a:rPr lang="ko-KR" altLang="en-US" dirty="0"/>
                        <a:t>를 사용하면 빈 </a:t>
                      </a:r>
                      <a:r>
                        <a:rPr lang="ko-KR" altLang="en-US" dirty="0" err="1"/>
                        <a:t>딕셔너리로</a:t>
                      </a:r>
                      <a:r>
                        <a:rPr lang="ko-KR" altLang="en-US" dirty="0"/>
                        <a:t> 생성</a:t>
                      </a:r>
                    </a:p>
                  </a:txBody>
                  <a:tcPr anchor="ctr"/>
                </a:tc>
                <a:extLst>
                  <a:ext uri="{0D108BD9-81ED-4DB2-BD59-A6C34878D82A}">
                    <a16:rowId xmlns:a16="http://schemas.microsoft.com/office/drawing/2014/main" val="388083944"/>
                  </a:ext>
                </a:extLst>
              </a:tr>
            </a:tbl>
          </a:graphicData>
        </a:graphic>
      </p:graphicFrame>
    </p:spTree>
    <p:extLst>
      <p:ext uri="{BB962C8B-B14F-4D97-AF65-F5344CB8AC3E}">
        <p14:creationId xmlns:p14="http://schemas.microsoft.com/office/powerpoint/2010/main" val="38002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8D16C70E-52F2-4E1C-83C0-C6C6611395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3C65ACA-5070-413F-9122-5EBC3E78543E}"/>
              </a:ext>
            </a:extLst>
          </p:cNvPr>
          <p:cNvSpPr>
            <a:spLocks noGrp="1"/>
          </p:cNvSpPr>
          <p:nvPr>
            <p:ph type="sldNum" sz="quarter" idx="11"/>
          </p:nvPr>
        </p:nvSpPr>
        <p:spPr/>
        <p:txBody>
          <a:bodyPr/>
          <a:lstStyle/>
          <a:p>
            <a:r>
              <a:rPr lang="ko-KR" altLang="en-US"/>
              <a:t> </a:t>
            </a:r>
            <a:fld id="{6280F36F-71BF-49B8-9E8F-C9B7AF481C74}" type="slidenum">
              <a:rPr lang="ko-KR" altLang="en-US" smtClean="0"/>
              <a:pPr/>
              <a:t>38</a:t>
            </a:fld>
            <a:endParaRPr lang="en-US" altLang="ko-KR" dirty="0"/>
          </a:p>
        </p:txBody>
      </p:sp>
      <p:sp>
        <p:nvSpPr>
          <p:cNvPr id="5" name="제목 4">
            <a:extLst>
              <a:ext uri="{FF2B5EF4-FFF2-40B4-BE49-F238E27FC236}">
                <a16:creationId xmlns:a16="http://schemas.microsoft.com/office/drawing/2014/main" id="{01559615-1756-421A-9074-558F7868D728}"/>
              </a:ext>
            </a:extLst>
          </p:cNvPr>
          <p:cNvSpPr>
            <a:spLocks noGrp="1"/>
          </p:cNvSpPr>
          <p:nvPr>
            <p:ph type="title"/>
          </p:nvPr>
        </p:nvSpPr>
        <p:spPr/>
        <p:txBody>
          <a:bodyPr/>
          <a:lstStyle/>
          <a:p>
            <a:r>
              <a:rPr lang="ko-KR" altLang="en-US" dirty="0"/>
              <a:t>리스트란</a:t>
            </a:r>
            <a:r>
              <a:rPr lang="en-US" altLang="ko-KR" dirty="0"/>
              <a:t>?</a:t>
            </a:r>
            <a:endParaRPr lang="ko-KR" altLang="en-US" dirty="0"/>
          </a:p>
        </p:txBody>
      </p:sp>
      <p:sp>
        <p:nvSpPr>
          <p:cNvPr id="12" name="내용 개체 틀 11">
            <a:extLst>
              <a:ext uri="{FF2B5EF4-FFF2-40B4-BE49-F238E27FC236}">
                <a16:creationId xmlns:a16="http://schemas.microsoft.com/office/drawing/2014/main" id="{4EBCE6A8-20EC-4725-A3A4-C3FCA779380C}"/>
              </a:ext>
            </a:extLst>
          </p:cNvPr>
          <p:cNvSpPr>
            <a:spLocks noGrp="1"/>
          </p:cNvSpPr>
          <p:nvPr>
            <p:ph idx="1"/>
          </p:nvPr>
        </p:nvSpPr>
        <p:spPr/>
        <p:txBody>
          <a:bodyPr/>
          <a:lstStyle/>
          <a:p>
            <a:r>
              <a:rPr lang="ko-KR" altLang="en-US" dirty="0"/>
              <a:t>변수는 하나의 저장공간</a:t>
            </a:r>
            <a:endParaRPr lang="en-US" altLang="ko-KR" dirty="0"/>
          </a:p>
          <a:p>
            <a:r>
              <a:rPr lang="ko-KR" altLang="en-US" dirty="0"/>
              <a:t>리스트는 여러 변수들의 모음</a:t>
            </a:r>
            <a:endParaRPr lang="en-US" altLang="ko-KR" dirty="0"/>
          </a:p>
          <a:p>
            <a:pPr lvl="1"/>
            <a:r>
              <a:rPr lang="ko-KR" altLang="en-US" dirty="0"/>
              <a:t>리스트의 </a:t>
            </a:r>
            <a:r>
              <a:rPr lang="en-US" altLang="ko-KR" dirty="0"/>
              <a:t>index</a:t>
            </a:r>
            <a:r>
              <a:rPr lang="ko-KR" altLang="en-US" dirty="0"/>
              <a:t>값의 시작은 </a:t>
            </a:r>
            <a:r>
              <a:rPr lang="en-US" altLang="ko-KR" dirty="0">
                <a:solidFill>
                  <a:schemeClr val="accent1"/>
                </a:solidFill>
              </a:rPr>
              <a:t>0</a:t>
            </a:r>
            <a:r>
              <a:rPr lang="ko-KR" altLang="en-US" dirty="0"/>
              <a:t> </a:t>
            </a:r>
            <a:r>
              <a:rPr lang="ko-KR" altLang="en-US" dirty="0" err="1"/>
              <a:t>부터임</a:t>
            </a:r>
            <a:r>
              <a:rPr lang="en-US" altLang="ko-KR" dirty="0"/>
              <a:t>. </a:t>
            </a:r>
            <a:r>
              <a:rPr lang="en-US" altLang="ko-KR" sz="1800" dirty="0"/>
              <a:t>(</a:t>
            </a:r>
            <a:r>
              <a:rPr lang="ko-KR" altLang="en-US" sz="1800" dirty="0" err="1"/>
              <a:t>튜플</a:t>
            </a:r>
            <a:r>
              <a:rPr lang="en-US" altLang="ko-KR" sz="1800" dirty="0"/>
              <a:t>, </a:t>
            </a:r>
            <a:r>
              <a:rPr lang="ko-KR" altLang="en-US" sz="1800" dirty="0" err="1"/>
              <a:t>딕셔너리</a:t>
            </a:r>
            <a:r>
              <a:rPr lang="en-US" altLang="ko-KR" sz="1800" dirty="0"/>
              <a:t>, </a:t>
            </a:r>
            <a:r>
              <a:rPr lang="ko-KR" altLang="en-US" sz="1800" dirty="0"/>
              <a:t>세트 등에서도 동일</a:t>
            </a:r>
            <a:r>
              <a:rPr lang="en-US" altLang="ko-KR" sz="1800" dirty="0"/>
              <a:t>)</a:t>
            </a:r>
            <a:endParaRPr lang="en-US" altLang="ko-KR" dirty="0"/>
          </a:p>
          <a:p>
            <a:r>
              <a:rPr lang="ko-KR" altLang="en-US" dirty="0"/>
              <a:t>선언 </a:t>
            </a:r>
            <a:r>
              <a:rPr lang="en-US" altLang="ko-KR" dirty="0"/>
              <a:t>: </a:t>
            </a:r>
            <a:r>
              <a:rPr lang="ko-KR" altLang="en-US" dirty="0"/>
              <a:t>리스트명 </a:t>
            </a:r>
            <a:r>
              <a:rPr lang="en-US" altLang="ko-KR" dirty="0"/>
              <a:t>= [</a:t>
            </a:r>
            <a:r>
              <a:rPr lang="ko-KR" altLang="en-US" dirty="0"/>
              <a:t>값</a:t>
            </a:r>
            <a:r>
              <a:rPr lang="en-US" altLang="ko-KR" dirty="0"/>
              <a:t>1, </a:t>
            </a:r>
            <a:r>
              <a:rPr lang="ko-KR" altLang="en-US" dirty="0"/>
              <a:t>값</a:t>
            </a:r>
            <a:r>
              <a:rPr lang="en-US" altLang="ko-KR" dirty="0"/>
              <a:t>2, </a:t>
            </a:r>
            <a:r>
              <a:rPr lang="ko-KR" altLang="en-US" dirty="0"/>
              <a:t>값</a:t>
            </a:r>
            <a:r>
              <a:rPr lang="en-US" altLang="ko-KR" dirty="0"/>
              <a:t>3, …]</a:t>
            </a:r>
          </a:p>
          <a:p>
            <a:pPr lvl="1"/>
            <a:r>
              <a:rPr lang="en-US" altLang="ko-KR" dirty="0"/>
              <a:t>aa</a:t>
            </a:r>
            <a:r>
              <a:rPr lang="ko-KR" altLang="en-US" dirty="0"/>
              <a:t> </a:t>
            </a:r>
            <a:r>
              <a:rPr lang="en-US" altLang="ko-KR" dirty="0"/>
              <a:t>=</a:t>
            </a:r>
            <a:r>
              <a:rPr lang="ko-KR" altLang="en-US" dirty="0"/>
              <a:t> </a:t>
            </a:r>
            <a:r>
              <a:rPr lang="en-US" altLang="ko-KR" dirty="0"/>
              <a:t>[10,</a:t>
            </a:r>
            <a:r>
              <a:rPr lang="ko-KR" altLang="en-US" dirty="0"/>
              <a:t> </a:t>
            </a:r>
            <a:r>
              <a:rPr lang="en-US" altLang="ko-KR" dirty="0"/>
              <a:t>20,</a:t>
            </a:r>
            <a:r>
              <a:rPr lang="ko-KR" altLang="en-US" dirty="0"/>
              <a:t> </a:t>
            </a:r>
            <a:r>
              <a:rPr lang="en-US" altLang="ko-KR" dirty="0"/>
              <a:t>30,</a:t>
            </a:r>
            <a:r>
              <a:rPr lang="ko-KR" altLang="en-US" dirty="0"/>
              <a:t> </a:t>
            </a:r>
            <a:r>
              <a:rPr lang="en-US" altLang="ko-KR" dirty="0"/>
              <a:t>40]</a:t>
            </a:r>
          </a:p>
          <a:p>
            <a:pPr lvl="1"/>
            <a:r>
              <a:rPr lang="en-US" altLang="ko-KR" dirty="0"/>
              <a:t>aa[</a:t>
            </a:r>
            <a:r>
              <a:rPr lang="en-US" altLang="ko-KR" dirty="0">
                <a:solidFill>
                  <a:schemeClr val="accent1"/>
                </a:solidFill>
              </a:rPr>
              <a:t>0</a:t>
            </a:r>
            <a:r>
              <a:rPr lang="en-US" altLang="ko-KR" dirty="0"/>
              <a:t>] : 10, aa[</a:t>
            </a:r>
            <a:r>
              <a:rPr lang="en-US" altLang="ko-KR" dirty="0">
                <a:solidFill>
                  <a:schemeClr val="accent1"/>
                </a:solidFill>
              </a:rPr>
              <a:t>3</a:t>
            </a:r>
            <a:r>
              <a:rPr lang="en-US" altLang="ko-KR" dirty="0"/>
              <a:t>] : 40</a:t>
            </a:r>
          </a:p>
          <a:p>
            <a:pPr lvl="1"/>
            <a:endParaRPr lang="en-US" altLang="ko-KR" dirty="0"/>
          </a:p>
          <a:p>
            <a:pPr lvl="1"/>
            <a:endParaRPr lang="en-US" altLang="ko-KR" dirty="0"/>
          </a:p>
          <a:p>
            <a:pPr marL="0" indent="0">
              <a:buNone/>
            </a:pPr>
            <a:r>
              <a:rPr lang="en-US" altLang="ko-KR" sz="2000" dirty="0"/>
              <a:t>※ C/C++/Java</a:t>
            </a:r>
            <a:r>
              <a:rPr lang="ko-KR" altLang="en-US" sz="2000" dirty="0"/>
              <a:t>의 배열과 유사</a:t>
            </a:r>
            <a:endParaRPr lang="ko-KR" altLang="en-US" sz="2400" dirty="0"/>
          </a:p>
        </p:txBody>
      </p:sp>
      <p:pic>
        <p:nvPicPr>
          <p:cNvPr id="14" name="그림 13">
            <a:extLst>
              <a:ext uri="{FF2B5EF4-FFF2-40B4-BE49-F238E27FC236}">
                <a16:creationId xmlns:a16="http://schemas.microsoft.com/office/drawing/2014/main" id="{4DDDDC0F-7961-4B4F-BD0D-DBDFE7944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6307" y="3685032"/>
            <a:ext cx="5677493" cy="2491931"/>
          </a:xfrm>
          <a:prstGeom prst="rect">
            <a:avLst/>
          </a:prstGeom>
        </p:spPr>
      </p:pic>
    </p:spTree>
    <p:extLst>
      <p:ext uri="{BB962C8B-B14F-4D97-AF65-F5344CB8AC3E}">
        <p14:creationId xmlns:p14="http://schemas.microsoft.com/office/powerpoint/2010/main" val="19352329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8D16C70E-52F2-4E1C-83C0-C6C6611395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3C65ACA-5070-413F-9122-5EBC3E78543E}"/>
              </a:ext>
            </a:extLst>
          </p:cNvPr>
          <p:cNvSpPr>
            <a:spLocks noGrp="1"/>
          </p:cNvSpPr>
          <p:nvPr>
            <p:ph type="sldNum" sz="quarter" idx="11"/>
          </p:nvPr>
        </p:nvSpPr>
        <p:spPr/>
        <p:txBody>
          <a:bodyPr/>
          <a:lstStyle/>
          <a:p>
            <a:r>
              <a:rPr lang="ko-KR" altLang="en-US"/>
              <a:t> </a:t>
            </a:r>
            <a:fld id="{6280F36F-71BF-49B8-9E8F-C9B7AF481C74}" type="slidenum">
              <a:rPr lang="ko-KR" altLang="en-US" smtClean="0"/>
              <a:pPr/>
              <a:t>39</a:t>
            </a:fld>
            <a:endParaRPr lang="en-US" altLang="ko-KR" dirty="0"/>
          </a:p>
        </p:txBody>
      </p:sp>
      <p:sp>
        <p:nvSpPr>
          <p:cNvPr id="5" name="제목 4">
            <a:extLst>
              <a:ext uri="{FF2B5EF4-FFF2-40B4-BE49-F238E27FC236}">
                <a16:creationId xmlns:a16="http://schemas.microsoft.com/office/drawing/2014/main" id="{01559615-1756-421A-9074-558F7868D728}"/>
              </a:ext>
            </a:extLst>
          </p:cNvPr>
          <p:cNvSpPr>
            <a:spLocks noGrp="1"/>
          </p:cNvSpPr>
          <p:nvPr>
            <p:ph type="title"/>
          </p:nvPr>
        </p:nvSpPr>
        <p:spPr/>
        <p:txBody>
          <a:bodyPr/>
          <a:lstStyle/>
          <a:p>
            <a:r>
              <a:rPr lang="ko-KR" altLang="en-US" dirty="0"/>
              <a:t>리스트의 선언과 사용</a:t>
            </a:r>
          </a:p>
        </p:txBody>
      </p:sp>
      <p:sp>
        <p:nvSpPr>
          <p:cNvPr id="12" name="내용 개체 틀 11">
            <a:extLst>
              <a:ext uri="{FF2B5EF4-FFF2-40B4-BE49-F238E27FC236}">
                <a16:creationId xmlns:a16="http://schemas.microsoft.com/office/drawing/2014/main" id="{4EBCE6A8-20EC-4725-A3A4-C3FCA779380C}"/>
              </a:ext>
            </a:extLst>
          </p:cNvPr>
          <p:cNvSpPr>
            <a:spLocks noGrp="1"/>
          </p:cNvSpPr>
          <p:nvPr>
            <p:ph idx="1"/>
          </p:nvPr>
        </p:nvSpPr>
        <p:spPr/>
        <p:txBody>
          <a:bodyPr>
            <a:normAutofit fontScale="92500"/>
          </a:bodyPr>
          <a:lstStyle/>
          <a:p>
            <a:pPr>
              <a:lnSpc>
                <a:spcPct val="150000"/>
              </a:lnSpc>
            </a:pPr>
            <a:r>
              <a:rPr lang="ko-KR" altLang="en-US" dirty="0"/>
              <a:t>리스트를 어떻게 선언하지요</a:t>
            </a:r>
            <a:r>
              <a:rPr lang="en-US" altLang="ko-KR" dirty="0"/>
              <a:t>?</a:t>
            </a:r>
          </a:p>
          <a:p>
            <a:pPr lvl="1">
              <a:lnSpc>
                <a:spcPct val="150000"/>
              </a:lnSpc>
            </a:pPr>
            <a:r>
              <a:rPr lang="en-US" altLang="ko-KR" dirty="0"/>
              <a:t>aa = []    # </a:t>
            </a:r>
            <a:r>
              <a:rPr lang="ko-KR" altLang="en-US" dirty="0"/>
              <a:t>빈 리스트만 생성</a:t>
            </a:r>
            <a:endParaRPr lang="en-US" altLang="ko-KR" dirty="0"/>
          </a:p>
          <a:p>
            <a:pPr lvl="1">
              <a:lnSpc>
                <a:spcPct val="150000"/>
              </a:lnSpc>
            </a:pPr>
            <a:r>
              <a:rPr lang="en-US" altLang="ko-KR" dirty="0"/>
              <a:t>bb = [10, 20, 30]   # </a:t>
            </a:r>
            <a:r>
              <a:rPr lang="ko-KR" altLang="en-US" dirty="0"/>
              <a:t>정수로만 구성된 리스트</a:t>
            </a:r>
            <a:endParaRPr lang="en-US" altLang="ko-KR" dirty="0"/>
          </a:p>
          <a:p>
            <a:pPr lvl="1">
              <a:lnSpc>
                <a:spcPct val="150000"/>
              </a:lnSpc>
            </a:pPr>
            <a:r>
              <a:rPr lang="en-US" altLang="ko-KR" dirty="0"/>
              <a:t>cc = [‘</a:t>
            </a:r>
            <a:r>
              <a:rPr lang="ko-KR" altLang="en-US" dirty="0"/>
              <a:t>리스트는</a:t>
            </a:r>
            <a:r>
              <a:rPr lang="en-US" altLang="ko-KR" dirty="0"/>
              <a:t>’, ‘</a:t>
            </a:r>
            <a:r>
              <a:rPr lang="ko-KR" altLang="en-US" dirty="0"/>
              <a:t>여러가지</a:t>
            </a:r>
            <a:r>
              <a:rPr lang="en-US" altLang="ko-KR" dirty="0"/>
              <a:t>’, ‘</a:t>
            </a:r>
            <a:r>
              <a:rPr lang="ko-KR" altLang="en-US" dirty="0"/>
              <a:t>변수형을</a:t>
            </a:r>
            <a:r>
              <a:rPr lang="en-US" altLang="ko-KR" dirty="0"/>
              <a:t>’, ‘</a:t>
            </a:r>
            <a:r>
              <a:rPr lang="ko-KR" altLang="en-US" dirty="0"/>
              <a:t>저장가능</a:t>
            </a:r>
            <a:r>
              <a:rPr lang="en-US" altLang="ko-KR" dirty="0"/>
              <a:t>’]   # </a:t>
            </a:r>
            <a:r>
              <a:rPr lang="ko-KR" altLang="en-US" dirty="0"/>
              <a:t>문자열로만 구성</a:t>
            </a:r>
            <a:endParaRPr lang="en-US" altLang="ko-KR" dirty="0"/>
          </a:p>
          <a:p>
            <a:pPr lvl="1">
              <a:lnSpc>
                <a:spcPct val="150000"/>
              </a:lnSpc>
            </a:pPr>
            <a:endParaRPr lang="en-US" altLang="ko-KR" dirty="0"/>
          </a:p>
          <a:p>
            <a:pPr>
              <a:lnSpc>
                <a:spcPct val="150000"/>
              </a:lnSpc>
            </a:pPr>
            <a:r>
              <a:rPr lang="ko-KR" altLang="en-US" dirty="0"/>
              <a:t>리스트는 여러가지 데이터형을 동시에 저장할 수 있어요</a:t>
            </a:r>
            <a:r>
              <a:rPr lang="en-US" altLang="ko-KR" dirty="0"/>
              <a:t>.</a:t>
            </a:r>
          </a:p>
          <a:p>
            <a:pPr lvl="1">
              <a:lnSpc>
                <a:spcPct val="150000"/>
              </a:lnSpc>
            </a:pPr>
            <a:r>
              <a:rPr lang="en-US" altLang="ko-KR" dirty="0"/>
              <a:t>dd = [10, ‘</a:t>
            </a:r>
            <a:r>
              <a:rPr lang="ko-KR" altLang="en-US" dirty="0"/>
              <a:t>리스트</a:t>
            </a:r>
            <a:r>
              <a:rPr lang="en-US" altLang="ko-KR" dirty="0"/>
              <a:t>’, 30, ‘</a:t>
            </a:r>
            <a:r>
              <a:rPr lang="ko-KR" altLang="en-US" dirty="0"/>
              <a:t>문자열</a:t>
            </a:r>
            <a:r>
              <a:rPr lang="en-US" altLang="ko-KR" dirty="0"/>
              <a:t>’]    # </a:t>
            </a:r>
            <a:r>
              <a:rPr lang="ko-KR" altLang="en-US" dirty="0"/>
              <a:t>다양한 데이터형 저장</a:t>
            </a:r>
            <a:endParaRPr lang="en-US" altLang="ko-KR" dirty="0"/>
          </a:p>
          <a:p>
            <a:pPr marL="457200" lvl="1" indent="0">
              <a:lnSpc>
                <a:spcPct val="150000"/>
              </a:lnSpc>
              <a:buNone/>
            </a:pPr>
            <a:r>
              <a:rPr lang="en-US" altLang="ko-KR" sz="2000" dirty="0"/>
              <a:t>  ※ dd </a:t>
            </a:r>
            <a:r>
              <a:rPr lang="ko-KR" altLang="en-US" sz="2000" dirty="0"/>
              <a:t>같은 변수는 </a:t>
            </a:r>
            <a:r>
              <a:rPr lang="en-US" altLang="ko-KR" sz="2000" dirty="0"/>
              <a:t>C/C++/Java</a:t>
            </a:r>
            <a:r>
              <a:rPr lang="ko-KR" altLang="en-US" sz="2000" dirty="0"/>
              <a:t>에서는 어림도 없는 소리</a:t>
            </a:r>
            <a:endParaRPr lang="en-US" altLang="ko-KR" sz="2000" dirty="0"/>
          </a:p>
          <a:p>
            <a:pPr marL="457200" lvl="1" indent="0">
              <a:lnSpc>
                <a:spcPct val="150000"/>
              </a:lnSpc>
              <a:buNone/>
            </a:pPr>
            <a:endParaRPr lang="en-US" altLang="ko-KR" dirty="0"/>
          </a:p>
        </p:txBody>
      </p:sp>
    </p:spTree>
    <p:extLst>
      <p:ext uri="{BB962C8B-B14F-4D97-AF65-F5344CB8AC3E}">
        <p14:creationId xmlns:p14="http://schemas.microsoft.com/office/powerpoint/2010/main" val="252598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a:extLst>
              <a:ext uri="{FF2B5EF4-FFF2-40B4-BE49-F238E27FC236}">
                <a16:creationId xmlns:a16="http://schemas.microsoft.com/office/drawing/2014/main" id="{1BBC0519-3879-7C99-327E-DA1914D1DC57}"/>
              </a:ext>
            </a:extLst>
          </p:cNvPr>
          <p:cNvSpPr>
            <a:spLocks noGrp="1"/>
          </p:cNvSpPr>
          <p:nvPr>
            <p:ph type="title"/>
          </p:nvPr>
        </p:nvSpPr>
        <p:spPr/>
        <p:txBody>
          <a:bodyPr/>
          <a:lstStyle/>
          <a:p>
            <a:r>
              <a:rPr lang="en-US" altLang="ko-KR" dirty="0"/>
              <a:t>1</a:t>
            </a:r>
            <a:r>
              <a:rPr lang="ko-KR" altLang="en-US" dirty="0"/>
              <a:t>주차 </a:t>
            </a:r>
            <a:r>
              <a:rPr lang="en-US" altLang="ko-KR" dirty="0"/>
              <a:t>: </a:t>
            </a:r>
            <a:r>
              <a:rPr lang="ko-KR" altLang="en-US" dirty="0"/>
              <a:t>파이썬 설치</a:t>
            </a:r>
            <a:br>
              <a:rPr lang="en-US" altLang="ko-KR" dirty="0"/>
            </a:br>
            <a:r>
              <a:rPr lang="en-US" altLang="ko-KR" dirty="0"/>
              <a:t>2</a:t>
            </a:r>
            <a:r>
              <a:rPr lang="ko-KR" altLang="en-US" dirty="0"/>
              <a:t>주차 </a:t>
            </a:r>
            <a:r>
              <a:rPr lang="en-US" altLang="ko-KR" dirty="0"/>
              <a:t>: </a:t>
            </a:r>
            <a:r>
              <a:rPr lang="ko-KR" altLang="en-US" dirty="0" err="1"/>
              <a:t>터틀</a:t>
            </a:r>
            <a:r>
              <a:rPr lang="ko-KR" altLang="en-US" dirty="0"/>
              <a:t> 그리기</a:t>
            </a:r>
          </a:p>
        </p:txBody>
      </p:sp>
      <p:sp>
        <p:nvSpPr>
          <p:cNvPr id="9" name="텍스트 개체 틀 8">
            <a:extLst>
              <a:ext uri="{FF2B5EF4-FFF2-40B4-BE49-F238E27FC236}">
                <a16:creationId xmlns:a16="http://schemas.microsoft.com/office/drawing/2014/main" id="{E05722AB-A9D2-8EBA-50AF-6E6A65C51F32}"/>
              </a:ext>
            </a:extLst>
          </p:cNvPr>
          <p:cNvSpPr>
            <a:spLocks noGrp="1"/>
          </p:cNvSpPr>
          <p:nvPr>
            <p:ph type="body" idx="1"/>
          </p:nvPr>
        </p:nvSpPr>
        <p:spPr/>
        <p:txBody>
          <a:bodyPr/>
          <a:lstStyle/>
          <a:p>
            <a:endParaRPr lang="ko-KR" altLang="en-US"/>
          </a:p>
        </p:txBody>
      </p:sp>
      <p:sp>
        <p:nvSpPr>
          <p:cNvPr id="3" name="바닥글 개체 틀 2">
            <a:extLst>
              <a:ext uri="{FF2B5EF4-FFF2-40B4-BE49-F238E27FC236}">
                <a16:creationId xmlns:a16="http://schemas.microsoft.com/office/drawing/2014/main" id="{22EC17CE-2ADC-073F-5C74-1FB8C3D52779}"/>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5E8F19E0-8825-C2F4-11E1-6E7D1F793D34}"/>
              </a:ext>
            </a:extLst>
          </p:cNvPr>
          <p:cNvSpPr>
            <a:spLocks noGrp="1"/>
          </p:cNvSpPr>
          <p:nvPr>
            <p:ph type="sldNum" sz="quarter" idx="12"/>
          </p:nvPr>
        </p:nvSpPr>
        <p:spPr/>
        <p:txBody>
          <a:bodyPr/>
          <a:lstStyle/>
          <a:p>
            <a:r>
              <a:rPr lang="ko-KR" altLang="en-US"/>
              <a:t> </a:t>
            </a:r>
            <a:fld id="{6280F36F-71BF-49B8-9E8F-C9B7AF481C74}" type="slidenum">
              <a:rPr lang="ko-KR" altLang="en-US" smtClean="0"/>
              <a:pPr/>
              <a:t>4</a:t>
            </a:fld>
            <a:endParaRPr lang="en-US" altLang="ko-KR" dirty="0"/>
          </a:p>
        </p:txBody>
      </p:sp>
    </p:spTree>
    <p:extLst>
      <p:ext uri="{BB962C8B-B14F-4D97-AF65-F5344CB8AC3E}">
        <p14:creationId xmlns:p14="http://schemas.microsoft.com/office/powerpoint/2010/main" val="418609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85ABFF7-4727-4666-899F-7EDDEBD93C73}"/>
              </a:ext>
            </a:extLst>
          </p:cNvPr>
          <p:cNvSpPr>
            <a:spLocks noGrp="1"/>
          </p:cNvSpPr>
          <p:nvPr>
            <p:ph idx="1"/>
          </p:nvPr>
        </p:nvSpPr>
        <p:spPr/>
        <p:txBody>
          <a:bodyPr>
            <a:normAutofit/>
          </a:bodyPr>
          <a:lstStyle/>
          <a:p>
            <a:r>
              <a:rPr lang="ko-KR" altLang="en-US" dirty="0" err="1"/>
              <a:t>음수값으로</a:t>
            </a:r>
            <a:r>
              <a:rPr lang="ko-KR" altLang="en-US" dirty="0"/>
              <a:t> 접근하기</a:t>
            </a:r>
            <a:endParaRPr lang="en-US" altLang="ko-KR" dirty="0"/>
          </a:p>
          <a:p>
            <a:pPr lvl="1"/>
            <a:r>
              <a:rPr lang="en-US" altLang="ko-KR" dirty="0"/>
              <a:t>aa</a:t>
            </a:r>
            <a:r>
              <a:rPr lang="ko-KR" altLang="en-US" dirty="0"/>
              <a:t> </a:t>
            </a:r>
            <a:r>
              <a:rPr lang="en-US" altLang="ko-KR" dirty="0"/>
              <a:t>=</a:t>
            </a:r>
            <a:r>
              <a:rPr lang="ko-KR" altLang="en-US" dirty="0"/>
              <a:t> </a:t>
            </a:r>
            <a:r>
              <a:rPr lang="en-US" altLang="ko-KR" dirty="0"/>
              <a:t>[10,</a:t>
            </a:r>
            <a:r>
              <a:rPr lang="ko-KR" altLang="en-US" dirty="0"/>
              <a:t> </a:t>
            </a:r>
            <a:r>
              <a:rPr lang="en-US" altLang="ko-KR" dirty="0"/>
              <a:t>20,</a:t>
            </a:r>
            <a:r>
              <a:rPr lang="ko-KR" altLang="en-US" dirty="0"/>
              <a:t> </a:t>
            </a:r>
            <a:r>
              <a:rPr lang="en-US" altLang="ko-KR" dirty="0"/>
              <a:t>30,</a:t>
            </a:r>
            <a:r>
              <a:rPr lang="ko-KR" altLang="en-US" dirty="0"/>
              <a:t> </a:t>
            </a:r>
            <a:r>
              <a:rPr lang="en-US" altLang="ko-KR" dirty="0"/>
              <a:t>40]</a:t>
            </a:r>
            <a:r>
              <a:rPr lang="ko-KR" altLang="en-US" dirty="0"/>
              <a:t> 에서 </a:t>
            </a:r>
            <a:r>
              <a:rPr lang="en-US" altLang="ko-KR" dirty="0"/>
              <a:t>aa[-1]: 40, aa[-4]:</a:t>
            </a:r>
            <a:r>
              <a:rPr lang="ko-KR" altLang="en-US" dirty="0"/>
              <a:t> </a:t>
            </a:r>
            <a:r>
              <a:rPr lang="en-US" altLang="ko-KR" dirty="0"/>
              <a:t>10</a:t>
            </a:r>
          </a:p>
          <a:p>
            <a:r>
              <a:rPr lang="ko-KR" altLang="en-US" dirty="0"/>
              <a:t>콜론 사용하여 접근하기 </a:t>
            </a:r>
            <a:r>
              <a:rPr lang="en-US" altLang="ko-KR" dirty="0"/>
              <a:t>: </a:t>
            </a:r>
            <a:r>
              <a:rPr lang="ko-KR" altLang="en-US" dirty="0"/>
              <a:t>리스트명</a:t>
            </a:r>
            <a:r>
              <a:rPr lang="en-US" altLang="ko-KR" dirty="0"/>
              <a:t>[</a:t>
            </a:r>
            <a:r>
              <a:rPr lang="ko-KR" altLang="en-US" dirty="0" err="1"/>
              <a:t>시작값</a:t>
            </a:r>
            <a:r>
              <a:rPr lang="en-US" altLang="ko-KR" dirty="0"/>
              <a:t>:</a:t>
            </a:r>
            <a:r>
              <a:rPr lang="ko-KR" altLang="en-US" dirty="0" err="1"/>
              <a:t>끝값</a:t>
            </a:r>
            <a:r>
              <a:rPr lang="en-US" altLang="ko-KR" dirty="0"/>
              <a:t>+1]</a:t>
            </a:r>
          </a:p>
          <a:p>
            <a:pPr lvl="1"/>
            <a:r>
              <a:rPr lang="en-US" altLang="ko-KR" dirty="0"/>
              <a:t>aa[0:3] : aa[0], aa[1], aa[2]    / aa[2:5]</a:t>
            </a:r>
            <a:r>
              <a:rPr lang="ko-KR" altLang="en-US" dirty="0"/>
              <a:t> </a:t>
            </a:r>
            <a:r>
              <a:rPr lang="en-US" altLang="ko-KR" dirty="0"/>
              <a:t>:</a:t>
            </a:r>
            <a:r>
              <a:rPr lang="ko-KR" altLang="en-US" dirty="0"/>
              <a:t> </a:t>
            </a:r>
            <a:r>
              <a:rPr lang="en-US" altLang="ko-KR" dirty="0"/>
              <a:t>aa[2], aa[3], aa[4]</a:t>
            </a:r>
          </a:p>
          <a:p>
            <a:pPr lvl="1"/>
            <a:r>
              <a:rPr lang="en-US" altLang="ko-KR" sz="1600" dirty="0"/>
              <a:t>(0</a:t>
            </a:r>
            <a:r>
              <a:rPr lang="ko-KR" altLang="en-US" sz="1600" dirty="0"/>
              <a:t>과 끝은 생략가능</a:t>
            </a:r>
            <a:r>
              <a:rPr lang="en-US" altLang="ko-KR" sz="1600" dirty="0"/>
              <a:t>) </a:t>
            </a:r>
            <a:r>
              <a:rPr lang="en-US" altLang="ko-KR" dirty="0"/>
              <a:t>aa[2:] : aa[2]</a:t>
            </a:r>
            <a:r>
              <a:rPr lang="ko-KR" altLang="en-US" dirty="0"/>
              <a:t>에서 끝까지 </a:t>
            </a:r>
            <a:r>
              <a:rPr lang="en-US" altLang="ko-KR" dirty="0"/>
              <a:t>/ aa[:20] : </a:t>
            </a:r>
            <a:r>
              <a:rPr lang="ko-KR" altLang="en-US" dirty="0"/>
              <a:t>처음부터 </a:t>
            </a:r>
            <a:r>
              <a:rPr lang="en-US" altLang="ko-KR" dirty="0"/>
              <a:t>aa[19]</a:t>
            </a:r>
            <a:r>
              <a:rPr lang="ko-KR" altLang="en-US" dirty="0"/>
              <a:t>까지</a:t>
            </a:r>
            <a:endParaRPr lang="en-US" altLang="ko-KR" dirty="0"/>
          </a:p>
          <a:p>
            <a:pPr lvl="1"/>
            <a:r>
              <a:rPr lang="en-US" altLang="ko-KR" dirty="0"/>
              <a:t>aa[::2]</a:t>
            </a:r>
            <a:r>
              <a:rPr lang="ko-KR" altLang="en-US" dirty="0"/>
              <a:t> </a:t>
            </a:r>
            <a:r>
              <a:rPr lang="en-US" altLang="ko-KR" dirty="0"/>
              <a:t>:</a:t>
            </a:r>
            <a:r>
              <a:rPr lang="ko-KR" altLang="en-US" dirty="0"/>
              <a:t> 처음부터 </a:t>
            </a:r>
            <a:r>
              <a:rPr lang="en-US" altLang="ko-KR" dirty="0"/>
              <a:t>2</a:t>
            </a:r>
            <a:r>
              <a:rPr lang="ko-KR" altLang="en-US" dirty="0" err="1"/>
              <a:t>칸씩</a:t>
            </a:r>
            <a:r>
              <a:rPr lang="ko-KR" altLang="en-US" dirty="0"/>
              <a:t> 건너뛰기</a:t>
            </a:r>
            <a:endParaRPr lang="en-US" altLang="ko-KR" dirty="0"/>
          </a:p>
          <a:p>
            <a:pPr lvl="1"/>
            <a:r>
              <a:rPr lang="en-US" altLang="ko-KR" dirty="0"/>
              <a:t>aa[::-2] : </a:t>
            </a:r>
            <a:r>
              <a:rPr lang="ko-KR" altLang="en-US" dirty="0"/>
              <a:t>뒤에서부터 </a:t>
            </a:r>
            <a:r>
              <a:rPr lang="en-US" altLang="ko-KR" dirty="0"/>
              <a:t>2</a:t>
            </a:r>
            <a:r>
              <a:rPr lang="ko-KR" altLang="en-US" dirty="0" err="1"/>
              <a:t>칸씩</a:t>
            </a:r>
            <a:r>
              <a:rPr lang="ko-KR" altLang="en-US" dirty="0"/>
              <a:t> 건너뛰기    </a:t>
            </a:r>
            <a:r>
              <a:rPr lang="en-US" altLang="ko-KR" dirty="0"/>
              <a:t>aa[::-1]</a:t>
            </a:r>
            <a:r>
              <a:rPr lang="ko-KR" altLang="en-US" dirty="0"/>
              <a:t> </a:t>
            </a:r>
            <a:r>
              <a:rPr lang="en-US" altLang="ko-KR" dirty="0"/>
              <a:t>:</a:t>
            </a:r>
            <a:r>
              <a:rPr lang="ko-KR" altLang="en-US" dirty="0"/>
              <a:t> 리스트를 거꾸로 출력</a:t>
            </a:r>
            <a:endParaRPr lang="en-US" altLang="ko-KR" dirty="0"/>
          </a:p>
          <a:p>
            <a:r>
              <a:rPr lang="ko-KR" altLang="en-US" dirty="0"/>
              <a:t>리스트끼리 더하기</a:t>
            </a:r>
            <a:r>
              <a:rPr lang="en-US" altLang="ko-KR" dirty="0"/>
              <a:t>, </a:t>
            </a:r>
            <a:r>
              <a:rPr lang="ko-KR" altLang="en-US" dirty="0"/>
              <a:t>리스트 곱하기</a:t>
            </a:r>
            <a:endParaRPr lang="en-US" altLang="ko-KR" dirty="0"/>
          </a:p>
          <a:p>
            <a:pPr lvl="1"/>
            <a:r>
              <a:rPr lang="en-US" altLang="ko-KR" dirty="0"/>
              <a:t>aa = [10, 20, 30]      bb = [40, 50, 60] </a:t>
            </a:r>
            <a:r>
              <a:rPr lang="ko-KR" altLang="en-US" dirty="0" err="1"/>
              <a:t>일때</a:t>
            </a:r>
            <a:endParaRPr lang="en-US" altLang="ko-KR" dirty="0"/>
          </a:p>
          <a:p>
            <a:pPr lvl="1"/>
            <a:r>
              <a:rPr lang="en-US" altLang="ko-KR" dirty="0"/>
              <a:t>aa + bb </a:t>
            </a:r>
            <a:r>
              <a:rPr lang="ko-KR" altLang="en-US" dirty="0"/>
              <a:t>⇒</a:t>
            </a:r>
            <a:r>
              <a:rPr lang="en-US" altLang="ko-KR" dirty="0"/>
              <a:t> [10, 20, 30, 40, 50, 60]</a:t>
            </a:r>
          </a:p>
          <a:p>
            <a:pPr lvl="1"/>
            <a:r>
              <a:rPr lang="en-US" altLang="ko-KR" dirty="0"/>
              <a:t>aa * 3 </a:t>
            </a:r>
            <a:r>
              <a:rPr lang="ko-KR" altLang="en-US" dirty="0"/>
              <a:t>⇒ </a:t>
            </a:r>
            <a:r>
              <a:rPr lang="en-US" altLang="ko-KR" dirty="0"/>
              <a:t>[10, 20, 30, 10, 20, 30, 10, 20, 30]</a:t>
            </a:r>
            <a:endParaRPr lang="ko-KR" altLang="en-US" dirty="0"/>
          </a:p>
        </p:txBody>
      </p:sp>
      <p:sp>
        <p:nvSpPr>
          <p:cNvPr id="3" name="바닥글 개체 틀 2">
            <a:extLst>
              <a:ext uri="{FF2B5EF4-FFF2-40B4-BE49-F238E27FC236}">
                <a16:creationId xmlns:a16="http://schemas.microsoft.com/office/drawing/2014/main" id="{E42347BD-58AA-4F1D-8AF1-028D5F338D4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4D2DC5F8-AEC8-4FE1-AE33-802CBB37EF94}"/>
              </a:ext>
            </a:extLst>
          </p:cNvPr>
          <p:cNvSpPr>
            <a:spLocks noGrp="1"/>
          </p:cNvSpPr>
          <p:nvPr>
            <p:ph type="sldNum" sz="quarter" idx="11"/>
          </p:nvPr>
        </p:nvSpPr>
        <p:spPr/>
        <p:txBody>
          <a:bodyPr/>
          <a:lstStyle/>
          <a:p>
            <a:r>
              <a:rPr lang="ko-KR" altLang="en-US"/>
              <a:t> </a:t>
            </a:r>
            <a:fld id="{6280F36F-71BF-49B8-9E8F-C9B7AF481C74}" type="slidenum">
              <a:rPr lang="ko-KR" altLang="en-US" smtClean="0"/>
              <a:pPr/>
              <a:t>40</a:t>
            </a:fld>
            <a:endParaRPr lang="en-US" altLang="ko-KR" dirty="0"/>
          </a:p>
        </p:txBody>
      </p:sp>
      <p:sp>
        <p:nvSpPr>
          <p:cNvPr id="5" name="제목 4">
            <a:extLst>
              <a:ext uri="{FF2B5EF4-FFF2-40B4-BE49-F238E27FC236}">
                <a16:creationId xmlns:a16="http://schemas.microsoft.com/office/drawing/2014/main" id="{72FD5081-A634-4A49-B8D3-92BEEC4AD902}"/>
              </a:ext>
            </a:extLst>
          </p:cNvPr>
          <p:cNvSpPr>
            <a:spLocks noGrp="1"/>
          </p:cNvSpPr>
          <p:nvPr>
            <p:ph type="title"/>
          </p:nvPr>
        </p:nvSpPr>
        <p:spPr/>
        <p:txBody>
          <a:bodyPr/>
          <a:lstStyle/>
          <a:p>
            <a:r>
              <a:rPr lang="ko-KR" altLang="en-US" dirty="0"/>
              <a:t>리스트의 값에 접근하기</a:t>
            </a:r>
          </a:p>
        </p:txBody>
      </p:sp>
    </p:spTree>
    <p:extLst>
      <p:ext uri="{BB962C8B-B14F-4D97-AF65-F5344CB8AC3E}">
        <p14:creationId xmlns:p14="http://schemas.microsoft.com/office/powerpoint/2010/main" val="2821238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8D16C70E-52F2-4E1C-83C0-C6C6611395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3C65ACA-5070-413F-9122-5EBC3E78543E}"/>
              </a:ext>
            </a:extLst>
          </p:cNvPr>
          <p:cNvSpPr>
            <a:spLocks noGrp="1"/>
          </p:cNvSpPr>
          <p:nvPr>
            <p:ph type="sldNum" sz="quarter" idx="11"/>
          </p:nvPr>
        </p:nvSpPr>
        <p:spPr/>
        <p:txBody>
          <a:bodyPr/>
          <a:lstStyle/>
          <a:p>
            <a:r>
              <a:rPr lang="ko-KR" altLang="en-US"/>
              <a:t> </a:t>
            </a:r>
            <a:fld id="{6280F36F-71BF-49B8-9E8F-C9B7AF481C74}" type="slidenum">
              <a:rPr lang="ko-KR" altLang="en-US" smtClean="0"/>
              <a:pPr/>
              <a:t>41</a:t>
            </a:fld>
            <a:endParaRPr lang="en-US" altLang="ko-KR" dirty="0"/>
          </a:p>
        </p:txBody>
      </p:sp>
      <p:sp>
        <p:nvSpPr>
          <p:cNvPr id="5" name="제목 4">
            <a:extLst>
              <a:ext uri="{FF2B5EF4-FFF2-40B4-BE49-F238E27FC236}">
                <a16:creationId xmlns:a16="http://schemas.microsoft.com/office/drawing/2014/main" id="{01559615-1756-421A-9074-558F7868D728}"/>
              </a:ext>
            </a:extLst>
          </p:cNvPr>
          <p:cNvSpPr>
            <a:spLocks noGrp="1"/>
          </p:cNvSpPr>
          <p:nvPr>
            <p:ph type="title"/>
          </p:nvPr>
        </p:nvSpPr>
        <p:spPr>
          <a:xfrm>
            <a:off x="838200" y="89916"/>
            <a:ext cx="10515600" cy="682441"/>
          </a:xfrm>
        </p:spPr>
        <p:txBody>
          <a:bodyPr>
            <a:normAutofit fontScale="90000"/>
          </a:bodyPr>
          <a:lstStyle/>
          <a:p>
            <a:r>
              <a:rPr lang="ko-KR" altLang="en-US" dirty="0"/>
              <a:t>리스트의 주요 조작함수</a:t>
            </a:r>
          </a:p>
        </p:txBody>
      </p:sp>
      <p:graphicFrame>
        <p:nvGraphicFramePr>
          <p:cNvPr id="6" name="표 6">
            <a:extLst>
              <a:ext uri="{FF2B5EF4-FFF2-40B4-BE49-F238E27FC236}">
                <a16:creationId xmlns:a16="http://schemas.microsoft.com/office/drawing/2014/main" id="{70DCC440-A9A2-44F5-AEC8-DA87D74FFEEB}"/>
              </a:ext>
            </a:extLst>
          </p:cNvPr>
          <p:cNvGraphicFramePr>
            <a:graphicFrameLocks noGrp="1"/>
          </p:cNvGraphicFramePr>
          <p:nvPr/>
        </p:nvGraphicFramePr>
        <p:xfrm>
          <a:off x="838200" y="959360"/>
          <a:ext cx="10515600" cy="5770880"/>
        </p:xfrm>
        <a:graphic>
          <a:graphicData uri="http://schemas.openxmlformats.org/drawingml/2006/table">
            <a:tbl>
              <a:tblPr firstRow="1" bandRow="1">
                <a:tableStyleId>{5C22544A-7EE6-4342-B048-85BDC9FD1C3A}</a:tableStyleId>
              </a:tblPr>
              <a:tblGrid>
                <a:gridCol w="1319074">
                  <a:extLst>
                    <a:ext uri="{9D8B030D-6E8A-4147-A177-3AD203B41FA5}">
                      <a16:colId xmlns:a16="http://schemas.microsoft.com/office/drawing/2014/main" val="4275144422"/>
                    </a:ext>
                  </a:extLst>
                </a:gridCol>
                <a:gridCol w="5691326">
                  <a:extLst>
                    <a:ext uri="{9D8B030D-6E8A-4147-A177-3AD203B41FA5}">
                      <a16:colId xmlns:a16="http://schemas.microsoft.com/office/drawing/2014/main" val="1960767620"/>
                    </a:ext>
                  </a:extLst>
                </a:gridCol>
                <a:gridCol w="3505200">
                  <a:extLst>
                    <a:ext uri="{9D8B030D-6E8A-4147-A177-3AD203B41FA5}">
                      <a16:colId xmlns:a16="http://schemas.microsoft.com/office/drawing/2014/main" val="4028366800"/>
                    </a:ext>
                  </a:extLst>
                </a:gridCol>
              </a:tblGrid>
              <a:tr h="370840">
                <a:tc>
                  <a:txBody>
                    <a:bodyPr/>
                    <a:lstStyle/>
                    <a:p>
                      <a:pPr latinLnBrk="1"/>
                      <a:r>
                        <a:rPr lang="ko-KR" altLang="en-US" sz="1600" dirty="0"/>
                        <a:t>함수</a:t>
                      </a:r>
                    </a:p>
                  </a:txBody>
                  <a:tcPr anchor="ctr"/>
                </a:tc>
                <a:tc>
                  <a:txBody>
                    <a:bodyPr/>
                    <a:lstStyle/>
                    <a:p>
                      <a:pPr latinLnBrk="1"/>
                      <a:r>
                        <a:rPr lang="ko-KR" altLang="en-US" sz="1600" dirty="0"/>
                        <a:t>설명</a:t>
                      </a:r>
                    </a:p>
                  </a:txBody>
                  <a:tcPr anchor="ctr"/>
                </a:tc>
                <a:tc>
                  <a:txBody>
                    <a:bodyPr/>
                    <a:lstStyle/>
                    <a:p>
                      <a:pPr latinLnBrk="1"/>
                      <a:r>
                        <a:rPr lang="ko-KR" altLang="en-US" sz="1600" dirty="0"/>
                        <a:t>사용법</a:t>
                      </a:r>
                    </a:p>
                  </a:txBody>
                  <a:tcPr anchor="ctr"/>
                </a:tc>
                <a:extLst>
                  <a:ext uri="{0D108BD9-81ED-4DB2-BD59-A6C34878D82A}">
                    <a16:rowId xmlns:a16="http://schemas.microsoft.com/office/drawing/2014/main" val="130609491"/>
                  </a:ext>
                </a:extLst>
              </a:tr>
              <a:tr h="370840">
                <a:tc>
                  <a:txBody>
                    <a:bodyPr/>
                    <a:lstStyle/>
                    <a:p>
                      <a:pPr latinLnBrk="1"/>
                      <a:r>
                        <a:rPr lang="en-US" altLang="ko-KR" sz="1600" dirty="0"/>
                        <a:t>append()</a:t>
                      </a:r>
                      <a:endParaRPr lang="ko-KR" altLang="en-US" sz="1600" dirty="0"/>
                    </a:p>
                  </a:txBody>
                  <a:tcPr anchor="ctr"/>
                </a:tc>
                <a:tc>
                  <a:txBody>
                    <a:bodyPr/>
                    <a:lstStyle/>
                    <a:p>
                      <a:pPr latinLnBrk="1"/>
                      <a:r>
                        <a:rPr lang="ko-KR" altLang="en-US" sz="1600" dirty="0"/>
                        <a:t>리스트의 맨 뒤의 항목을 추가한다</a:t>
                      </a:r>
                    </a:p>
                  </a:txBody>
                  <a:tcPr anchor="ctr"/>
                </a:tc>
                <a:tc>
                  <a:txBody>
                    <a:bodyPr/>
                    <a:lstStyle/>
                    <a:p>
                      <a:pPr latinLnBrk="1"/>
                      <a:r>
                        <a:rPr lang="ko-KR" altLang="en-US" sz="1600" dirty="0"/>
                        <a:t>리스트명</a:t>
                      </a:r>
                      <a:r>
                        <a:rPr lang="en-US" altLang="ko-KR" sz="1600" dirty="0"/>
                        <a:t>.append(</a:t>
                      </a:r>
                      <a:r>
                        <a:rPr lang="ko-KR" altLang="en-US" sz="1600" dirty="0"/>
                        <a:t>값</a:t>
                      </a:r>
                      <a:r>
                        <a:rPr lang="en-US" altLang="ko-KR" sz="1600" dirty="0"/>
                        <a:t>)</a:t>
                      </a:r>
                      <a:endParaRPr lang="ko-KR" altLang="en-US" sz="1600" dirty="0"/>
                    </a:p>
                  </a:txBody>
                  <a:tcPr anchor="ctr"/>
                </a:tc>
                <a:extLst>
                  <a:ext uri="{0D108BD9-81ED-4DB2-BD59-A6C34878D82A}">
                    <a16:rowId xmlns:a16="http://schemas.microsoft.com/office/drawing/2014/main" val="3234675797"/>
                  </a:ext>
                </a:extLst>
              </a:tr>
              <a:tr h="370840">
                <a:tc>
                  <a:txBody>
                    <a:bodyPr/>
                    <a:lstStyle/>
                    <a:p>
                      <a:pPr latinLnBrk="1"/>
                      <a:r>
                        <a:rPr lang="en-US" altLang="ko-KR" sz="1600" dirty="0"/>
                        <a:t>pop()</a:t>
                      </a:r>
                      <a:endParaRPr lang="ko-KR" altLang="en-US" sz="1600" dirty="0"/>
                    </a:p>
                  </a:txBody>
                  <a:tcPr anchor="ctr"/>
                </a:tc>
                <a:tc>
                  <a:txBody>
                    <a:bodyPr/>
                    <a:lstStyle/>
                    <a:p>
                      <a:pPr latinLnBrk="1"/>
                      <a:r>
                        <a:rPr lang="ko-KR" altLang="en-US" sz="1600" dirty="0"/>
                        <a:t>리스트 맨 뒤의 항목을 빼낸다</a:t>
                      </a:r>
                      <a:r>
                        <a:rPr lang="en-US" altLang="ko-KR" sz="1600" dirty="0"/>
                        <a:t>(</a:t>
                      </a:r>
                      <a:r>
                        <a:rPr lang="ko-KR" altLang="en-US" sz="1600" dirty="0"/>
                        <a:t>해당 항목은 삭제됨</a:t>
                      </a:r>
                      <a:r>
                        <a:rPr lang="en-US" altLang="ko-KR" sz="1600" dirty="0"/>
                        <a:t>)</a:t>
                      </a:r>
                      <a:endParaRPr lang="ko-KR" altLang="en-US" sz="1600" dirty="0"/>
                    </a:p>
                  </a:txBody>
                  <a:tcPr anchor="ctr"/>
                </a:tc>
                <a:tc>
                  <a:txBody>
                    <a:bodyPr/>
                    <a:lstStyle/>
                    <a:p>
                      <a:pPr latinLnBrk="1"/>
                      <a:r>
                        <a:rPr lang="ko-KR" altLang="en-US" sz="1600" dirty="0"/>
                        <a:t>리스트명</a:t>
                      </a:r>
                      <a:r>
                        <a:rPr lang="en-US" altLang="ko-KR" sz="1600" dirty="0"/>
                        <a:t>.pop()</a:t>
                      </a:r>
                      <a:endParaRPr lang="ko-KR" altLang="en-US" sz="1600" dirty="0"/>
                    </a:p>
                  </a:txBody>
                  <a:tcPr anchor="ctr"/>
                </a:tc>
                <a:extLst>
                  <a:ext uri="{0D108BD9-81ED-4DB2-BD59-A6C34878D82A}">
                    <a16:rowId xmlns:a16="http://schemas.microsoft.com/office/drawing/2014/main" val="1683463072"/>
                  </a:ext>
                </a:extLst>
              </a:tr>
              <a:tr h="370840">
                <a:tc>
                  <a:txBody>
                    <a:bodyPr/>
                    <a:lstStyle/>
                    <a:p>
                      <a:pPr latinLnBrk="1"/>
                      <a:r>
                        <a:rPr lang="en-US" altLang="ko-KR" sz="1600" dirty="0"/>
                        <a:t>sort()</a:t>
                      </a:r>
                      <a:endParaRPr lang="ko-KR" altLang="en-US" sz="1600" dirty="0"/>
                    </a:p>
                  </a:txBody>
                  <a:tcPr anchor="ctr"/>
                </a:tc>
                <a:tc>
                  <a:txBody>
                    <a:bodyPr/>
                    <a:lstStyle/>
                    <a:p>
                      <a:pPr latinLnBrk="1"/>
                      <a:r>
                        <a:rPr lang="ko-KR" altLang="en-US" sz="1600" dirty="0"/>
                        <a:t>리스트의 항목을 정렬한다</a:t>
                      </a:r>
                    </a:p>
                  </a:txBody>
                  <a:tcPr anchor="ctr"/>
                </a:tc>
                <a:tc>
                  <a:txBody>
                    <a:bodyPr/>
                    <a:lstStyle/>
                    <a:p>
                      <a:pPr latinLnBrk="1"/>
                      <a:r>
                        <a:rPr lang="ko-KR" altLang="en-US" sz="1600" dirty="0"/>
                        <a:t>리스트명</a:t>
                      </a:r>
                      <a:r>
                        <a:rPr lang="en-US" altLang="ko-KR" sz="1600" dirty="0"/>
                        <a:t>.sort()</a:t>
                      </a:r>
                      <a:endParaRPr lang="ko-KR" altLang="en-US" sz="1600" dirty="0"/>
                    </a:p>
                  </a:txBody>
                  <a:tcPr anchor="ctr"/>
                </a:tc>
                <a:extLst>
                  <a:ext uri="{0D108BD9-81ED-4DB2-BD59-A6C34878D82A}">
                    <a16:rowId xmlns:a16="http://schemas.microsoft.com/office/drawing/2014/main" val="2515013187"/>
                  </a:ext>
                </a:extLst>
              </a:tr>
              <a:tr h="370840">
                <a:tc>
                  <a:txBody>
                    <a:bodyPr/>
                    <a:lstStyle/>
                    <a:p>
                      <a:pPr latinLnBrk="1"/>
                      <a:r>
                        <a:rPr lang="en-US" altLang="ko-KR" sz="1600" dirty="0"/>
                        <a:t>reverse()</a:t>
                      </a:r>
                      <a:endParaRPr lang="ko-KR" altLang="en-US" sz="1600" dirty="0"/>
                    </a:p>
                  </a:txBody>
                  <a:tcPr anchor="ctr"/>
                </a:tc>
                <a:tc>
                  <a:txBody>
                    <a:bodyPr/>
                    <a:lstStyle/>
                    <a:p>
                      <a:pPr latinLnBrk="1"/>
                      <a:r>
                        <a:rPr lang="ko-KR" altLang="en-US" sz="1600" dirty="0"/>
                        <a:t>리스트 항목의 순서를 역순으로 만든다</a:t>
                      </a:r>
                    </a:p>
                  </a:txBody>
                  <a:tcPr anchor="ctr"/>
                </a:tc>
                <a:tc>
                  <a:txBody>
                    <a:bodyPr/>
                    <a:lstStyle/>
                    <a:p>
                      <a:pPr latinLnBrk="1"/>
                      <a:r>
                        <a:rPr lang="ko-KR" altLang="en-US" sz="1600" dirty="0"/>
                        <a:t>리스트명</a:t>
                      </a:r>
                      <a:r>
                        <a:rPr lang="en-US" altLang="ko-KR" sz="1600" dirty="0"/>
                        <a:t>.reserve()</a:t>
                      </a:r>
                      <a:endParaRPr lang="ko-KR" altLang="en-US" sz="1600" dirty="0"/>
                    </a:p>
                  </a:txBody>
                  <a:tcPr anchor="ctr"/>
                </a:tc>
                <a:extLst>
                  <a:ext uri="{0D108BD9-81ED-4DB2-BD59-A6C34878D82A}">
                    <a16:rowId xmlns:a16="http://schemas.microsoft.com/office/drawing/2014/main" val="4212900810"/>
                  </a:ext>
                </a:extLst>
              </a:tr>
              <a:tr h="370840">
                <a:tc>
                  <a:txBody>
                    <a:bodyPr/>
                    <a:lstStyle/>
                    <a:p>
                      <a:pPr latinLnBrk="1"/>
                      <a:r>
                        <a:rPr lang="en-US" altLang="ko-KR" sz="1600" dirty="0"/>
                        <a:t>index()</a:t>
                      </a:r>
                      <a:endParaRPr lang="ko-KR" altLang="en-US" sz="1600" dirty="0"/>
                    </a:p>
                  </a:txBody>
                  <a:tcPr anchor="ctr"/>
                </a:tc>
                <a:tc>
                  <a:txBody>
                    <a:bodyPr/>
                    <a:lstStyle/>
                    <a:p>
                      <a:pPr latinLnBrk="1"/>
                      <a:r>
                        <a:rPr lang="ko-KR" altLang="en-US" sz="1600" dirty="0"/>
                        <a:t>지정한 값을 찾아 해당 위치를 반환한다</a:t>
                      </a:r>
                    </a:p>
                  </a:txBody>
                  <a:tcPr anchor="ctr"/>
                </a:tc>
                <a:tc>
                  <a:txBody>
                    <a:bodyPr/>
                    <a:lstStyle/>
                    <a:p>
                      <a:pPr latinLnBrk="1"/>
                      <a:r>
                        <a:rPr lang="ko-KR" altLang="en-US" sz="1600" dirty="0"/>
                        <a:t>리스트명</a:t>
                      </a:r>
                      <a:r>
                        <a:rPr lang="en-US" altLang="ko-KR" sz="1600" dirty="0"/>
                        <a:t>.index(</a:t>
                      </a:r>
                      <a:r>
                        <a:rPr lang="ko-KR" altLang="en-US" sz="1600" dirty="0" err="1"/>
                        <a:t>찾을값</a:t>
                      </a:r>
                      <a:r>
                        <a:rPr lang="en-US" altLang="ko-KR" sz="1600" dirty="0"/>
                        <a:t>)</a:t>
                      </a:r>
                      <a:endParaRPr lang="ko-KR" altLang="en-US" sz="1600" dirty="0"/>
                    </a:p>
                  </a:txBody>
                  <a:tcPr anchor="ctr"/>
                </a:tc>
                <a:extLst>
                  <a:ext uri="{0D108BD9-81ED-4DB2-BD59-A6C34878D82A}">
                    <a16:rowId xmlns:a16="http://schemas.microsoft.com/office/drawing/2014/main" val="3192712644"/>
                  </a:ext>
                </a:extLst>
              </a:tr>
              <a:tr h="370840">
                <a:tc>
                  <a:txBody>
                    <a:bodyPr/>
                    <a:lstStyle/>
                    <a:p>
                      <a:pPr latinLnBrk="1"/>
                      <a:r>
                        <a:rPr lang="en-US" altLang="ko-KR" sz="1600" dirty="0"/>
                        <a:t>insert()</a:t>
                      </a:r>
                      <a:endParaRPr lang="ko-KR" altLang="en-US" sz="1600" dirty="0"/>
                    </a:p>
                  </a:txBody>
                  <a:tcPr anchor="ctr"/>
                </a:tc>
                <a:tc>
                  <a:txBody>
                    <a:bodyPr/>
                    <a:lstStyle/>
                    <a:p>
                      <a:pPr latinLnBrk="1"/>
                      <a:r>
                        <a:rPr lang="ko-KR" altLang="en-US" sz="1600" dirty="0"/>
                        <a:t>지정된 위치에 값을 삽입한다</a:t>
                      </a:r>
                    </a:p>
                  </a:txBody>
                  <a:tcPr anchor="ctr"/>
                </a:tc>
                <a:tc>
                  <a:txBody>
                    <a:bodyPr/>
                    <a:lstStyle/>
                    <a:p>
                      <a:pPr latinLnBrk="1"/>
                      <a:r>
                        <a:rPr lang="ko-KR" altLang="en-US" sz="1600" dirty="0"/>
                        <a:t>리스트명</a:t>
                      </a:r>
                      <a:r>
                        <a:rPr lang="en-US" altLang="ko-KR" sz="1600" dirty="0"/>
                        <a:t>.insert(</a:t>
                      </a:r>
                      <a:r>
                        <a:rPr lang="ko-KR" altLang="en-US" sz="1600" dirty="0"/>
                        <a:t>위치</a:t>
                      </a:r>
                      <a:r>
                        <a:rPr lang="en-US" altLang="ko-KR" sz="1600" dirty="0"/>
                        <a:t>, </a:t>
                      </a:r>
                      <a:r>
                        <a:rPr lang="ko-KR" altLang="en-US" sz="1600" dirty="0"/>
                        <a:t>값</a:t>
                      </a:r>
                      <a:r>
                        <a:rPr lang="en-US" altLang="ko-KR" sz="1600" dirty="0"/>
                        <a:t>)</a:t>
                      </a:r>
                      <a:endParaRPr lang="ko-KR" altLang="en-US" sz="1600" dirty="0"/>
                    </a:p>
                  </a:txBody>
                  <a:tcPr anchor="ctr"/>
                </a:tc>
                <a:extLst>
                  <a:ext uri="{0D108BD9-81ED-4DB2-BD59-A6C34878D82A}">
                    <a16:rowId xmlns:a16="http://schemas.microsoft.com/office/drawing/2014/main" val="2912423920"/>
                  </a:ext>
                </a:extLst>
              </a:tr>
              <a:tr h="370840">
                <a:tc>
                  <a:txBody>
                    <a:bodyPr/>
                    <a:lstStyle/>
                    <a:p>
                      <a:pPr latinLnBrk="1"/>
                      <a:r>
                        <a:rPr lang="en-US" altLang="ko-KR" sz="1600" dirty="0"/>
                        <a:t>remove()</a:t>
                      </a:r>
                      <a:endParaRPr lang="ko-KR" altLang="en-US" sz="1600" dirty="0"/>
                    </a:p>
                  </a:txBody>
                  <a:tcPr anchor="ctr"/>
                </a:tc>
                <a:tc>
                  <a:txBody>
                    <a:bodyPr/>
                    <a:lstStyle/>
                    <a:p>
                      <a:pPr latinLnBrk="1"/>
                      <a:r>
                        <a:rPr lang="ko-KR" altLang="en-US" sz="1600" dirty="0"/>
                        <a:t>리스트에서 지정한 값을 삭제한다</a:t>
                      </a:r>
                      <a:r>
                        <a:rPr lang="en-US" altLang="ko-KR" sz="1600" dirty="0"/>
                        <a:t>. </a:t>
                      </a:r>
                    </a:p>
                    <a:p>
                      <a:pPr latinLnBrk="1"/>
                      <a:r>
                        <a:rPr lang="ko-KR" altLang="en-US" sz="1600" dirty="0"/>
                        <a:t>단</a:t>
                      </a:r>
                      <a:r>
                        <a:rPr lang="en-US" altLang="ko-KR" sz="1600" dirty="0"/>
                        <a:t>,</a:t>
                      </a:r>
                      <a:r>
                        <a:rPr lang="ko-KR" altLang="en-US" sz="1600" dirty="0"/>
                        <a:t> 지정한 값이 여러 개면 첫번째 값만 지운다</a:t>
                      </a:r>
                      <a:r>
                        <a:rPr lang="en-US" altLang="ko-KR" sz="1600" dirty="0"/>
                        <a:t>.</a:t>
                      </a:r>
                      <a:endParaRPr lang="ko-KR" altLang="en-US" sz="1600" dirty="0"/>
                    </a:p>
                  </a:txBody>
                  <a:tcPr anchor="ctr"/>
                </a:tc>
                <a:tc>
                  <a:txBody>
                    <a:bodyPr/>
                    <a:lstStyle/>
                    <a:p>
                      <a:pPr latinLnBrk="1"/>
                      <a:r>
                        <a:rPr lang="ko-KR" altLang="en-US" sz="1600" dirty="0"/>
                        <a:t>리스트명</a:t>
                      </a:r>
                      <a:r>
                        <a:rPr lang="en-US" altLang="ko-KR" sz="1600" dirty="0"/>
                        <a:t>.remove(</a:t>
                      </a:r>
                      <a:r>
                        <a:rPr lang="ko-KR" altLang="en-US" sz="1600" dirty="0" err="1"/>
                        <a:t>지울값</a:t>
                      </a:r>
                      <a:r>
                        <a:rPr lang="en-US" altLang="ko-KR" sz="1600" dirty="0"/>
                        <a:t>)</a:t>
                      </a:r>
                      <a:endParaRPr lang="ko-KR" altLang="en-US" sz="1600" dirty="0"/>
                    </a:p>
                  </a:txBody>
                  <a:tcPr anchor="ctr"/>
                </a:tc>
                <a:extLst>
                  <a:ext uri="{0D108BD9-81ED-4DB2-BD59-A6C34878D82A}">
                    <a16:rowId xmlns:a16="http://schemas.microsoft.com/office/drawing/2014/main" val="2263123238"/>
                  </a:ext>
                </a:extLst>
              </a:tr>
              <a:tr h="370840">
                <a:tc>
                  <a:txBody>
                    <a:bodyPr/>
                    <a:lstStyle/>
                    <a:p>
                      <a:pPr latinLnBrk="1"/>
                      <a:r>
                        <a:rPr lang="en-US" altLang="ko-KR" sz="1600" dirty="0"/>
                        <a:t>extend()</a:t>
                      </a:r>
                      <a:endParaRPr lang="ko-KR" altLang="en-US" sz="1600" dirty="0"/>
                    </a:p>
                  </a:txBody>
                  <a:tcPr anchor="ctr"/>
                </a:tc>
                <a:tc>
                  <a:txBody>
                    <a:bodyPr/>
                    <a:lstStyle/>
                    <a:p>
                      <a:pPr latinLnBrk="1"/>
                      <a:r>
                        <a:rPr lang="ko-KR" altLang="en-US" sz="1600" dirty="0"/>
                        <a:t>리스트 뒤에 리스트를 추가한다</a:t>
                      </a:r>
                      <a:r>
                        <a:rPr lang="en-US" altLang="ko-KR" sz="1600" dirty="0"/>
                        <a:t>.</a:t>
                      </a:r>
                      <a:endParaRPr lang="ko-KR" altLang="en-US" sz="1600" dirty="0"/>
                    </a:p>
                  </a:txBody>
                  <a:tcPr anchor="ctr"/>
                </a:tc>
                <a:tc>
                  <a:txBody>
                    <a:bodyPr/>
                    <a:lstStyle/>
                    <a:p>
                      <a:pPr latinLnBrk="1"/>
                      <a:r>
                        <a:rPr lang="ko-KR" altLang="en-US" sz="1600" dirty="0"/>
                        <a:t>리스트명</a:t>
                      </a:r>
                      <a:r>
                        <a:rPr lang="en-US" altLang="ko-KR" sz="1600" dirty="0"/>
                        <a:t>.extend(</a:t>
                      </a:r>
                      <a:r>
                        <a:rPr lang="ko-KR" altLang="en-US" sz="1600" dirty="0" err="1"/>
                        <a:t>추가할리스트</a:t>
                      </a:r>
                      <a:r>
                        <a:rPr lang="en-US" altLang="ko-KR" sz="1600" dirty="0"/>
                        <a:t>)</a:t>
                      </a:r>
                      <a:endParaRPr lang="ko-KR" altLang="en-US" sz="1600" dirty="0"/>
                    </a:p>
                  </a:txBody>
                  <a:tcPr anchor="ctr"/>
                </a:tc>
                <a:extLst>
                  <a:ext uri="{0D108BD9-81ED-4DB2-BD59-A6C34878D82A}">
                    <a16:rowId xmlns:a16="http://schemas.microsoft.com/office/drawing/2014/main" val="2842732920"/>
                  </a:ext>
                </a:extLst>
              </a:tr>
              <a:tr h="370840">
                <a:tc>
                  <a:txBody>
                    <a:bodyPr/>
                    <a:lstStyle/>
                    <a:p>
                      <a:pPr latinLnBrk="1"/>
                      <a:r>
                        <a:rPr lang="en-US" altLang="ko-KR" sz="1600" dirty="0"/>
                        <a:t>count()</a:t>
                      </a:r>
                      <a:endParaRPr lang="ko-KR" altLang="en-US" sz="1600" dirty="0"/>
                    </a:p>
                  </a:txBody>
                  <a:tcPr anchor="ctr"/>
                </a:tc>
                <a:tc>
                  <a:txBody>
                    <a:bodyPr/>
                    <a:lstStyle/>
                    <a:p>
                      <a:pPr latinLnBrk="1"/>
                      <a:r>
                        <a:rPr lang="ko-KR" altLang="en-US" sz="1600" dirty="0"/>
                        <a:t>리스트에서 해당 값의 개수를 센다</a:t>
                      </a:r>
                    </a:p>
                  </a:txBody>
                  <a:tcPr anchor="ctr"/>
                </a:tc>
                <a:tc>
                  <a:txBody>
                    <a:bodyPr/>
                    <a:lstStyle/>
                    <a:p>
                      <a:pPr latinLnBrk="1"/>
                      <a:r>
                        <a:rPr lang="ko-KR" altLang="en-US" sz="1600" dirty="0"/>
                        <a:t>리스트명</a:t>
                      </a:r>
                      <a:r>
                        <a:rPr lang="en-US" altLang="ko-KR" sz="1600" dirty="0"/>
                        <a:t>.count(</a:t>
                      </a:r>
                      <a:r>
                        <a:rPr lang="ko-KR" altLang="en-US" sz="1600" dirty="0" err="1"/>
                        <a:t>찾을값</a:t>
                      </a:r>
                      <a:r>
                        <a:rPr lang="en-US" altLang="ko-KR" sz="1600" dirty="0"/>
                        <a:t>)</a:t>
                      </a:r>
                      <a:endParaRPr lang="ko-KR" altLang="en-US" sz="1600" dirty="0"/>
                    </a:p>
                  </a:txBody>
                  <a:tcPr anchor="ctr"/>
                </a:tc>
                <a:extLst>
                  <a:ext uri="{0D108BD9-81ED-4DB2-BD59-A6C34878D82A}">
                    <a16:rowId xmlns:a16="http://schemas.microsoft.com/office/drawing/2014/main" val="2703416277"/>
                  </a:ext>
                </a:extLst>
              </a:tr>
              <a:tr h="370840">
                <a:tc>
                  <a:txBody>
                    <a:bodyPr/>
                    <a:lstStyle/>
                    <a:p>
                      <a:pPr latinLnBrk="1"/>
                      <a:r>
                        <a:rPr lang="en-US" altLang="ko-KR" sz="1600" dirty="0"/>
                        <a:t>clear()</a:t>
                      </a:r>
                      <a:endParaRPr lang="ko-KR" altLang="en-US" sz="1600" dirty="0"/>
                    </a:p>
                  </a:txBody>
                  <a:tcPr anchor="ctr"/>
                </a:tc>
                <a:tc>
                  <a:txBody>
                    <a:bodyPr/>
                    <a:lstStyle/>
                    <a:p>
                      <a:pPr latinLnBrk="1"/>
                      <a:r>
                        <a:rPr lang="ko-KR" altLang="en-US" sz="1600" dirty="0"/>
                        <a:t>리스트의 내용을 모두 지운다</a:t>
                      </a:r>
                    </a:p>
                  </a:txBody>
                  <a:tcPr anchor="ctr"/>
                </a:tc>
                <a:tc>
                  <a:txBody>
                    <a:bodyPr/>
                    <a:lstStyle/>
                    <a:p>
                      <a:pPr latinLnBrk="1"/>
                      <a:r>
                        <a:rPr lang="ko-KR" altLang="en-US" sz="1600" dirty="0"/>
                        <a:t>리스트명</a:t>
                      </a:r>
                      <a:r>
                        <a:rPr lang="en-US" altLang="ko-KR" sz="1600" dirty="0"/>
                        <a:t>.clear()</a:t>
                      </a:r>
                      <a:endParaRPr lang="ko-KR" altLang="en-US" sz="1600" dirty="0"/>
                    </a:p>
                  </a:txBody>
                  <a:tcPr anchor="ctr"/>
                </a:tc>
                <a:extLst>
                  <a:ext uri="{0D108BD9-81ED-4DB2-BD59-A6C34878D82A}">
                    <a16:rowId xmlns:a16="http://schemas.microsoft.com/office/drawing/2014/main" val="3638843421"/>
                  </a:ext>
                </a:extLst>
              </a:tr>
              <a:tr h="370840">
                <a:tc>
                  <a:txBody>
                    <a:bodyPr/>
                    <a:lstStyle/>
                    <a:p>
                      <a:pPr latinLnBrk="1"/>
                      <a:r>
                        <a:rPr lang="en-US" altLang="ko-KR" sz="1600" dirty="0"/>
                        <a:t>del()</a:t>
                      </a:r>
                      <a:endParaRPr lang="ko-KR" altLang="en-US" sz="1600" dirty="0"/>
                    </a:p>
                  </a:txBody>
                  <a:tcPr anchor="ctr"/>
                </a:tc>
                <a:tc>
                  <a:txBody>
                    <a:bodyPr/>
                    <a:lstStyle/>
                    <a:p>
                      <a:pPr latinLnBrk="1"/>
                      <a:r>
                        <a:rPr lang="ko-KR" altLang="en-US" sz="1600" dirty="0"/>
                        <a:t>리스테에서 해당 위치의 항목을 삭제한다</a:t>
                      </a:r>
                    </a:p>
                  </a:txBody>
                  <a:tcPr anchor="ctr"/>
                </a:tc>
                <a:tc>
                  <a:txBody>
                    <a:bodyPr/>
                    <a:lstStyle/>
                    <a:p>
                      <a:pPr latinLnBrk="1"/>
                      <a:r>
                        <a:rPr lang="en-US" altLang="ko-KR" sz="1600" dirty="0"/>
                        <a:t>del(</a:t>
                      </a:r>
                      <a:r>
                        <a:rPr lang="ko-KR" altLang="en-US" sz="1600" dirty="0"/>
                        <a:t>리스트명</a:t>
                      </a:r>
                      <a:r>
                        <a:rPr lang="en-US" altLang="ko-KR" sz="1600" dirty="0"/>
                        <a:t>[</a:t>
                      </a:r>
                      <a:r>
                        <a:rPr lang="ko-KR" altLang="en-US" sz="1600" dirty="0"/>
                        <a:t>위치</a:t>
                      </a:r>
                      <a:r>
                        <a:rPr lang="en-US" altLang="ko-KR" sz="1600" dirty="0"/>
                        <a:t>])</a:t>
                      </a:r>
                      <a:endParaRPr lang="ko-KR" altLang="en-US" sz="1600" dirty="0"/>
                    </a:p>
                  </a:txBody>
                  <a:tcPr anchor="ctr"/>
                </a:tc>
                <a:extLst>
                  <a:ext uri="{0D108BD9-81ED-4DB2-BD59-A6C34878D82A}">
                    <a16:rowId xmlns:a16="http://schemas.microsoft.com/office/drawing/2014/main" val="3597001300"/>
                  </a:ext>
                </a:extLst>
              </a:tr>
              <a:tr h="370840">
                <a:tc>
                  <a:txBody>
                    <a:bodyPr/>
                    <a:lstStyle/>
                    <a:p>
                      <a:pPr latinLnBrk="1"/>
                      <a:r>
                        <a:rPr lang="en-US" altLang="ko-KR" sz="1600" dirty="0" err="1"/>
                        <a:t>len</a:t>
                      </a:r>
                      <a:r>
                        <a:rPr lang="en-US" altLang="ko-KR" sz="1600" dirty="0"/>
                        <a:t>()</a:t>
                      </a:r>
                      <a:endParaRPr lang="ko-KR" altLang="en-US" sz="1600" dirty="0"/>
                    </a:p>
                  </a:txBody>
                  <a:tcPr anchor="ctr"/>
                </a:tc>
                <a:tc>
                  <a:txBody>
                    <a:bodyPr/>
                    <a:lstStyle/>
                    <a:p>
                      <a:pPr latinLnBrk="1"/>
                      <a:r>
                        <a:rPr lang="ko-KR" altLang="en-US" sz="1600" dirty="0"/>
                        <a:t>리스트에 포함된 전체 항목의 개수를 센다</a:t>
                      </a:r>
                    </a:p>
                  </a:txBody>
                  <a:tcPr anchor="ctr"/>
                </a:tc>
                <a:tc>
                  <a:txBody>
                    <a:bodyPr/>
                    <a:lstStyle/>
                    <a:p>
                      <a:pPr latinLnBrk="1"/>
                      <a:r>
                        <a:rPr lang="en-US" altLang="ko-KR" sz="1600" dirty="0" err="1"/>
                        <a:t>len</a:t>
                      </a:r>
                      <a:r>
                        <a:rPr lang="en-US" altLang="ko-KR" sz="1600" dirty="0"/>
                        <a:t>(</a:t>
                      </a:r>
                      <a:r>
                        <a:rPr lang="ko-KR" altLang="en-US" sz="1600" dirty="0"/>
                        <a:t>리스트명</a:t>
                      </a:r>
                      <a:r>
                        <a:rPr lang="en-US" altLang="ko-KR" sz="1600" dirty="0"/>
                        <a:t>)</a:t>
                      </a:r>
                      <a:endParaRPr lang="ko-KR" altLang="en-US" sz="1600" dirty="0"/>
                    </a:p>
                  </a:txBody>
                  <a:tcPr anchor="ctr"/>
                </a:tc>
                <a:extLst>
                  <a:ext uri="{0D108BD9-81ED-4DB2-BD59-A6C34878D82A}">
                    <a16:rowId xmlns:a16="http://schemas.microsoft.com/office/drawing/2014/main" val="2340880327"/>
                  </a:ext>
                </a:extLst>
              </a:tr>
              <a:tr h="370840">
                <a:tc>
                  <a:txBody>
                    <a:bodyPr/>
                    <a:lstStyle/>
                    <a:p>
                      <a:pPr latinLnBrk="1"/>
                      <a:r>
                        <a:rPr lang="en-US" altLang="ko-KR" sz="1600" dirty="0"/>
                        <a:t>copy()</a:t>
                      </a:r>
                      <a:endParaRPr lang="ko-KR" altLang="en-US" sz="1600" dirty="0"/>
                    </a:p>
                  </a:txBody>
                  <a:tcPr anchor="ctr"/>
                </a:tc>
                <a:tc>
                  <a:txBody>
                    <a:bodyPr/>
                    <a:lstStyle/>
                    <a:p>
                      <a:pPr latinLnBrk="1"/>
                      <a:r>
                        <a:rPr lang="ko-KR" altLang="en-US" sz="1600" dirty="0"/>
                        <a:t>리스트의 내용을 새로운 리스트에 복사한다</a:t>
                      </a:r>
                      <a:r>
                        <a:rPr lang="en-US" altLang="ko-KR" sz="1600" dirty="0"/>
                        <a:t>.</a:t>
                      </a:r>
                      <a:endParaRPr lang="ko-KR" altLang="en-US" sz="1600" dirty="0"/>
                    </a:p>
                  </a:txBody>
                  <a:tcPr anchor="ctr"/>
                </a:tc>
                <a:tc>
                  <a:txBody>
                    <a:bodyPr/>
                    <a:lstStyle/>
                    <a:p>
                      <a:pPr latinLnBrk="1"/>
                      <a:r>
                        <a:rPr lang="ko-KR" altLang="en-US" sz="1600" dirty="0"/>
                        <a:t>새리스트 </a:t>
                      </a:r>
                      <a:r>
                        <a:rPr lang="en-US" altLang="ko-KR" sz="1600" dirty="0"/>
                        <a:t>= </a:t>
                      </a:r>
                      <a:r>
                        <a:rPr lang="ko-KR" altLang="en-US" sz="1600" dirty="0"/>
                        <a:t>리스트명</a:t>
                      </a:r>
                      <a:r>
                        <a:rPr lang="en-US" altLang="ko-KR" sz="1600" dirty="0"/>
                        <a:t>.copy()</a:t>
                      </a:r>
                      <a:endParaRPr lang="ko-KR" altLang="en-US" sz="1600" dirty="0"/>
                    </a:p>
                  </a:txBody>
                  <a:tcPr anchor="ctr"/>
                </a:tc>
                <a:extLst>
                  <a:ext uri="{0D108BD9-81ED-4DB2-BD59-A6C34878D82A}">
                    <a16:rowId xmlns:a16="http://schemas.microsoft.com/office/drawing/2014/main" val="418524701"/>
                  </a:ext>
                </a:extLst>
              </a:tr>
              <a:tr h="370840">
                <a:tc>
                  <a:txBody>
                    <a:bodyPr/>
                    <a:lstStyle/>
                    <a:p>
                      <a:pPr latinLnBrk="1"/>
                      <a:r>
                        <a:rPr lang="en-US" altLang="ko-KR" sz="1600" dirty="0"/>
                        <a:t>sorted()</a:t>
                      </a:r>
                      <a:endParaRPr lang="ko-KR" altLang="en-US" sz="1600" dirty="0"/>
                    </a:p>
                  </a:txBody>
                  <a:tcPr anchor="ctr"/>
                </a:tc>
                <a:tc>
                  <a:txBody>
                    <a:bodyPr/>
                    <a:lstStyle/>
                    <a:p>
                      <a:pPr latinLnBrk="1"/>
                      <a:r>
                        <a:rPr lang="ko-KR" altLang="en-US" sz="1600" dirty="0"/>
                        <a:t>리스트의 항목을 정렬해서 새로운 리스트에 대입한다</a:t>
                      </a:r>
                    </a:p>
                  </a:txBody>
                  <a:tcPr anchor="ctr"/>
                </a:tc>
                <a:tc>
                  <a:txBody>
                    <a:bodyPr/>
                    <a:lstStyle/>
                    <a:p>
                      <a:pPr latinLnBrk="1"/>
                      <a:r>
                        <a:rPr lang="ko-KR" altLang="en-US" sz="1600" dirty="0"/>
                        <a:t>새리스트 </a:t>
                      </a:r>
                      <a:r>
                        <a:rPr lang="en-US" altLang="ko-KR" sz="1600" dirty="0"/>
                        <a:t>= sorted(</a:t>
                      </a:r>
                      <a:r>
                        <a:rPr lang="ko-KR" altLang="en-US" sz="1600" dirty="0"/>
                        <a:t>리스트명</a:t>
                      </a:r>
                    </a:p>
                  </a:txBody>
                  <a:tcPr anchor="ctr"/>
                </a:tc>
                <a:extLst>
                  <a:ext uri="{0D108BD9-81ED-4DB2-BD59-A6C34878D82A}">
                    <a16:rowId xmlns:a16="http://schemas.microsoft.com/office/drawing/2014/main" val="1272951237"/>
                  </a:ext>
                </a:extLst>
              </a:tr>
            </a:tbl>
          </a:graphicData>
        </a:graphic>
      </p:graphicFrame>
    </p:spTree>
    <p:extLst>
      <p:ext uri="{BB962C8B-B14F-4D97-AF65-F5344CB8AC3E}">
        <p14:creationId xmlns:p14="http://schemas.microsoft.com/office/powerpoint/2010/main" val="187825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1243813-A494-4D5B-B778-9352F5D53B7F}"/>
              </a:ext>
            </a:extLst>
          </p:cNvPr>
          <p:cNvSpPr>
            <a:spLocks noGrp="1"/>
          </p:cNvSpPr>
          <p:nvPr>
            <p:ph idx="1"/>
          </p:nvPr>
        </p:nvSpPr>
        <p:spPr/>
        <p:txBody>
          <a:bodyPr>
            <a:normAutofit fontScale="92500" lnSpcReduction="10000"/>
          </a:bodyPr>
          <a:lstStyle/>
          <a:p>
            <a:r>
              <a:rPr lang="en-US" altLang="ko-KR" dirty="0"/>
              <a:t>1</a:t>
            </a:r>
            <a:r>
              <a:rPr lang="ko-KR" altLang="en-US" dirty="0"/>
              <a:t>차원 리스트를 벗어나보자</a:t>
            </a:r>
            <a:r>
              <a:rPr lang="en-US" altLang="ko-KR" dirty="0"/>
              <a:t>.</a:t>
            </a:r>
          </a:p>
          <a:p>
            <a:r>
              <a:rPr lang="ko-KR" altLang="en-US" dirty="0"/>
              <a:t>다차원 리스트의 개념</a:t>
            </a:r>
            <a:endParaRPr lang="en-US" altLang="ko-KR" dirty="0"/>
          </a:p>
          <a:p>
            <a:endParaRPr lang="en-US" altLang="ko-KR" dirty="0"/>
          </a:p>
          <a:p>
            <a:endParaRPr lang="en-US" altLang="ko-KR" dirty="0"/>
          </a:p>
          <a:p>
            <a:endParaRPr lang="en-US" altLang="ko-KR" dirty="0"/>
          </a:p>
          <a:p>
            <a:endParaRPr lang="en-US" altLang="ko-KR" dirty="0"/>
          </a:p>
          <a:p>
            <a:r>
              <a:rPr lang="en-US" altLang="ko-KR" dirty="0"/>
              <a:t>aa = [[1, 2, 3],                 aa[0][0]</a:t>
            </a:r>
            <a:r>
              <a:rPr lang="ko-KR" altLang="en-US" dirty="0"/>
              <a:t> </a:t>
            </a:r>
            <a:r>
              <a:rPr lang="en-US" altLang="ko-KR" dirty="0"/>
              <a:t>aa[0][1]</a:t>
            </a:r>
            <a:r>
              <a:rPr lang="ko-KR" altLang="en-US" dirty="0"/>
              <a:t> </a:t>
            </a:r>
            <a:r>
              <a:rPr lang="en-US" altLang="ko-KR" dirty="0"/>
              <a:t>aa[0][2]</a:t>
            </a:r>
          </a:p>
          <a:p>
            <a:pPr marL="0" indent="0">
              <a:buNone/>
            </a:pPr>
            <a:r>
              <a:rPr lang="en-US" altLang="ko-KR" dirty="0"/>
              <a:t>          [4, 5, 6],                 aa[1][0] aa[1][1] aa[1][2]</a:t>
            </a:r>
          </a:p>
          <a:p>
            <a:pPr marL="0" indent="0">
              <a:buNone/>
            </a:pPr>
            <a:r>
              <a:rPr lang="en-US" altLang="ko-KR" dirty="0"/>
              <a:t>          [7, 8, 9]]                 aa[2][0] aa[2][1] aa[2][2]</a:t>
            </a:r>
          </a:p>
          <a:p>
            <a:r>
              <a:rPr lang="en-US" altLang="ko-KR" dirty="0">
                <a:solidFill>
                  <a:schemeClr val="accent2"/>
                </a:solidFill>
              </a:rPr>
              <a:t>row</a:t>
            </a:r>
            <a:r>
              <a:rPr lang="ko-KR" altLang="en-US" dirty="0"/>
              <a:t>행</a:t>
            </a:r>
            <a:r>
              <a:rPr lang="en-US" altLang="ko-KR" dirty="0"/>
              <a:t> x </a:t>
            </a:r>
            <a:r>
              <a:rPr lang="en-US" altLang="ko-KR" dirty="0">
                <a:solidFill>
                  <a:schemeClr val="accent1"/>
                </a:solidFill>
              </a:rPr>
              <a:t>column</a:t>
            </a:r>
            <a:r>
              <a:rPr lang="ko-KR" altLang="en-US" dirty="0"/>
              <a:t>열인 리스트 선언 </a:t>
            </a:r>
            <a:r>
              <a:rPr lang="en-US" altLang="ko-KR" dirty="0"/>
              <a:t>(</a:t>
            </a:r>
            <a:r>
              <a:rPr lang="ko-KR" altLang="en-US" dirty="0"/>
              <a:t>초기값</a:t>
            </a:r>
            <a:r>
              <a:rPr lang="en-US" altLang="ko-KR" dirty="0"/>
              <a:t>: 0) </a:t>
            </a:r>
          </a:p>
          <a:p>
            <a:pPr lvl="1"/>
            <a:r>
              <a:rPr lang="en-US" altLang="ko-KR" dirty="0"/>
              <a:t>array = [ [0 for</a:t>
            </a:r>
            <a:r>
              <a:rPr lang="ko-KR" altLang="en-US" dirty="0"/>
              <a:t> </a:t>
            </a:r>
            <a:r>
              <a:rPr lang="en-US" altLang="ko-KR" dirty="0" err="1"/>
              <a:t>i</a:t>
            </a:r>
            <a:r>
              <a:rPr lang="en-US" altLang="ko-KR" dirty="0"/>
              <a:t> in range(</a:t>
            </a:r>
            <a:r>
              <a:rPr lang="en-US" altLang="ko-KR" dirty="0">
                <a:solidFill>
                  <a:schemeClr val="accent1"/>
                </a:solidFill>
              </a:rPr>
              <a:t>column</a:t>
            </a:r>
            <a:r>
              <a:rPr lang="en-US" altLang="ko-KR" dirty="0"/>
              <a:t>)] for j in range(</a:t>
            </a:r>
            <a:r>
              <a:rPr lang="en-US" altLang="ko-KR" dirty="0">
                <a:solidFill>
                  <a:schemeClr val="accent2"/>
                </a:solidFill>
              </a:rPr>
              <a:t>row</a:t>
            </a:r>
            <a:r>
              <a:rPr lang="en-US" altLang="ko-KR" dirty="0"/>
              <a:t>)] </a:t>
            </a:r>
            <a:endParaRPr lang="ko-KR" altLang="en-US" dirty="0"/>
          </a:p>
        </p:txBody>
      </p:sp>
      <p:sp>
        <p:nvSpPr>
          <p:cNvPr id="3" name="바닥글 개체 틀 2">
            <a:extLst>
              <a:ext uri="{FF2B5EF4-FFF2-40B4-BE49-F238E27FC236}">
                <a16:creationId xmlns:a16="http://schemas.microsoft.com/office/drawing/2014/main" id="{8D16C70E-52F2-4E1C-83C0-C6C6611395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3C65ACA-5070-413F-9122-5EBC3E78543E}"/>
              </a:ext>
            </a:extLst>
          </p:cNvPr>
          <p:cNvSpPr>
            <a:spLocks noGrp="1"/>
          </p:cNvSpPr>
          <p:nvPr>
            <p:ph type="sldNum" sz="quarter" idx="11"/>
          </p:nvPr>
        </p:nvSpPr>
        <p:spPr/>
        <p:txBody>
          <a:bodyPr/>
          <a:lstStyle/>
          <a:p>
            <a:r>
              <a:rPr lang="ko-KR" altLang="en-US"/>
              <a:t> </a:t>
            </a:r>
            <a:fld id="{6280F36F-71BF-49B8-9E8F-C9B7AF481C74}" type="slidenum">
              <a:rPr lang="ko-KR" altLang="en-US" smtClean="0"/>
              <a:pPr/>
              <a:t>42</a:t>
            </a:fld>
            <a:endParaRPr lang="en-US" altLang="ko-KR" dirty="0"/>
          </a:p>
        </p:txBody>
      </p:sp>
      <p:sp>
        <p:nvSpPr>
          <p:cNvPr id="5" name="제목 4">
            <a:extLst>
              <a:ext uri="{FF2B5EF4-FFF2-40B4-BE49-F238E27FC236}">
                <a16:creationId xmlns:a16="http://schemas.microsoft.com/office/drawing/2014/main" id="{01559615-1756-421A-9074-558F7868D728}"/>
              </a:ext>
            </a:extLst>
          </p:cNvPr>
          <p:cNvSpPr>
            <a:spLocks noGrp="1"/>
          </p:cNvSpPr>
          <p:nvPr>
            <p:ph type="title"/>
          </p:nvPr>
        </p:nvSpPr>
        <p:spPr/>
        <p:txBody>
          <a:bodyPr/>
          <a:lstStyle/>
          <a:p>
            <a:r>
              <a:rPr lang="en-US" altLang="ko-KR" dirty="0"/>
              <a:t>2</a:t>
            </a:r>
            <a:r>
              <a:rPr lang="ko-KR" altLang="en-US" dirty="0"/>
              <a:t>차원 리스트 </a:t>
            </a:r>
            <a:r>
              <a:rPr lang="en-US" altLang="ko-KR" dirty="0"/>
              <a:t>&amp; </a:t>
            </a:r>
            <a:r>
              <a:rPr lang="ko-KR" altLang="en-US" dirty="0"/>
              <a:t>다차원 리스트</a:t>
            </a:r>
          </a:p>
        </p:txBody>
      </p:sp>
      <p:pic>
        <p:nvPicPr>
          <p:cNvPr id="1026" name="Picture 2" descr="파이썬 데이터 사이언스 Cheat Sheet: NumPy 기초, 기본">
            <a:extLst>
              <a:ext uri="{FF2B5EF4-FFF2-40B4-BE49-F238E27FC236}">
                <a16:creationId xmlns:a16="http://schemas.microsoft.com/office/drawing/2014/main" id="{AEEA4F10-8025-4722-B2FE-62779D2D8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2066" y="2201657"/>
            <a:ext cx="5424256" cy="18575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605865B-0D34-4839-B931-0733BDCE80F4}"/>
              </a:ext>
            </a:extLst>
          </p:cNvPr>
          <p:cNvSpPr txBox="1"/>
          <p:nvPr/>
        </p:nvSpPr>
        <p:spPr>
          <a:xfrm>
            <a:off x="8351055" y="3649643"/>
            <a:ext cx="3002745" cy="261610"/>
          </a:xfrm>
          <a:prstGeom prst="rect">
            <a:avLst/>
          </a:prstGeom>
          <a:noFill/>
        </p:spPr>
        <p:txBody>
          <a:bodyPr wrap="none" rtlCol="0">
            <a:spAutoFit/>
          </a:bodyPr>
          <a:lstStyle/>
          <a:p>
            <a:r>
              <a:rPr lang="en-US" altLang="ko-KR" sz="1100" dirty="0"/>
              <a:t>http://taewan.kim/post/numpy_cheat_sheet/</a:t>
            </a:r>
            <a:endParaRPr lang="ko-KR" altLang="en-US" sz="1100" dirty="0"/>
          </a:p>
        </p:txBody>
      </p:sp>
      <p:sp>
        <p:nvSpPr>
          <p:cNvPr id="7" name="TextBox 6">
            <a:extLst>
              <a:ext uri="{FF2B5EF4-FFF2-40B4-BE49-F238E27FC236}">
                <a16:creationId xmlns:a16="http://schemas.microsoft.com/office/drawing/2014/main" id="{50C4DF21-4B34-4D77-919B-740AA154054A}"/>
              </a:ext>
            </a:extLst>
          </p:cNvPr>
          <p:cNvSpPr txBox="1"/>
          <p:nvPr/>
        </p:nvSpPr>
        <p:spPr>
          <a:xfrm>
            <a:off x="4277440" y="3716829"/>
            <a:ext cx="633507" cy="338554"/>
          </a:xfrm>
          <a:prstGeom prst="rect">
            <a:avLst/>
          </a:prstGeom>
          <a:noFill/>
        </p:spPr>
        <p:txBody>
          <a:bodyPr wrap="none" rtlCol="0">
            <a:spAutoFit/>
          </a:bodyPr>
          <a:lstStyle/>
          <a:p>
            <a:r>
              <a:rPr lang="en-US" altLang="ko-KR" sz="1600" dirty="0">
                <a:solidFill>
                  <a:schemeClr val="tx1">
                    <a:lumMod val="85000"/>
                    <a:lumOff val="15000"/>
                  </a:schemeClr>
                </a:solidFill>
              </a:rPr>
              <a:t>(2x3)</a:t>
            </a:r>
            <a:endParaRPr lang="ko-KR" altLang="en-US" sz="1600" dirty="0">
              <a:solidFill>
                <a:schemeClr val="tx1">
                  <a:lumMod val="85000"/>
                  <a:lumOff val="15000"/>
                </a:schemeClr>
              </a:solidFill>
            </a:endParaRPr>
          </a:p>
        </p:txBody>
      </p:sp>
      <p:sp>
        <p:nvSpPr>
          <p:cNvPr id="9" name="TextBox 8">
            <a:extLst>
              <a:ext uri="{FF2B5EF4-FFF2-40B4-BE49-F238E27FC236}">
                <a16:creationId xmlns:a16="http://schemas.microsoft.com/office/drawing/2014/main" id="{7A1C88A0-51BD-4E1C-9C07-CA39FB2F81AC}"/>
              </a:ext>
            </a:extLst>
          </p:cNvPr>
          <p:cNvSpPr txBox="1"/>
          <p:nvPr/>
        </p:nvSpPr>
        <p:spPr>
          <a:xfrm>
            <a:off x="6878428" y="3495387"/>
            <a:ext cx="843501" cy="338554"/>
          </a:xfrm>
          <a:prstGeom prst="rect">
            <a:avLst/>
          </a:prstGeom>
          <a:noFill/>
        </p:spPr>
        <p:txBody>
          <a:bodyPr wrap="none" rtlCol="0">
            <a:spAutoFit/>
          </a:bodyPr>
          <a:lstStyle/>
          <a:p>
            <a:r>
              <a:rPr lang="en-US" altLang="ko-KR" sz="1600" dirty="0">
                <a:solidFill>
                  <a:schemeClr val="tx1">
                    <a:lumMod val="85000"/>
                    <a:lumOff val="15000"/>
                  </a:schemeClr>
                </a:solidFill>
              </a:rPr>
              <a:t>(2x2x3)</a:t>
            </a:r>
            <a:endParaRPr lang="ko-KR" altLang="en-US" sz="1600" dirty="0">
              <a:solidFill>
                <a:schemeClr val="tx1">
                  <a:lumMod val="85000"/>
                  <a:lumOff val="15000"/>
                </a:schemeClr>
              </a:solidFill>
            </a:endParaRPr>
          </a:p>
        </p:txBody>
      </p:sp>
    </p:spTree>
    <p:extLst>
      <p:ext uri="{BB962C8B-B14F-4D97-AF65-F5344CB8AC3E}">
        <p14:creationId xmlns:p14="http://schemas.microsoft.com/office/powerpoint/2010/main" val="3855047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C279462-7C48-4CFD-8B07-040A6C617B79}"/>
              </a:ext>
            </a:extLst>
          </p:cNvPr>
          <p:cNvSpPr>
            <a:spLocks noGrp="1"/>
          </p:cNvSpPr>
          <p:nvPr>
            <p:ph idx="1"/>
          </p:nvPr>
        </p:nvSpPr>
        <p:spPr/>
        <p:txBody>
          <a:bodyPr/>
          <a:lstStyle/>
          <a:p>
            <a:r>
              <a:rPr lang="en-US" altLang="ko-KR" dirty="0"/>
              <a:t>array = [ [0] * 9 ] * 8  </a:t>
            </a:r>
            <a:r>
              <a:rPr lang="ko-KR" altLang="en-US" dirty="0"/>
              <a:t>이라고 선언하면 안됨 </a:t>
            </a:r>
            <a:r>
              <a:rPr lang="en-US" altLang="ko-KR" dirty="0"/>
              <a:t>(8</a:t>
            </a:r>
            <a:r>
              <a:rPr lang="ko-KR" altLang="en-US" dirty="0"/>
              <a:t>행 </a:t>
            </a:r>
            <a:r>
              <a:rPr lang="en-US" altLang="ko-KR" dirty="0"/>
              <a:t>9</a:t>
            </a:r>
            <a:r>
              <a:rPr lang="ko-KR" altLang="en-US" dirty="0"/>
              <a:t>열</a:t>
            </a:r>
            <a:r>
              <a:rPr lang="en-US" altLang="ko-KR" dirty="0"/>
              <a:t>)</a:t>
            </a:r>
          </a:p>
          <a:p>
            <a:pPr lvl="1"/>
            <a:r>
              <a:rPr lang="en-US" altLang="ko-KR" dirty="0"/>
              <a:t>0</a:t>
            </a:r>
            <a:r>
              <a:rPr lang="ko-KR" altLang="en-US" dirty="0"/>
              <a:t>으로 초기화는 된 것 같지만 실제로 값을 대입해보면 나중에 엉뚱한 값이 나옴</a:t>
            </a:r>
            <a:endParaRPr lang="en-US" altLang="ko-KR" dirty="0"/>
          </a:p>
          <a:p>
            <a:pPr lvl="2"/>
            <a:r>
              <a:rPr lang="ko-KR" altLang="en-US" dirty="0"/>
              <a:t>원인은 </a:t>
            </a:r>
            <a:r>
              <a:rPr lang="ko-KR" altLang="en-US" dirty="0" err="1"/>
              <a:t>파이썬은</a:t>
            </a:r>
            <a:r>
              <a:rPr lang="ko-KR" altLang="en-US" dirty="0"/>
              <a:t> 얕은 복사 </a:t>
            </a:r>
            <a:r>
              <a:rPr lang="en-US" altLang="ko-KR" dirty="0"/>
              <a:t>(Shallow Copy)</a:t>
            </a:r>
            <a:r>
              <a:rPr lang="ko-KR" altLang="en-US" dirty="0"/>
              <a:t>를 하기 때문이다</a:t>
            </a:r>
            <a:r>
              <a:rPr lang="en-US" altLang="ko-KR" dirty="0"/>
              <a:t>.</a:t>
            </a:r>
          </a:p>
          <a:p>
            <a:pPr lvl="2"/>
            <a:r>
              <a:rPr lang="ko-KR" altLang="en-US" dirty="0"/>
              <a:t>더 깊이 알고 싶으면 별도로 공부</a:t>
            </a:r>
            <a:r>
              <a:rPr lang="en-US" altLang="ko-KR" dirty="0"/>
              <a:t>.</a:t>
            </a:r>
          </a:p>
          <a:p>
            <a:pPr lvl="2"/>
            <a:r>
              <a:rPr lang="ko-KR" altLang="en-US" dirty="0"/>
              <a:t>이렇게 선언하고 구구단을 짜보면 맨 마지막 값과 반복되어 나옴</a:t>
            </a:r>
            <a:endParaRPr lang="en-US" altLang="ko-KR" dirty="0"/>
          </a:p>
          <a:p>
            <a:pPr lvl="1"/>
            <a:endParaRPr lang="en-US" altLang="ko-KR" dirty="0"/>
          </a:p>
          <a:p>
            <a:r>
              <a:rPr lang="ko-KR" altLang="en-US" dirty="0"/>
              <a:t>귀찮더라도 </a:t>
            </a:r>
            <a:r>
              <a:rPr lang="en-US" altLang="ko-KR" dirty="0"/>
              <a:t>for loop</a:t>
            </a:r>
            <a:r>
              <a:rPr lang="ko-KR" altLang="en-US" dirty="0"/>
              <a:t>를 이용해서 초기화를 해줘야 한다</a:t>
            </a:r>
            <a:r>
              <a:rPr lang="en-US" altLang="ko-KR" dirty="0"/>
              <a:t>.</a:t>
            </a:r>
          </a:p>
          <a:p>
            <a:pPr lvl="1"/>
            <a:r>
              <a:rPr lang="ko-KR" altLang="en-US" dirty="0"/>
              <a:t>올바른 예</a:t>
            </a:r>
            <a:r>
              <a:rPr lang="en-US" altLang="ko-KR" dirty="0"/>
              <a:t>) </a:t>
            </a:r>
            <a:r>
              <a:rPr lang="en-US" altLang="ko-KR" dirty="0">
                <a:solidFill>
                  <a:schemeClr val="accent1"/>
                </a:solidFill>
              </a:rPr>
              <a:t>array = [ [0 for </a:t>
            </a:r>
            <a:r>
              <a:rPr lang="en-US" altLang="ko-KR" dirty="0" err="1">
                <a:solidFill>
                  <a:schemeClr val="accent1"/>
                </a:solidFill>
              </a:rPr>
              <a:t>i</a:t>
            </a:r>
            <a:r>
              <a:rPr lang="en-US" altLang="ko-KR" dirty="0">
                <a:solidFill>
                  <a:schemeClr val="accent1"/>
                </a:solidFill>
              </a:rPr>
              <a:t> in range(9)] for j in range(8)]  </a:t>
            </a:r>
            <a:r>
              <a:rPr lang="en-US" altLang="ko-KR" sz="1800" dirty="0">
                <a:solidFill>
                  <a:schemeClr val="accent1"/>
                </a:solidFill>
              </a:rPr>
              <a:t># 8</a:t>
            </a:r>
            <a:r>
              <a:rPr lang="ko-KR" altLang="en-US" sz="1800" dirty="0">
                <a:solidFill>
                  <a:schemeClr val="accent1"/>
                </a:solidFill>
              </a:rPr>
              <a:t>행 </a:t>
            </a:r>
            <a:r>
              <a:rPr lang="en-US" altLang="ko-KR" sz="1800" dirty="0">
                <a:solidFill>
                  <a:schemeClr val="accent1"/>
                </a:solidFill>
              </a:rPr>
              <a:t>9</a:t>
            </a:r>
            <a:r>
              <a:rPr lang="ko-KR" altLang="en-US" sz="1800" dirty="0">
                <a:solidFill>
                  <a:schemeClr val="accent1"/>
                </a:solidFill>
              </a:rPr>
              <a:t>열</a:t>
            </a:r>
            <a:endParaRPr lang="ko-KR" altLang="en-US" dirty="0">
              <a:solidFill>
                <a:schemeClr val="accent1"/>
              </a:solidFill>
            </a:endParaRPr>
          </a:p>
        </p:txBody>
      </p:sp>
      <p:sp>
        <p:nvSpPr>
          <p:cNvPr id="3" name="바닥글 개체 틀 2">
            <a:extLst>
              <a:ext uri="{FF2B5EF4-FFF2-40B4-BE49-F238E27FC236}">
                <a16:creationId xmlns:a16="http://schemas.microsoft.com/office/drawing/2014/main" id="{1FFB88D8-6455-4D12-A2C4-BAF3AF8E29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E8583081-768B-4F3F-93B1-96238A19BADE}"/>
              </a:ext>
            </a:extLst>
          </p:cNvPr>
          <p:cNvSpPr>
            <a:spLocks noGrp="1"/>
          </p:cNvSpPr>
          <p:nvPr>
            <p:ph type="sldNum" sz="quarter" idx="11"/>
          </p:nvPr>
        </p:nvSpPr>
        <p:spPr/>
        <p:txBody>
          <a:bodyPr/>
          <a:lstStyle/>
          <a:p>
            <a:r>
              <a:rPr lang="ko-KR" altLang="en-US"/>
              <a:t> </a:t>
            </a:r>
            <a:fld id="{6280F36F-71BF-49B8-9E8F-C9B7AF481C74}" type="slidenum">
              <a:rPr lang="ko-KR" altLang="en-US" smtClean="0"/>
              <a:pPr/>
              <a:t>43</a:t>
            </a:fld>
            <a:endParaRPr lang="en-US" altLang="ko-KR" dirty="0"/>
          </a:p>
        </p:txBody>
      </p:sp>
      <p:sp>
        <p:nvSpPr>
          <p:cNvPr id="5" name="제목 4">
            <a:extLst>
              <a:ext uri="{FF2B5EF4-FFF2-40B4-BE49-F238E27FC236}">
                <a16:creationId xmlns:a16="http://schemas.microsoft.com/office/drawing/2014/main" id="{DC89DC80-17E2-46F1-A4F5-B96B4130FABF}"/>
              </a:ext>
            </a:extLst>
          </p:cNvPr>
          <p:cNvSpPr>
            <a:spLocks noGrp="1"/>
          </p:cNvSpPr>
          <p:nvPr>
            <p:ph type="title"/>
          </p:nvPr>
        </p:nvSpPr>
        <p:spPr/>
        <p:txBody>
          <a:bodyPr/>
          <a:lstStyle/>
          <a:p>
            <a:r>
              <a:rPr lang="ko-KR" altLang="en-US" dirty="0"/>
              <a:t>다차원 리스트 </a:t>
            </a:r>
            <a:r>
              <a:rPr lang="ko-KR" altLang="en-US" dirty="0" err="1"/>
              <a:t>선언시</a:t>
            </a:r>
            <a:r>
              <a:rPr lang="ko-KR" altLang="en-US" dirty="0"/>
              <a:t> 주의사항</a:t>
            </a:r>
          </a:p>
        </p:txBody>
      </p:sp>
    </p:spTree>
    <p:extLst>
      <p:ext uri="{BB962C8B-B14F-4D97-AF65-F5344CB8AC3E}">
        <p14:creationId xmlns:p14="http://schemas.microsoft.com/office/powerpoint/2010/main" val="473934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B8CB400-5FF4-43E0-B39B-090BD629474A}"/>
              </a:ext>
            </a:extLst>
          </p:cNvPr>
          <p:cNvSpPr>
            <a:spLocks noGrp="1"/>
          </p:cNvSpPr>
          <p:nvPr>
            <p:ph idx="1"/>
          </p:nvPr>
        </p:nvSpPr>
        <p:spPr/>
        <p:txBody>
          <a:bodyPr/>
          <a:lstStyle/>
          <a:p>
            <a:r>
              <a:rPr lang="ko-KR" altLang="en-US" dirty="0"/>
              <a:t>다차원 리스트의 경우 각 열의 크기를 다르게 생성할 수도</a:t>
            </a:r>
            <a:r>
              <a:rPr lang="en-US" altLang="ko-KR" dirty="0"/>
              <a:t>.</a:t>
            </a:r>
            <a:endParaRPr lang="ko-KR" altLang="en-US" dirty="0"/>
          </a:p>
        </p:txBody>
      </p:sp>
      <p:sp>
        <p:nvSpPr>
          <p:cNvPr id="3" name="바닥글 개체 틀 2">
            <a:extLst>
              <a:ext uri="{FF2B5EF4-FFF2-40B4-BE49-F238E27FC236}">
                <a16:creationId xmlns:a16="http://schemas.microsoft.com/office/drawing/2014/main" id="{0E5A2930-C59D-4B0A-95F1-4834CA027727}"/>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AECEF56-1784-4F83-B232-C3ED8B16AA49}"/>
              </a:ext>
            </a:extLst>
          </p:cNvPr>
          <p:cNvSpPr>
            <a:spLocks noGrp="1"/>
          </p:cNvSpPr>
          <p:nvPr>
            <p:ph type="sldNum" sz="quarter" idx="11"/>
          </p:nvPr>
        </p:nvSpPr>
        <p:spPr/>
        <p:txBody>
          <a:bodyPr/>
          <a:lstStyle/>
          <a:p>
            <a:r>
              <a:rPr lang="ko-KR" altLang="en-US"/>
              <a:t> </a:t>
            </a:r>
            <a:fld id="{6280F36F-71BF-49B8-9E8F-C9B7AF481C74}" type="slidenum">
              <a:rPr lang="ko-KR" altLang="en-US" smtClean="0"/>
              <a:pPr/>
              <a:t>44</a:t>
            </a:fld>
            <a:endParaRPr lang="en-US" altLang="ko-KR" dirty="0"/>
          </a:p>
        </p:txBody>
      </p:sp>
      <p:sp>
        <p:nvSpPr>
          <p:cNvPr id="5" name="제목 4">
            <a:extLst>
              <a:ext uri="{FF2B5EF4-FFF2-40B4-BE49-F238E27FC236}">
                <a16:creationId xmlns:a16="http://schemas.microsoft.com/office/drawing/2014/main" id="{F718F7DB-3750-43FF-ACD9-B5FF29E140DE}"/>
              </a:ext>
            </a:extLst>
          </p:cNvPr>
          <p:cNvSpPr>
            <a:spLocks noGrp="1"/>
          </p:cNvSpPr>
          <p:nvPr>
            <p:ph type="title"/>
          </p:nvPr>
        </p:nvSpPr>
        <p:spPr/>
        <p:txBody>
          <a:bodyPr/>
          <a:lstStyle/>
          <a:p>
            <a:r>
              <a:rPr lang="en-US" altLang="ko-KR" dirty="0"/>
              <a:t> </a:t>
            </a:r>
            <a:r>
              <a:rPr lang="ko-KR" altLang="en-US" dirty="0"/>
              <a:t>불규칙한 크기의 </a:t>
            </a:r>
            <a:r>
              <a:rPr lang="en-US" altLang="ko-KR" dirty="0"/>
              <a:t>2</a:t>
            </a:r>
            <a:r>
              <a:rPr lang="ko-KR" altLang="en-US" dirty="0"/>
              <a:t>차원 리스트</a:t>
            </a:r>
          </a:p>
        </p:txBody>
      </p:sp>
      <p:pic>
        <p:nvPicPr>
          <p:cNvPr id="8" name="그림 7">
            <a:extLst>
              <a:ext uri="{FF2B5EF4-FFF2-40B4-BE49-F238E27FC236}">
                <a16:creationId xmlns:a16="http://schemas.microsoft.com/office/drawing/2014/main" id="{C1F6E1E6-24F3-401F-A5E6-6975EDB25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103" y="1894426"/>
            <a:ext cx="8362765" cy="4023878"/>
          </a:xfrm>
          <a:prstGeom prst="rect">
            <a:avLst/>
          </a:prstGeom>
        </p:spPr>
      </p:pic>
    </p:spTree>
    <p:extLst>
      <p:ext uri="{BB962C8B-B14F-4D97-AF65-F5344CB8AC3E}">
        <p14:creationId xmlns:p14="http://schemas.microsoft.com/office/powerpoint/2010/main" val="26910586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FADDF6D-793E-4830-B0BD-4D16F79AC99D}"/>
              </a:ext>
            </a:extLst>
          </p:cNvPr>
          <p:cNvSpPr>
            <a:spLocks noGrp="1"/>
          </p:cNvSpPr>
          <p:nvPr>
            <p:ph idx="1"/>
          </p:nvPr>
        </p:nvSpPr>
        <p:spPr>
          <a:xfrm>
            <a:off x="838200" y="1406769"/>
            <a:ext cx="10515600" cy="5224850"/>
          </a:xfrm>
        </p:spPr>
        <p:txBody>
          <a:bodyPr>
            <a:normAutofit/>
          </a:bodyPr>
          <a:lstStyle/>
          <a:p>
            <a:r>
              <a:rPr lang="ko-KR" altLang="en-US" dirty="0"/>
              <a:t>소괄호 </a:t>
            </a:r>
            <a:r>
              <a:rPr lang="en-US" altLang="ko-KR" dirty="0"/>
              <a:t>( ) </a:t>
            </a:r>
            <a:r>
              <a:rPr lang="ko-KR" altLang="en-US" dirty="0"/>
              <a:t>로 생성</a:t>
            </a:r>
            <a:endParaRPr lang="en-US" altLang="ko-KR" dirty="0"/>
          </a:p>
          <a:p>
            <a:r>
              <a:rPr lang="ko-KR" altLang="en-US" dirty="0"/>
              <a:t>리스트와 유사하지만 약간 다름</a:t>
            </a:r>
            <a:endParaRPr lang="en-US" altLang="ko-KR" dirty="0"/>
          </a:p>
          <a:p>
            <a:r>
              <a:rPr lang="ko-KR" altLang="en-US" dirty="0"/>
              <a:t>값을 수정할 수 없으며</a:t>
            </a:r>
            <a:r>
              <a:rPr lang="en-US" altLang="ko-KR" dirty="0"/>
              <a:t>, </a:t>
            </a:r>
            <a:r>
              <a:rPr lang="ko-KR" altLang="en-US" dirty="0"/>
              <a:t>읽기만 가능함 </a:t>
            </a:r>
            <a:r>
              <a:rPr lang="en-US" altLang="ko-KR" dirty="0"/>
              <a:t>(</a:t>
            </a:r>
            <a:r>
              <a:rPr lang="ko-KR" altLang="en-US" dirty="0"/>
              <a:t>읽기 전용 자료로 활용</a:t>
            </a:r>
            <a:r>
              <a:rPr lang="en-US" altLang="ko-KR" dirty="0"/>
              <a:t>)</a:t>
            </a:r>
          </a:p>
          <a:p>
            <a:r>
              <a:rPr lang="ko-KR" altLang="en-US" dirty="0"/>
              <a:t>사용 예</a:t>
            </a:r>
            <a:endParaRPr lang="en-US" altLang="ko-KR" dirty="0"/>
          </a:p>
          <a:p>
            <a:pPr lvl="1"/>
            <a:r>
              <a:rPr lang="en-US" altLang="ko-KR" dirty="0"/>
              <a:t>tt1 = (10, 20, 30)    or   tt1 = 10, 20, 30      </a:t>
            </a:r>
            <a:r>
              <a:rPr lang="en-US" altLang="ko-KR" sz="1800" dirty="0"/>
              <a:t>(</a:t>
            </a:r>
            <a:r>
              <a:rPr lang="ko-KR" altLang="en-US" sz="1800" dirty="0"/>
              <a:t>괄호 생략해도 </a:t>
            </a:r>
            <a:r>
              <a:rPr lang="ko-KR" altLang="en-US" sz="1800" dirty="0" err="1"/>
              <a:t>튜플로</a:t>
            </a:r>
            <a:r>
              <a:rPr lang="ko-KR" altLang="en-US" sz="1800" dirty="0"/>
              <a:t> 인식</a:t>
            </a:r>
            <a:r>
              <a:rPr lang="en-US" altLang="ko-KR" sz="1800" dirty="0"/>
              <a:t>)</a:t>
            </a:r>
          </a:p>
          <a:p>
            <a:pPr lvl="1"/>
            <a:r>
              <a:rPr lang="ko-KR" altLang="en-US" dirty="0" err="1"/>
              <a:t>튜플값이</a:t>
            </a:r>
            <a:r>
              <a:rPr lang="ko-KR" altLang="en-US" dirty="0"/>
              <a:t> 하나인 경우 </a:t>
            </a:r>
            <a:r>
              <a:rPr lang="en-US" altLang="ko-KR" dirty="0"/>
              <a:t>“</a:t>
            </a:r>
            <a:r>
              <a:rPr lang="en-US" altLang="ko-KR" dirty="0">
                <a:solidFill>
                  <a:srgbClr val="FF0000"/>
                </a:solidFill>
              </a:rPr>
              <a:t>,</a:t>
            </a:r>
            <a:r>
              <a:rPr lang="en-US" altLang="ko-KR" dirty="0"/>
              <a:t>” </a:t>
            </a:r>
            <a:r>
              <a:rPr lang="ko-KR" altLang="en-US" dirty="0"/>
              <a:t>필요 </a:t>
            </a:r>
            <a:r>
              <a:rPr lang="en-US" altLang="ko-KR" dirty="0"/>
              <a:t>: tt2 = (10</a:t>
            </a:r>
            <a:r>
              <a:rPr lang="en-US" altLang="ko-KR" dirty="0">
                <a:solidFill>
                  <a:srgbClr val="FF0000"/>
                </a:solidFill>
              </a:rPr>
              <a:t>,</a:t>
            </a:r>
            <a:r>
              <a:rPr lang="en-US" altLang="ko-KR" dirty="0"/>
              <a:t>)   or tt2 = 10</a:t>
            </a:r>
            <a:r>
              <a:rPr lang="en-US" altLang="ko-KR" dirty="0">
                <a:solidFill>
                  <a:srgbClr val="FF0000"/>
                </a:solidFill>
              </a:rPr>
              <a:t>,</a:t>
            </a:r>
          </a:p>
          <a:p>
            <a:r>
              <a:rPr lang="ko-KR" altLang="en-US" dirty="0" err="1"/>
              <a:t>튜플값을</a:t>
            </a:r>
            <a:r>
              <a:rPr lang="ko-KR" altLang="en-US" dirty="0"/>
              <a:t> 호출할 때는 리스트처럼 </a:t>
            </a:r>
            <a:r>
              <a:rPr lang="en-US" altLang="ko-KR" dirty="0"/>
              <a:t>[ ] </a:t>
            </a:r>
            <a:r>
              <a:rPr lang="ko-KR" altLang="en-US" dirty="0"/>
              <a:t>를 사용 </a:t>
            </a:r>
            <a:r>
              <a:rPr lang="en-US" altLang="ko-KR" dirty="0"/>
              <a:t>:</a:t>
            </a:r>
            <a:r>
              <a:rPr lang="ko-KR" altLang="en-US" dirty="0"/>
              <a:t>    </a:t>
            </a:r>
            <a:r>
              <a:rPr lang="en-US" altLang="ko-KR" dirty="0"/>
              <a:t>tt1[1]</a:t>
            </a:r>
          </a:p>
          <a:p>
            <a:r>
              <a:rPr lang="ko-KR" altLang="en-US" sz="2000" dirty="0" err="1"/>
              <a:t>튜플에</a:t>
            </a:r>
            <a:r>
              <a:rPr lang="ko-KR" altLang="en-US" sz="2000" dirty="0"/>
              <a:t> </a:t>
            </a:r>
            <a:r>
              <a:rPr lang="en-US" altLang="ko-KR" sz="2000" dirty="0"/>
              <a:t>append()</a:t>
            </a:r>
            <a:r>
              <a:rPr lang="ko-KR" altLang="en-US" sz="2000" dirty="0"/>
              <a:t>나 </a:t>
            </a:r>
            <a:r>
              <a:rPr lang="en-US" altLang="ko-KR" sz="2000" dirty="0"/>
              <a:t>del() </a:t>
            </a:r>
            <a:r>
              <a:rPr lang="ko-KR" altLang="en-US" sz="2000" dirty="0"/>
              <a:t>사용하면 오류발생</a:t>
            </a:r>
            <a:endParaRPr lang="en-US" altLang="ko-KR" sz="2000" dirty="0"/>
          </a:p>
          <a:p>
            <a:r>
              <a:rPr lang="ko-KR" altLang="en-US" sz="2000" dirty="0" err="1"/>
              <a:t>튜플을</a:t>
            </a:r>
            <a:r>
              <a:rPr lang="ko-KR" altLang="en-US" sz="2000" dirty="0"/>
              <a:t> 리스트로</a:t>
            </a:r>
            <a:r>
              <a:rPr lang="en-US" altLang="ko-KR" sz="2000" dirty="0"/>
              <a:t>, </a:t>
            </a:r>
            <a:r>
              <a:rPr lang="ko-KR" altLang="en-US" sz="2000" dirty="0"/>
              <a:t>리스트를 </a:t>
            </a:r>
            <a:r>
              <a:rPr lang="ko-KR" altLang="en-US" sz="2000" dirty="0" err="1"/>
              <a:t>튜플로</a:t>
            </a:r>
            <a:r>
              <a:rPr lang="ko-KR" altLang="en-US" sz="2000" dirty="0"/>
              <a:t> 변환할 수 있음</a:t>
            </a:r>
            <a:endParaRPr lang="en-US" altLang="ko-KR" sz="2000" dirty="0"/>
          </a:p>
          <a:p>
            <a:pPr lvl="1"/>
            <a:r>
              <a:rPr lang="en-US" altLang="ko-KR" sz="1800" dirty="0"/>
              <a:t>list(</a:t>
            </a:r>
            <a:r>
              <a:rPr lang="ko-KR" altLang="en-US" sz="1800" dirty="0" err="1"/>
              <a:t>튜플명</a:t>
            </a:r>
            <a:r>
              <a:rPr lang="en-US" altLang="ko-KR" sz="1800" dirty="0"/>
              <a:t>) : </a:t>
            </a:r>
            <a:r>
              <a:rPr lang="ko-KR" altLang="en-US" sz="1800" dirty="0" err="1"/>
              <a:t>튜플을</a:t>
            </a:r>
            <a:r>
              <a:rPr lang="ko-KR" altLang="en-US" sz="1800" dirty="0"/>
              <a:t> 리스트로 변환</a:t>
            </a:r>
            <a:r>
              <a:rPr lang="en-US" altLang="ko-KR" sz="1800" dirty="0"/>
              <a:t>, tuple(</a:t>
            </a:r>
            <a:r>
              <a:rPr lang="ko-KR" altLang="en-US" sz="1800" dirty="0"/>
              <a:t>리스트명</a:t>
            </a:r>
            <a:r>
              <a:rPr lang="en-US" altLang="ko-KR" sz="1800" dirty="0"/>
              <a:t>) : </a:t>
            </a:r>
            <a:r>
              <a:rPr lang="ko-KR" altLang="en-US" sz="1800" dirty="0"/>
              <a:t>리스트를 </a:t>
            </a:r>
            <a:r>
              <a:rPr lang="ko-KR" altLang="en-US" sz="1800" dirty="0" err="1"/>
              <a:t>튜플로</a:t>
            </a:r>
            <a:r>
              <a:rPr lang="ko-KR" altLang="en-US" sz="1800" dirty="0"/>
              <a:t> 변환</a:t>
            </a:r>
            <a:endParaRPr lang="en-US" altLang="ko-KR" sz="1800" dirty="0"/>
          </a:p>
          <a:p>
            <a:r>
              <a:rPr lang="ko-KR" altLang="en-US" dirty="0"/>
              <a:t>이거 왜 써요</a:t>
            </a:r>
            <a:r>
              <a:rPr lang="en-US" altLang="ko-KR" dirty="0"/>
              <a:t>? </a:t>
            </a:r>
            <a:r>
              <a:rPr lang="ko-KR" altLang="en-US" sz="1800" dirty="0"/>
              <a:t>절대 변하면 안되는 값 선언</a:t>
            </a:r>
            <a:r>
              <a:rPr lang="en-US" altLang="ko-KR" sz="1800" dirty="0"/>
              <a:t>, </a:t>
            </a:r>
            <a:r>
              <a:rPr lang="ko-KR" altLang="en-US" sz="1800" dirty="0"/>
              <a:t>속도 빠름</a:t>
            </a:r>
            <a:r>
              <a:rPr lang="en-US" altLang="ko-KR" sz="1800" dirty="0"/>
              <a:t>, </a:t>
            </a:r>
            <a:r>
              <a:rPr lang="ko-KR" altLang="en-US" sz="1800" dirty="0"/>
              <a:t>메모리 효율이 높아요</a:t>
            </a:r>
            <a:r>
              <a:rPr lang="en-US" altLang="ko-KR" sz="1800" dirty="0"/>
              <a:t>.</a:t>
            </a:r>
            <a:endParaRPr lang="ko-KR" altLang="en-US" dirty="0"/>
          </a:p>
        </p:txBody>
      </p:sp>
      <p:sp>
        <p:nvSpPr>
          <p:cNvPr id="3" name="바닥글 개체 틀 2">
            <a:extLst>
              <a:ext uri="{FF2B5EF4-FFF2-40B4-BE49-F238E27FC236}">
                <a16:creationId xmlns:a16="http://schemas.microsoft.com/office/drawing/2014/main" id="{552F0FBF-7DC8-4A43-BC1F-C5A0B4036BA2}"/>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0B62370-9C61-411D-A29D-2BD71B6C7A09}"/>
              </a:ext>
            </a:extLst>
          </p:cNvPr>
          <p:cNvSpPr>
            <a:spLocks noGrp="1"/>
          </p:cNvSpPr>
          <p:nvPr>
            <p:ph type="sldNum" sz="quarter" idx="11"/>
          </p:nvPr>
        </p:nvSpPr>
        <p:spPr/>
        <p:txBody>
          <a:bodyPr/>
          <a:lstStyle/>
          <a:p>
            <a:r>
              <a:rPr lang="ko-KR" altLang="en-US"/>
              <a:t> </a:t>
            </a:r>
            <a:fld id="{6280F36F-71BF-49B8-9E8F-C9B7AF481C74}" type="slidenum">
              <a:rPr lang="ko-KR" altLang="en-US" smtClean="0"/>
              <a:pPr/>
              <a:t>45</a:t>
            </a:fld>
            <a:endParaRPr lang="en-US" altLang="ko-KR" dirty="0"/>
          </a:p>
        </p:txBody>
      </p:sp>
      <p:sp>
        <p:nvSpPr>
          <p:cNvPr id="5" name="제목 4">
            <a:extLst>
              <a:ext uri="{FF2B5EF4-FFF2-40B4-BE49-F238E27FC236}">
                <a16:creationId xmlns:a16="http://schemas.microsoft.com/office/drawing/2014/main" id="{F20B1318-8795-42A5-BEAF-9DA0685AE9CD}"/>
              </a:ext>
            </a:extLst>
          </p:cNvPr>
          <p:cNvSpPr>
            <a:spLocks noGrp="1"/>
          </p:cNvSpPr>
          <p:nvPr>
            <p:ph type="title"/>
          </p:nvPr>
        </p:nvSpPr>
        <p:spPr/>
        <p:txBody>
          <a:bodyPr/>
          <a:lstStyle/>
          <a:p>
            <a:r>
              <a:rPr lang="ko-KR" altLang="en-US" dirty="0" err="1"/>
              <a:t>튜플</a:t>
            </a:r>
            <a:r>
              <a:rPr lang="ko-KR" altLang="en-US" dirty="0"/>
              <a:t> </a:t>
            </a:r>
            <a:r>
              <a:rPr lang="en-US" altLang="ko-KR" dirty="0"/>
              <a:t>tuple</a:t>
            </a:r>
            <a:r>
              <a:rPr lang="ko-KR" altLang="en-US" dirty="0"/>
              <a:t> </a:t>
            </a:r>
          </a:p>
        </p:txBody>
      </p:sp>
    </p:spTree>
    <p:extLst>
      <p:ext uri="{BB962C8B-B14F-4D97-AF65-F5344CB8AC3E}">
        <p14:creationId xmlns:p14="http://schemas.microsoft.com/office/powerpoint/2010/main" val="2552765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3499818-6EFD-4DD8-8B92-0EC36839E810}"/>
              </a:ext>
            </a:extLst>
          </p:cNvPr>
          <p:cNvSpPr>
            <a:spLocks noGrp="1"/>
          </p:cNvSpPr>
          <p:nvPr>
            <p:ph idx="1"/>
          </p:nvPr>
        </p:nvSpPr>
        <p:spPr/>
        <p:txBody>
          <a:bodyPr>
            <a:normAutofit lnSpcReduction="10000"/>
          </a:bodyPr>
          <a:lstStyle/>
          <a:p>
            <a:r>
              <a:rPr lang="ko-KR" altLang="en-US" dirty="0"/>
              <a:t>중괄호 </a:t>
            </a:r>
            <a:r>
              <a:rPr lang="en-US" altLang="ko-KR" dirty="0"/>
              <a:t>{ } </a:t>
            </a:r>
            <a:r>
              <a:rPr lang="ko-KR" altLang="en-US" dirty="0"/>
              <a:t>로 생성</a:t>
            </a:r>
            <a:endParaRPr lang="en-US" altLang="ko-KR" dirty="0"/>
          </a:p>
          <a:p>
            <a:r>
              <a:rPr lang="ko-KR" altLang="en-US" dirty="0"/>
              <a:t>쌍 </a:t>
            </a:r>
            <a:r>
              <a:rPr lang="en-US" altLang="ko-KR" dirty="0"/>
              <a:t>2</a:t>
            </a:r>
            <a:r>
              <a:rPr lang="ko-KR" altLang="en-US" dirty="0"/>
              <a:t>개가 하나로 묶인 자료 구조</a:t>
            </a:r>
            <a:endParaRPr lang="en-US" altLang="ko-KR" dirty="0"/>
          </a:p>
          <a:p>
            <a:pPr lvl="1"/>
            <a:r>
              <a:rPr lang="ko-KR" altLang="en-US" dirty="0" err="1"/>
              <a:t>딕셔너리변수</a:t>
            </a:r>
            <a:r>
              <a:rPr lang="ko-KR" altLang="en-US" dirty="0"/>
              <a:t> </a:t>
            </a:r>
            <a:r>
              <a:rPr lang="en-US" altLang="ko-KR" dirty="0"/>
              <a:t>= {</a:t>
            </a:r>
            <a:r>
              <a:rPr lang="ko-KR" altLang="en-US" dirty="0"/>
              <a:t>키</a:t>
            </a:r>
            <a:r>
              <a:rPr lang="en-US" altLang="ko-KR" dirty="0"/>
              <a:t>1:</a:t>
            </a:r>
            <a:r>
              <a:rPr lang="ko-KR" altLang="en-US" dirty="0"/>
              <a:t>값</a:t>
            </a:r>
            <a:r>
              <a:rPr lang="en-US" altLang="ko-KR" dirty="0"/>
              <a:t>1, </a:t>
            </a:r>
            <a:r>
              <a:rPr lang="ko-KR" altLang="en-US" dirty="0"/>
              <a:t>키</a:t>
            </a:r>
            <a:r>
              <a:rPr lang="en-US" altLang="ko-KR" dirty="0"/>
              <a:t>2:</a:t>
            </a:r>
            <a:r>
              <a:rPr lang="ko-KR" altLang="en-US" dirty="0"/>
              <a:t>값</a:t>
            </a:r>
            <a:r>
              <a:rPr lang="en-US" altLang="ko-KR" dirty="0"/>
              <a:t>2, </a:t>
            </a:r>
            <a:r>
              <a:rPr lang="ko-KR" altLang="en-US" dirty="0"/>
              <a:t>키</a:t>
            </a:r>
            <a:r>
              <a:rPr lang="en-US" altLang="ko-KR" dirty="0"/>
              <a:t>3:</a:t>
            </a:r>
            <a:r>
              <a:rPr lang="ko-KR" altLang="en-US" dirty="0"/>
              <a:t>값</a:t>
            </a:r>
            <a:r>
              <a:rPr lang="en-US" altLang="ko-KR" dirty="0"/>
              <a:t>3, …}</a:t>
            </a:r>
          </a:p>
          <a:p>
            <a:pPr lvl="1"/>
            <a:r>
              <a:rPr lang="en-US" altLang="ko-KR" dirty="0"/>
              <a:t>student1 = {‘</a:t>
            </a:r>
            <a:r>
              <a:rPr lang="ko-KR" altLang="en-US" dirty="0"/>
              <a:t>학번</a:t>
            </a:r>
            <a:r>
              <a:rPr lang="en-US" altLang="ko-KR" dirty="0"/>
              <a:t>’ : 1001, ‘</a:t>
            </a:r>
            <a:r>
              <a:rPr lang="ko-KR" altLang="en-US" dirty="0"/>
              <a:t>이름</a:t>
            </a:r>
            <a:r>
              <a:rPr lang="en-US" altLang="ko-KR" dirty="0"/>
              <a:t>’ : ’</a:t>
            </a:r>
            <a:r>
              <a:rPr lang="ko-KR" altLang="en-US" dirty="0"/>
              <a:t>홍길동</a:t>
            </a:r>
            <a:r>
              <a:rPr lang="en-US" altLang="ko-KR" dirty="0"/>
              <a:t>’, ‘</a:t>
            </a:r>
            <a:r>
              <a:rPr lang="ko-KR" altLang="en-US" dirty="0"/>
              <a:t>학과</a:t>
            </a:r>
            <a:r>
              <a:rPr lang="en-US" altLang="ko-KR" dirty="0"/>
              <a:t>’ : ’</a:t>
            </a:r>
            <a:r>
              <a:rPr lang="ko-KR" altLang="en-US" dirty="0"/>
              <a:t>컴퓨터</a:t>
            </a:r>
            <a:r>
              <a:rPr lang="en-US" altLang="ko-KR" dirty="0"/>
              <a:t>’}</a:t>
            </a:r>
          </a:p>
          <a:p>
            <a:pPr lvl="1"/>
            <a:r>
              <a:rPr lang="ko-KR" altLang="en-US" dirty="0"/>
              <a:t>연락처를 </a:t>
            </a:r>
            <a:r>
              <a:rPr lang="ko-KR" altLang="en-US" dirty="0" err="1"/>
              <a:t>추가할려면</a:t>
            </a:r>
            <a:r>
              <a:rPr lang="ko-KR" altLang="en-US" dirty="0"/>
              <a:t> </a:t>
            </a:r>
            <a:r>
              <a:rPr lang="en-US" altLang="ko-KR" dirty="0"/>
              <a:t>: student1</a:t>
            </a:r>
            <a:r>
              <a:rPr lang="en-US" altLang="ko-KR" dirty="0">
                <a:solidFill>
                  <a:srgbClr val="FF0000"/>
                </a:solidFill>
              </a:rPr>
              <a:t>[</a:t>
            </a:r>
            <a:r>
              <a:rPr lang="en-US" altLang="ko-KR" dirty="0"/>
              <a:t>‘</a:t>
            </a:r>
            <a:r>
              <a:rPr lang="ko-KR" altLang="en-US" dirty="0"/>
              <a:t>연락처</a:t>
            </a:r>
            <a:r>
              <a:rPr lang="en-US" altLang="ko-KR" dirty="0"/>
              <a:t>’</a:t>
            </a:r>
            <a:r>
              <a:rPr lang="en-US" altLang="ko-KR" dirty="0">
                <a:solidFill>
                  <a:srgbClr val="FF0000"/>
                </a:solidFill>
              </a:rPr>
              <a:t>]</a:t>
            </a:r>
            <a:r>
              <a:rPr lang="en-US" altLang="ko-KR" dirty="0"/>
              <a:t> = ‘010-1111-2222’</a:t>
            </a:r>
          </a:p>
          <a:p>
            <a:pPr lvl="1"/>
            <a:r>
              <a:rPr lang="ko-KR" altLang="en-US" dirty="0"/>
              <a:t>학과가 바뀌면</a:t>
            </a:r>
            <a:r>
              <a:rPr lang="en-US" altLang="ko-KR" dirty="0"/>
              <a:t>: student1[‘</a:t>
            </a:r>
            <a:r>
              <a:rPr lang="ko-KR" altLang="en-US" dirty="0"/>
              <a:t>학과</a:t>
            </a:r>
            <a:r>
              <a:rPr lang="en-US" altLang="ko-KR" dirty="0"/>
              <a:t>’] = ‘</a:t>
            </a:r>
            <a:r>
              <a:rPr lang="ko-KR" altLang="en-US" dirty="0"/>
              <a:t>고체역학</a:t>
            </a:r>
            <a:r>
              <a:rPr lang="en-US" altLang="ko-KR" dirty="0"/>
              <a:t>‘ </a:t>
            </a:r>
          </a:p>
          <a:p>
            <a:pPr lvl="1"/>
            <a:r>
              <a:rPr lang="ko-KR" altLang="en-US" dirty="0"/>
              <a:t>연락처를 </a:t>
            </a:r>
            <a:r>
              <a:rPr lang="ko-KR" altLang="en-US" dirty="0" err="1"/>
              <a:t>삭제할려면</a:t>
            </a:r>
            <a:r>
              <a:rPr lang="ko-KR" altLang="en-US" dirty="0"/>
              <a:t> </a:t>
            </a:r>
            <a:r>
              <a:rPr lang="en-US" altLang="ko-KR" dirty="0"/>
              <a:t>: del(student1[‘</a:t>
            </a:r>
            <a:r>
              <a:rPr lang="ko-KR" altLang="en-US" dirty="0"/>
              <a:t>학과</a:t>
            </a:r>
            <a:r>
              <a:rPr lang="en-US" altLang="ko-KR" dirty="0"/>
              <a:t>’])</a:t>
            </a:r>
          </a:p>
          <a:p>
            <a:pPr lvl="1"/>
            <a:r>
              <a:rPr lang="ko-KR" altLang="en-US" dirty="0"/>
              <a:t>어떤 값을 알려면 </a:t>
            </a:r>
            <a:r>
              <a:rPr lang="en-US" altLang="ko-KR" dirty="0"/>
              <a:t>: </a:t>
            </a:r>
            <a:r>
              <a:rPr lang="ko-KR" altLang="en-US" dirty="0" err="1"/>
              <a:t>딕셔너리명</a:t>
            </a:r>
            <a:r>
              <a:rPr lang="en-US" altLang="ko-KR" dirty="0"/>
              <a:t>.get(</a:t>
            </a:r>
            <a:r>
              <a:rPr lang="ko-KR" altLang="en-US" dirty="0" err="1"/>
              <a:t>키값</a:t>
            </a:r>
            <a:r>
              <a:rPr lang="en-US" altLang="ko-KR" dirty="0"/>
              <a:t>)     </a:t>
            </a:r>
            <a:r>
              <a:rPr lang="ko-KR" altLang="en-US" dirty="0"/>
              <a:t>예</a:t>
            </a:r>
            <a:r>
              <a:rPr lang="en-US" altLang="ko-KR" dirty="0"/>
              <a:t>) student1.get(‘</a:t>
            </a:r>
            <a:r>
              <a:rPr lang="ko-KR" altLang="en-US" dirty="0"/>
              <a:t>이름</a:t>
            </a:r>
            <a:r>
              <a:rPr lang="en-US" altLang="ko-KR" dirty="0"/>
              <a:t>’)</a:t>
            </a:r>
          </a:p>
          <a:p>
            <a:pPr marL="914400" lvl="2" indent="0">
              <a:buNone/>
            </a:pPr>
            <a:r>
              <a:rPr lang="en-US" altLang="ko-KR" dirty="0"/>
              <a:t>※ student1[‘</a:t>
            </a:r>
            <a:r>
              <a:rPr lang="ko-KR" altLang="en-US" dirty="0"/>
              <a:t>이름</a:t>
            </a:r>
            <a:r>
              <a:rPr lang="en-US" altLang="ko-KR" dirty="0"/>
              <a:t>‘] </a:t>
            </a:r>
            <a:r>
              <a:rPr lang="ko-KR" altLang="en-US" dirty="0"/>
              <a:t>을 이용해도 되지만 없는 키를 호출하면 에러가 남</a:t>
            </a:r>
            <a:endParaRPr lang="en-US" altLang="ko-KR" dirty="0"/>
          </a:p>
          <a:p>
            <a:pPr lvl="1"/>
            <a:r>
              <a:rPr lang="ko-KR" altLang="en-US" dirty="0" err="1"/>
              <a:t>딕셔너리</a:t>
            </a:r>
            <a:r>
              <a:rPr lang="ko-KR" altLang="en-US" dirty="0"/>
              <a:t> 모든 </a:t>
            </a:r>
            <a:r>
              <a:rPr lang="ko-KR" altLang="en-US" dirty="0" err="1"/>
              <a:t>키값을</a:t>
            </a:r>
            <a:r>
              <a:rPr lang="ko-KR" altLang="en-US" dirty="0"/>
              <a:t> 알려면 </a:t>
            </a:r>
            <a:r>
              <a:rPr lang="en-US" altLang="ko-KR" dirty="0"/>
              <a:t>: </a:t>
            </a:r>
            <a:r>
              <a:rPr lang="ko-KR" altLang="en-US" dirty="0" err="1"/>
              <a:t>딕셔너리</a:t>
            </a:r>
            <a:r>
              <a:rPr lang="en-US" altLang="ko-KR" dirty="0"/>
              <a:t>.keys()</a:t>
            </a:r>
          </a:p>
          <a:p>
            <a:pPr lvl="1"/>
            <a:r>
              <a:rPr lang="ko-KR" altLang="en-US" dirty="0" err="1"/>
              <a:t>딕셔너리</a:t>
            </a:r>
            <a:r>
              <a:rPr lang="ko-KR" altLang="en-US" dirty="0"/>
              <a:t> 모든 값들만 알려면 </a:t>
            </a:r>
            <a:r>
              <a:rPr lang="en-US" altLang="ko-KR" dirty="0"/>
              <a:t>: </a:t>
            </a:r>
            <a:r>
              <a:rPr lang="ko-KR" altLang="en-US" dirty="0" err="1"/>
              <a:t>딕셔너리</a:t>
            </a:r>
            <a:r>
              <a:rPr lang="en-US" altLang="ko-KR" dirty="0"/>
              <a:t>.values()</a:t>
            </a:r>
          </a:p>
          <a:p>
            <a:pPr lvl="1"/>
            <a:r>
              <a:rPr lang="ko-KR" altLang="en-US" dirty="0" err="1"/>
              <a:t>딕셔너리</a:t>
            </a:r>
            <a:r>
              <a:rPr lang="en-US" altLang="ko-KR" dirty="0"/>
              <a:t>.items() : </a:t>
            </a:r>
            <a:r>
              <a:rPr lang="ko-KR" altLang="en-US" dirty="0" err="1"/>
              <a:t>튜플</a:t>
            </a:r>
            <a:r>
              <a:rPr lang="ko-KR" altLang="en-US" dirty="0"/>
              <a:t> 형태로 출력함</a:t>
            </a:r>
            <a:endParaRPr lang="en-US" altLang="ko-KR" dirty="0"/>
          </a:p>
          <a:p>
            <a:pPr lvl="1"/>
            <a:r>
              <a:rPr lang="ko-KR" altLang="en-US" dirty="0" err="1"/>
              <a:t>딕셔너리</a:t>
            </a:r>
            <a:r>
              <a:rPr lang="ko-KR" altLang="en-US" dirty="0"/>
              <a:t> 안에 해당 키가 있는지 </a:t>
            </a:r>
            <a:r>
              <a:rPr lang="ko-KR" altLang="en-US" dirty="0" err="1"/>
              <a:t>확인할려면</a:t>
            </a:r>
            <a:r>
              <a:rPr lang="ko-KR" altLang="en-US" dirty="0"/>
              <a:t> </a:t>
            </a:r>
            <a:r>
              <a:rPr lang="en-US" altLang="ko-KR" dirty="0"/>
              <a:t>: </a:t>
            </a:r>
            <a:r>
              <a:rPr lang="ko-KR" altLang="en-US" dirty="0" err="1"/>
              <a:t>키값</a:t>
            </a:r>
            <a:r>
              <a:rPr lang="ko-KR" altLang="en-US" dirty="0"/>
              <a:t> </a:t>
            </a:r>
            <a:r>
              <a:rPr lang="en-US" altLang="ko-KR" dirty="0"/>
              <a:t>in</a:t>
            </a:r>
            <a:r>
              <a:rPr lang="ko-KR" altLang="en-US" dirty="0"/>
              <a:t> </a:t>
            </a:r>
            <a:r>
              <a:rPr lang="ko-KR" altLang="en-US" dirty="0" err="1"/>
              <a:t>딕셔너리명</a:t>
            </a:r>
            <a:endParaRPr lang="ko-KR" altLang="en-US" dirty="0"/>
          </a:p>
        </p:txBody>
      </p:sp>
      <p:sp>
        <p:nvSpPr>
          <p:cNvPr id="3" name="바닥글 개체 틀 2">
            <a:extLst>
              <a:ext uri="{FF2B5EF4-FFF2-40B4-BE49-F238E27FC236}">
                <a16:creationId xmlns:a16="http://schemas.microsoft.com/office/drawing/2014/main" id="{BE6BDD92-50DF-4230-8D86-1E766F1140B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9269D8B-DB30-43D9-82DB-7E4C0B3B1BA3}"/>
              </a:ext>
            </a:extLst>
          </p:cNvPr>
          <p:cNvSpPr>
            <a:spLocks noGrp="1"/>
          </p:cNvSpPr>
          <p:nvPr>
            <p:ph type="sldNum" sz="quarter" idx="11"/>
          </p:nvPr>
        </p:nvSpPr>
        <p:spPr/>
        <p:txBody>
          <a:bodyPr/>
          <a:lstStyle/>
          <a:p>
            <a:r>
              <a:rPr lang="ko-KR" altLang="en-US"/>
              <a:t> </a:t>
            </a:r>
            <a:fld id="{6280F36F-71BF-49B8-9E8F-C9B7AF481C74}" type="slidenum">
              <a:rPr lang="ko-KR" altLang="en-US" smtClean="0"/>
              <a:pPr/>
              <a:t>46</a:t>
            </a:fld>
            <a:endParaRPr lang="en-US" altLang="ko-KR" dirty="0"/>
          </a:p>
        </p:txBody>
      </p:sp>
      <p:sp>
        <p:nvSpPr>
          <p:cNvPr id="5" name="제목 4">
            <a:extLst>
              <a:ext uri="{FF2B5EF4-FFF2-40B4-BE49-F238E27FC236}">
                <a16:creationId xmlns:a16="http://schemas.microsoft.com/office/drawing/2014/main" id="{2BE76E07-01D9-4A1D-9473-81F6987CFA82}"/>
              </a:ext>
            </a:extLst>
          </p:cNvPr>
          <p:cNvSpPr>
            <a:spLocks noGrp="1"/>
          </p:cNvSpPr>
          <p:nvPr>
            <p:ph type="title"/>
          </p:nvPr>
        </p:nvSpPr>
        <p:spPr/>
        <p:txBody>
          <a:bodyPr/>
          <a:lstStyle/>
          <a:p>
            <a:r>
              <a:rPr lang="ko-KR" altLang="en-US" dirty="0" err="1"/>
              <a:t>딕셔너리</a:t>
            </a:r>
            <a:r>
              <a:rPr lang="ko-KR" altLang="en-US" dirty="0"/>
              <a:t> </a:t>
            </a:r>
            <a:r>
              <a:rPr lang="en-US" altLang="ko-KR" dirty="0"/>
              <a:t>dictionary</a:t>
            </a:r>
            <a:endParaRPr lang="ko-KR" altLang="en-US" dirty="0"/>
          </a:p>
        </p:txBody>
      </p:sp>
    </p:spTree>
    <p:extLst>
      <p:ext uri="{BB962C8B-B14F-4D97-AF65-F5344CB8AC3E}">
        <p14:creationId xmlns:p14="http://schemas.microsoft.com/office/powerpoint/2010/main" val="28155708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99E65-5FF1-4A11-ABA2-25C64C6DE2FE}"/>
              </a:ext>
            </a:extLst>
          </p:cNvPr>
          <p:cNvSpPr>
            <a:spLocks noGrp="1"/>
          </p:cNvSpPr>
          <p:nvPr>
            <p:ph idx="1"/>
          </p:nvPr>
        </p:nvSpPr>
        <p:spPr>
          <a:xfrm>
            <a:off x="838200" y="1406768"/>
            <a:ext cx="10515600" cy="4949581"/>
          </a:xfrm>
        </p:spPr>
        <p:txBody>
          <a:bodyPr>
            <a:normAutofit fontScale="92500"/>
          </a:bodyPr>
          <a:lstStyle/>
          <a:p>
            <a:r>
              <a:rPr lang="en-US" altLang="ko-KR" dirty="0"/>
              <a:t>set : </a:t>
            </a:r>
            <a:r>
              <a:rPr lang="ko-KR" altLang="en-US" dirty="0"/>
              <a:t>키만 모아 놓은 </a:t>
            </a:r>
            <a:r>
              <a:rPr lang="ko-KR" altLang="en-US" dirty="0" err="1"/>
              <a:t>딕셔너리의</a:t>
            </a:r>
            <a:r>
              <a:rPr lang="ko-KR" altLang="en-US" dirty="0"/>
              <a:t> 특수한 형태</a:t>
            </a:r>
            <a:endParaRPr lang="en-US" altLang="ko-KR" dirty="0"/>
          </a:p>
          <a:p>
            <a:pPr lvl="1"/>
            <a:r>
              <a:rPr lang="en-US" altLang="ko-KR" dirty="0"/>
              <a:t>{ } </a:t>
            </a:r>
            <a:r>
              <a:rPr lang="ko-KR" altLang="en-US" dirty="0"/>
              <a:t>사용</a:t>
            </a:r>
            <a:r>
              <a:rPr lang="en-US" altLang="ko-KR" dirty="0"/>
              <a:t>, </a:t>
            </a:r>
            <a:r>
              <a:rPr lang="ko-KR" altLang="en-US" dirty="0"/>
              <a:t>중복된 키는 하나만 남김</a:t>
            </a:r>
            <a:endParaRPr lang="en-US" altLang="ko-KR" dirty="0"/>
          </a:p>
          <a:p>
            <a:pPr lvl="1"/>
            <a:r>
              <a:rPr lang="ko-KR" altLang="en-US" dirty="0" err="1"/>
              <a:t>어떨때</a:t>
            </a:r>
            <a:r>
              <a:rPr lang="ko-KR" altLang="en-US" dirty="0"/>
              <a:t> 사용</a:t>
            </a:r>
            <a:r>
              <a:rPr lang="en-US" altLang="ko-KR" dirty="0"/>
              <a:t>?</a:t>
            </a:r>
            <a:r>
              <a:rPr lang="ko-KR" altLang="en-US" dirty="0"/>
              <a:t> </a:t>
            </a:r>
            <a:r>
              <a:rPr lang="en-US" altLang="ko-KR" dirty="0"/>
              <a:t>: </a:t>
            </a:r>
            <a:r>
              <a:rPr lang="ko-KR" altLang="en-US" dirty="0"/>
              <a:t>집합형 계산</a:t>
            </a:r>
            <a:r>
              <a:rPr lang="en-US" altLang="ko-KR" dirty="0"/>
              <a:t> (</a:t>
            </a:r>
            <a:r>
              <a:rPr lang="ko-KR" altLang="en-US" dirty="0"/>
              <a:t>합집합</a:t>
            </a:r>
            <a:r>
              <a:rPr lang="en-US" altLang="ko-KR" dirty="0"/>
              <a:t>, </a:t>
            </a:r>
            <a:r>
              <a:rPr lang="ko-KR" altLang="en-US" dirty="0"/>
              <a:t>교집합</a:t>
            </a:r>
            <a:r>
              <a:rPr lang="en-US" altLang="ko-KR" dirty="0"/>
              <a:t>, </a:t>
            </a:r>
            <a:r>
              <a:rPr lang="ko-KR" altLang="en-US" dirty="0" err="1"/>
              <a:t>차집합</a:t>
            </a:r>
            <a:r>
              <a:rPr lang="ko-KR" altLang="en-US" dirty="0"/>
              <a:t> 구할 때</a:t>
            </a:r>
            <a:r>
              <a:rPr lang="en-US" altLang="ko-KR" dirty="0"/>
              <a:t>)</a:t>
            </a:r>
          </a:p>
          <a:p>
            <a:pPr lvl="1"/>
            <a:r>
              <a:rPr lang="ko-KR" altLang="en-US" dirty="0"/>
              <a:t>예</a:t>
            </a:r>
            <a:r>
              <a:rPr lang="en-US" altLang="ko-KR" dirty="0"/>
              <a:t>)</a:t>
            </a:r>
          </a:p>
          <a:p>
            <a:pPr marL="457200" lvl="1" indent="0">
              <a:buNone/>
            </a:pPr>
            <a:r>
              <a:rPr lang="en-US" altLang="ko-KR" sz="1800" dirty="0"/>
              <a:t>mySet1</a:t>
            </a:r>
            <a:r>
              <a:rPr lang="ko-KR" altLang="en-US" sz="1800" dirty="0"/>
              <a:t> </a:t>
            </a:r>
            <a:r>
              <a:rPr lang="en-US" altLang="ko-KR" sz="1800" dirty="0"/>
              <a:t>=</a:t>
            </a:r>
            <a:r>
              <a:rPr lang="ko-KR" altLang="en-US" sz="1800" dirty="0"/>
              <a:t> </a:t>
            </a:r>
            <a:r>
              <a:rPr lang="en-US" altLang="ko-KR" sz="1800" dirty="0"/>
              <a:t>{1,</a:t>
            </a:r>
            <a:r>
              <a:rPr lang="ko-KR" altLang="en-US" sz="1800" dirty="0"/>
              <a:t> </a:t>
            </a:r>
            <a:r>
              <a:rPr lang="en-US" altLang="ko-KR" sz="1800" dirty="0"/>
              <a:t>2, 3, 4, 5}</a:t>
            </a:r>
          </a:p>
          <a:p>
            <a:pPr marL="457200" lvl="1" indent="0">
              <a:buNone/>
            </a:pPr>
            <a:r>
              <a:rPr lang="en-US" altLang="ko-KR" sz="1800" dirty="0"/>
              <a:t>mySet2 = {4, 5, 6, 7}</a:t>
            </a:r>
          </a:p>
          <a:p>
            <a:pPr marL="457200" lvl="1" indent="0">
              <a:buNone/>
            </a:pPr>
            <a:r>
              <a:rPr lang="en-US" altLang="ko-KR" sz="1800" dirty="0"/>
              <a:t>mySet1 &amp; mySet2    # </a:t>
            </a:r>
            <a:r>
              <a:rPr lang="ko-KR" altLang="en-US" sz="1800" dirty="0"/>
              <a:t>교집합   </a:t>
            </a:r>
            <a:r>
              <a:rPr lang="en-US" altLang="ko-KR" sz="1800" dirty="0"/>
              <a:t>-&gt; {4, 5}</a:t>
            </a:r>
          </a:p>
          <a:p>
            <a:pPr marL="457200" lvl="1" indent="0">
              <a:buNone/>
            </a:pPr>
            <a:r>
              <a:rPr lang="en-US" altLang="ko-KR" sz="1800" dirty="0"/>
              <a:t>mySet1 | mySet2      # </a:t>
            </a:r>
            <a:r>
              <a:rPr lang="ko-KR" altLang="en-US" sz="1800" dirty="0"/>
              <a:t>합집합   </a:t>
            </a:r>
            <a:r>
              <a:rPr lang="en-US" altLang="ko-KR" sz="1800" dirty="0"/>
              <a:t>-&gt; {1, 2, 3, 4, 5, 6, 7}</a:t>
            </a:r>
          </a:p>
          <a:p>
            <a:pPr marL="457200" lvl="1" indent="0">
              <a:buNone/>
            </a:pPr>
            <a:r>
              <a:rPr lang="en-US" altLang="ko-KR" sz="1800" dirty="0"/>
              <a:t>mySet1</a:t>
            </a:r>
            <a:r>
              <a:rPr lang="ko-KR" altLang="en-US" sz="1800" dirty="0"/>
              <a:t> </a:t>
            </a:r>
            <a:r>
              <a:rPr lang="en-US" altLang="ko-KR" sz="1800" dirty="0"/>
              <a:t>–</a:t>
            </a:r>
            <a:r>
              <a:rPr lang="ko-KR" altLang="en-US" sz="1800" dirty="0"/>
              <a:t> </a:t>
            </a:r>
            <a:r>
              <a:rPr lang="en-US" altLang="ko-KR" sz="1800" dirty="0"/>
              <a:t>mySet2</a:t>
            </a:r>
            <a:r>
              <a:rPr lang="ko-KR" altLang="en-US" sz="1800" dirty="0"/>
              <a:t>     </a:t>
            </a:r>
            <a:r>
              <a:rPr lang="en-US" altLang="ko-KR" sz="1800" dirty="0"/>
              <a:t>#</a:t>
            </a:r>
            <a:r>
              <a:rPr lang="ko-KR" altLang="en-US" sz="1800" dirty="0"/>
              <a:t> </a:t>
            </a:r>
            <a:r>
              <a:rPr lang="ko-KR" altLang="en-US" sz="1800" dirty="0" err="1"/>
              <a:t>차집합</a:t>
            </a:r>
            <a:r>
              <a:rPr lang="ko-KR" altLang="en-US" sz="1800" dirty="0"/>
              <a:t>   </a:t>
            </a:r>
            <a:r>
              <a:rPr lang="en-US" altLang="ko-KR" sz="1800" dirty="0"/>
              <a:t>-&gt; {1, 2, 3}</a:t>
            </a:r>
          </a:p>
          <a:p>
            <a:pPr marL="457200" lvl="1" indent="0">
              <a:buNone/>
            </a:pPr>
            <a:r>
              <a:rPr lang="en-US" altLang="ko-KR" sz="1800" dirty="0"/>
              <a:t>mySet1 ^ mySet2    # </a:t>
            </a:r>
            <a:r>
              <a:rPr lang="ko-KR" altLang="en-US" sz="1800" dirty="0" err="1"/>
              <a:t>대칭차집합</a:t>
            </a:r>
            <a:r>
              <a:rPr lang="ko-KR" altLang="en-US" sz="1800" dirty="0"/>
              <a:t>  </a:t>
            </a:r>
            <a:r>
              <a:rPr lang="en-US" altLang="ko-KR" sz="1800" dirty="0"/>
              <a:t>-&gt; {1, 2, 3, 6, 7}</a:t>
            </a:r>
          </a:p>
          <a:p>
            <a:r>
              <a:rPr lang="ko-KR" altLang="en-US" dirty="0" err="1"/>
              <a:t>컴프리헨션</a:t>
            </a:r>
            <a:r>
              <a:rPr lang="ko-KR" altLang="en-US" dirty="0"/>
              <a:t> </a:t>
            </a:r>
            <a:r>
              <a:rPr lang="en-US" altLang="ko-KR" dirty="0"/>
              <a:t>: </a:t>
            </a:r>
            <a:r>
              <a:rPr lang="ko-KR" altLang="en-US" dirty="0"/>
              <a:t>값이 순차적인 리스트를 한 줄로 만드는 방법</a:t>
            </a:r>
            <a:endParaRPr lang="en-US" altLang="ko-KR" dirty="0"/>
          </a:p>
          <a:p>
            <a:pPr lvl="1"/>
            <a:r>
              <a:rPr lang="ko-KR" altLang="en-US" dirty="0"/>
              <a:t>리스트 </a:t>
            </a:r>
            <a:r>
              <a:rPr lang="en-US" altLang="ko-KR" dirty="0"/>
              <a:t>= [</a:t>
            </a:r>
            <a:r>
              <a:rPr lang="ko-KR" altLang="en-US" dirty="0"/>
              <a:t>수식 </a:t>
            </a:r>
            <a:r>
              <a:rPr lang="en-US" altLang="ko-KR" dirty="0"/>
              <a:t>for </a:t>
            </a:r>
            <a:r>
              <a:rPr lang="ko-KR" altLang="en-US" dirty="0"/>
              <a:t>항목 </a:t>
            </a:r>
            <a:r>
              <a:rPr lang="en-US" altLang="ko-KR" dirty="0"/>
              <a:t>in range() if </a:t>
            </a:r>
            <a:r>
              <a:rPr lang="ko-KR" altLang="en-US" dirty="0"/>
              <a:t>조건식</a:t>
            </a:r>
            <a:r>
              <a:rPr lang="en-US" altLang="ko-KR" dirty="0"/>
              <a:t>]</a:t>
            </a:r>
          </a:p>
          <a:p>
            <a:pPr lvl="1"/>
            <a:r>
              <a:rPr lang="ko-KR" altLang="en-US" dirty="0"/>
              <a:t>예</a:t>
            </a:r>
            <a:r>
              <a:rPr lang="en-US" altLang="ko-KR" dirty="0"/>
              <a:t>) </a:t>
            </a:r>
            <a:r>
              <a:rPr lang="en-US" altLang="ko-KR" sz="2200" dirty="0" err="1"/>
              <a:t>num_list</a:t>
            </a:r>
            <a:r>
              <a:rPr lang="en-US" altLang="ko-KR" sz="2200" dirty="0"/>
              <a:t> = [ num*num for num in range(1, 6)] -&gt; [1,4,9,16,25]</a:t>
            </a:r>
          </a:p>
          <a:p>
            <a:pPr marL="457200" lvl="1" indent="0">
              <a:buNone/>
            </a:pPr>
            <a:r>
              <a:rPr lang="en-US" altLang="ko-KR" sz="2200" dirty="0"/>
              <a:t>       </a:t>
            </a:r>
            <a:r>
              <a:rPr lang="en-US" altLang="ko-KR" sz="2200" dirty="0" err="1"/>
              <a:t>num_list</a:t>
            </a:r>
            <a:r>
              <a:rPr lang="en-US" altLang="ko-KR" sz="2200" dirty="0"/>
              <a:t> = [ num for num in range(1,21) if num % 3 == 0] -&gt; [3,6,9,12,15,18]</a:t>
            </a:r>
            <a:endParaRPr lang="ko-KR" altLang="en-US" sz="2200" dirty="0"/>
          </a:p>
        </p:txBody>
      </p:sp>
      <p:sp>
        <p:nvSpPr>
          <p:cNvPr id="3" name="바닥글 개체 틀 2">
            <a:extLst>
              <a:ext uri="{FF2B5EF4-FFF2-40B4-BE49-F238E27FC236}">
                <a16:creationId xmlns:a16="http://schemas.microsoft.com/office/drawing/2014/main" id="{C8D5B5CB-41B6-4E1D-8F87-A41E39AF00E2}"/>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1B58DE1-2AD4-4128-80B5-E79D69D8D07F}"/>
              </a:ext>
            </a:extLst>
          </p:cNvPr>
          <p:cNvSpPr>
            <a:spLocks noGrp="1"/>
          </p:cNvSpPr>
          <p:nvPr>
            <p:ph type="sldNum" sz="quarter" idx="11"/>
          </p:nvPr>
        </p:nvSpPr>
        <p:spPr/>
        <p:txBody>
          <a:bodyPr/>
          <a:lstStyle/>
          <a:p>
            <a:r>
              <a:rPr lang="ko-KR" altLang="en-US"/>
              <a:t> </a:t>
            </a:r>
            <a:fld id="{6280F36F-71BF-49B8-9E8F-C9B7AF481C74}" type="slidenum">
              <a:rPr lang="ko-KR" altLang="en-US" smtClean="0"/>
              <a:pPr/>
              <a:t>47</a:t>
            </a:fld>
            <a:endParaRPr lang="en-US" altLang="ko-KR" dirty="0"/>
          </a:p>
        </p:txBody>
      </p:sp>
      <p:sp>
        <p:nvSpPr>
          <p:cNvPr id="5" name="제목 4">
            <a:extLst>
              <a:ext uri="{FF2B5EF4-FFF2-40B4-BE49-F238E27FC236}">
                <a16:creationId xmlns:a16="http://schemas.microsoft.com/office/drawing/2014/main" id="{91E80A5E-9066-4F23-A190-FB4E4DBED1F9}"/>
              </a:ext>
            </a:extLst>
          </p:cNvPr>
          <p:cNvSpPr>
            <a:spLocks noGrp="1"/>
          </p:cNvSpPr>
          <p:nvPr>
            <p:ph type="title"/>
          </p:nvPr>
        </p:nvSpPr>
        <p:spPr/>
        <p:txBody>
          <a:bodyPr/>
          <a:lstStyle/>
          <a:p>
            <a:r>
              <a:rPr lang="ko-KR" altLang="en-US" dirty="0"/>
              <a:t>심화 내용</a:t>
            </a:r>
          </a:p>
        </p:txBody>
      </p:sp>
      <p:sp>
        <p:nvSpPr>
          <p:cNvPr id="6" name="TextBox 5">
            <a:extLst>
              <a:ext uri="{FF2B5EF4-FFF2-40B4-BE49-F238E27FC236}">
                <a16:creationId xmlns:a16="http://schemas.microsoft.com/office/drawing/2014/main" id="{21AAD989-BE4E-4DFA-98D9-D0AF48226C2A}"/>
              </a:ext>
            </a:extLst>
          </p:cNvPr>
          <p:cNvSpPr txBox="1"/>
          <p:nvPr/>
        </p:nvSpPr>
        <p:spPr>
          <a:xfrm>
            <a:off x="7324878" y="3091646"/>
            <a:ext cx="4124784" cy="1665521"/>
          </a:xfrm>
          <a:prstGeom prst="rect">
            <a:avLst/>
          </a:prstGeom>
          <a:noFill/>
        </p:spPr>
        <p:txBody>
          <a:bodyPr wrap="none" rtlCol="0">
            <a:spAutoFit/>
          </a:bodyPr>
          <a:lstStyle/>
          <a:p>
            <a:pPr>
              <a:lnSpc>
                <a:spcPts val="2500"/>
              </a:lnSpc>
            </a:pPr>
            <a:r>
              <a:rPr lang="en-US" altLang="ko-KR" dirty="0">
                <a:solidFill>
                  <a:schemeClr val="tx1">
                    <a:lumMod val="50000"/>
                    <a:lumOff val="50000"/>
                  </a:schemeClr>
                </a:solidFill>
              </a:rPr>
              <a:t>(</a:t>
            </a:r>
            <a:r>
              <a:rPr lang="ko-KR" altLang="en-US" dirty="0">
                <a:solidFill>
                  <a:schemeClr val="tx1">
                    <a:lumMod val="50000"/>
                    <a:lumOff val="50000"/>
                  </a:schemeClr>
                </a:solidFill>
              </a:rPr>
              <a:t>함수를 이용하면</a:t>
            </a:r>
            <a:r>
              <a:rPr lang="en-US" altLang="ko-KR" dirty="0">
                <a:solidFill>
                  <a:schemeClr val="tx1">
                    <a:lumMod val="50000"/>
                    <a:lumOff val="50000"/>
                  </a:schemeClr>
                </a:solidFill>
              </a:rPr>
              <a:t>)</a:t>
            </a:r>
          </a:p>
          <a:p>
            <a:pPr>
              <a:lnSpc>
                <a:spcPts val="2500"/>
              </a:lnSpc>
            </a:pPr>
            <a:r>
              <a:rPr lang="en-US" altLang="ko-KR" dirty="0">
                <a:solidFill>
                  <a:schemeClr val="tx1">
                    <a:lumMod val="50000"/>
                    <a:lumOff val="50000"/>
                  </a:schemeClr>
                </a:solidFill>
              </a:rPr>
              <a:t>mySet1.intersection(mySet2)</a:t>
            </a:r>
          </a:p>
          <a:p>
            <a:pPr>
              <a:lnSpc>
                <a:spcPts val="2500"/>
              </a:lnSpc>
            </a:pPr>
            <a:r>
              <a:rPr lang="en-US" altLang="ko-KR" dirty="0">
                <a:solidFill>
                  <a:schemeClr val="tx1">
                    <a:lumMod val="50000"/>
                    <a:lumOff val="50000"/>
                  </a:schemeClr>
                </a:solidFill>
              </a:rPr>
              <a:t>mySet1.union(mySet2)</a:t>
            </a:r>
          </a:p>
          <a:p>
            <a:pPr>
              <a:lnSpc>
                <a:spcPts val="2500"/>
              </a:lnSpc>
            </a:pPr>
            <a:r>
              <a:rPr lang="en-US" altLang="ko-KR" dirty="0">
                <a:solidFill>
                  <a:schemeClr val="tx1">
                    <a:lumMod val="50000"/>
                    <a:lumOff val="50000"/>
                  </a:schemeClr>
                </a:solidFill>
              </a:rPr>
              <a:t>mySet1.difference(mySet2)</a:t>
            </a:r>
          </a:p>
          <a:p>
            <a:pPr>
              <a:lnSpc>
                <a:spcPts val="2500"/>
              </a:lnSpc>
            </a:pPr>
            <a:r>
              <a:rPr lang="en-US" altLang="ko-KR" dirty="0">
                <a:solidFill>
                  <a:schemeClr val="tx1">
                    <a:lumMod val="50000"/>
                    <a:lumOff val="50000"/>
                  </a:schemeClr>
                </a:solidFill>
              </a:rPr>
              <a:t>mySet1.symmetric_difference(mySet2)</a:t>
            </a:r>
            <a:endParaRPr lang="ko-KR" altLang="en-US" dirty="0">
              <a:solidFill>
                <a:schemeClr val="tx1">
                  <a:lumMod val="50000"/>
                  <a:lumOff val="50000"/>
                </a:schemeClr>
              </a:solidFill>
            </a:endParaRPr>
          </a:p>
        </p:txBody>
      </p:sp>
    </p:spTree>
    <p:extLst>
      <p:ext uri="{BB962C8B-B14F-4D97-AF65-F5344CB8AC3E}">
        <p14:creationId xmlns:p14="http://schemas.microsoft.com/office/powerpoint/2010/main" val="1467827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99E65-5FF1-4A11-ABA2-25C64C6DE2FE}"/>
              </a:ext>
            </a:extLst>
          </p:cNvPr>
          <p:cNvSpPr>
            <a:spLocks noGrp="1"/>
          </p:cNvSpPr>
          <p:nvPr>
            <p:ph idx="1"/>
          </p:nvPr>
        </p:nvSpPr>
        <p:spPr>
          <a:xfrm>
            <a:off x="838200" y="1406768"/>
            <a:ext cx="10515600" cy="4949581"/>
          </a:xfrm>
        </p:spPr>
        <p:txBody>
          <a:bodyPr>
            <a:normAutofit/>
          </a:bodyPr>
          <a:lstStyle/>
          <a:p>
            <a:r>
              <a:rPr lang="en-US" altLang="ko-KR" sz="2400" dirty="0"/>
              <a:t>zip( ) : </a:t>
            </a:r>
            <a:r>
              <a:rPr lang="ko-KR" altLang="en-US" sz="2400" dirty="0"/>
              <a:t>길이가 같은 리스트 등의 요소를 </a:t>
            </a:r>
            <a:r>
              <a:rPr lang="ko-KR" altLang="en-US" sz="2400" dirty="0" err="1"/>
              <a:t>묶어줌</a:t>
            </a:r>
            <a:r>
              <a:rPr lang="ko-KR" altLang="en-US" sz="2400" dirty="0"/>
              <a:t> </a:t>
            </a:r>
            <a:r>
              <a:rPr lang="en-US" altLang="ko-KR" sz="2000" dirty="0"/>
              <a:t>(</a:t>
            </a:r>
            <a:r>
              <a:rPr lang="ko-KR" altLang="en-US" sz="2000" dirty="0" err="1"/>
              <a:t>딕셔너리나</a:t>
            </a:r>
            <a:r>
              <a:rPr lang="ko-KR" altLang="en-US" sz="2000" dirty="0"/>
              <a:t> </a:t>
            </a:r>
            <a:r>
              <a:rPr lang="ko-KR" altLang="en-US" sz="2000" dirty="0" err="1"/>
              <a:t>튜플로</a:t>
            </a:r>
            <a:r>
              <a:rPr lang="ko-KR" altLang="en-US" sz="2000" dirty="0"/>
              <a:t> 돌려줌</a:t>
            </a:r>
            <a:r>
              <a:rPr lang="en-US" altLang="ko-KR" sz="2000" dirty="0"/>
              <a:t>)</a:t>
            </a:r>
            <a:endParaRPr lang="en-US" altLang="ko-KR" sz="2400" dirty="0"/>
          </a:p>
          <a:p>
            <a:pPr lvl="1"/>
            <a:r>
              <a:rPr lang="ko-KR" altLang="en-US" sz="2000" dirty="0"/>
              <a:t>길이가 달라도 상관없으나 개수가 작은 </a:t>
            </a:r>
            <a:r>
              <a:rPr lang="ko-KR" altLang="en-US" sz="2000" dirty="0" err="1"/>
              <a:t>것까지만</a:t>
            </a:r>
            <a:r>
              <a:rPr lang="ko-KR" altLang="en-US" sz="2000" dirty="0"/>
              <a:t> </a:t>
            </a:r>
            <a:r>
              <a:rPr lang="ko-KR" altLang="en-US" sz="2000" dirty="0" err="1"/>
              <a:t>묶어줌</a:t>
            </a:r>
            <a:endParaRPr lang="en-US" altLang="ko-KR" sz="2000" dirty="0"/>
          </a:p>
          <a:p>
            <a:pPr marL="0" indent="0">
              <a:buNone/>
            </a:pPr>
            <a:r>
              <a:rPr lang="en-US" altLang="ko-KR" sz="2000" dirty="0"/>
              <a:t>&gt;&gt;&gt; for pair in </a:t>
            </a:r>
            <a:r>
              <a:rPr lang="en-US" altLang="ko-KR" sz="2000" dirty="0">
                <a:solidFill>
                  <a:schemeClr val="accent1"/>
                </a:solidFill>
              </a:rPr>
              <a:t>zip</a:t>
            </a:r>
            <a:r>
              <a:rPr lang="en-US" altLang="ko-KR" sz="2000" dirty="0"/>
              <a:t>(“12345”, “ABCDEF”, “</a:t>
            </a:r>
            <a:r>
              <a:rPr lang="en-US" altLang="ko-KR" sz="2000" dirty="0" err="1"/>
              <a:t>abcde</a:t>
            </a:r>
            <a:r>
              <a:rPr lang="en-US" altLang="ko-KR" sz="2000" dirty="0"/>
              <a:t>”) : </a:t>
            </a:r>
            <a:r>
              <a:rPr lang="en-US" altLang="ko-KR" sz="1400" dirty="0"/>
              <a:t> </a:t>
            </a:r>
            <a:r>
              <a:rPr lang="en-US" altLang="ko-KR" sz="1600" dirty="0"/>
              <a:t>  #upper</a:t>
            </a:r>
            <a:r>
              <a:rPr lang="ko-KR" altLang="en-US" sz="1600" dirty="0"/>
              <a:t>는 </a:t>
            </a:r>
            <a:r>
              <a:rPr lang="en-US" altLang="ko-KR" sz="1600" dirty="0"/>
              <a:t>6</a:t>
            </a:r>
            <a:r>
              <a:rPr lang="ko-KR" altLang="en-US" sz="1600" dirty="0"/>
              <a:t>개</a:t>
            </a:r>
            <a:endParaRPr lang="en-US" altLang="ko-KR" sz="2000" dirty="0"/>
          </a:p>
          <a:p>
            <a:pPr marL="0" indent="0">
              <a:buNone/>
            </a:pPr>
            <a:r>
              <a:rPr lang="en-US" altLang="ko-KR" sz="2000" dirty="0"/>
              <a:t>            print(pair, end=“ “)</a:t>
            </a:r>
          </a:p>
          <a:p>
            <a:pPr marL="0" indent="0">
              <a:buNone/>
            </a:pPr>
            <a:r>
              <a:rPr lang="en-US" altLang="ko-KR" sz="1800" dirty="0">
                <a:solidFill>
                  <a:schemeClr val="accent2"/>
                </a:solidFill>
              </a:rPr>
              <a:t>('1', 'A', 'a') ('2', 'B', 'b') ('3', 'C', 'c') ('4', 'D', 'd') ('5', 'E', 'e’)</a:t>
            </a:r>
          </a:p>
          <a:p>
            <a:pPr lvl="1"/>
            <a:r>
              <a:rPr lang="ko-KR" altLang="en-US" sz="2000" dirty="0"/>
              <a:t>사용 용도 </a:t>
            </a:r>
            <a:r>
              <a:rPr lang="en-US" altLang="ko-KR" sz="2000" dirty="0"/>
              <a:t>: </a:t>
            </a:r>
            <a:r>
              <a:rPr lang="ko-KR" altLang="en-US" sz="2000" dirty="0"/>
              <a:t>병렬처리</a:t>
            </a:r>
            <a:r>
              <a:rPr lang="en-US" altLang="ko-KR" sz="2000" dirty="0"/>
              <a:t>, </a:t>
            </a:r>
            <a:r>
              <a:rPr lang="ko-KR" altLang="en-US" sz="2000" dirty="0"/>
              <a:t>사전 변환</a:t>
            </a:r>
            <a:endParaRPr lang="en-US" altLang="ko-KR" sz="2000" dirty="0"/>
          </a:p>
          <a:p>
            <a:pPr lvl="2"/>
            <a:r>
              <a:rPr lang="ko-KR" altLang="en-US" dirty="0"/>
              <a:t>병렬처리 </a:t>
            </a:r>
            <a:r>
              <a:rPr lang="en-US" altLang="ko-KR" dirty="0"/>
              <a:t>: </a:t>
            </a:r>
            <a:r>
              <a:rPr lang="ko-KR" altLang="en-US" dirty="0"/>
              <a:t>여러 그룹의 데이터를 순차적으로 불러 함수의 인자 값으로 넘겨줌</a:t>
            </a:r>
            <a:endParaRPr lang="en-US" altLang="ko-KR" dirty="0"/>
          </a:p>
          <a:p>
            <a:pPr marL="0" indent="0">
              <a:buNone/>
            </a:pPr>
            <a:r>
              <a:rPr lang="en-US" altLang="ko-KR" sz="2000" dirty="0"/>
              <a:t>&gt;&gt;&gt; for number, upper, lower in </a:t>
            </a:r>
            <a:r>
              <a:rPr lang="en-US" altLang="ko-KR" sz="2000" dirty="0">
                <a:solidFill>
                  <a:schemeClr val="accent1"/>
                </a:solidFill>
              </a:rPr>
              <a:t>zip</a:t>
            </a:r>
            <a:r>
              <a:rPr lang="en-US" altLang="ko-KR" sz="2000" dirty="0"/>
              <a:t>(“12345”, “ABCDEF”, “</a:t>
            </a:r>
            <a:r>
              <a:rPr lang="en-US" altLang="ko-KR" sz="2000" dirty="0" err="1"/>
              <a:t>abcde</a:t>
            </a:r>
            <a:r>
              <a:rPr lang="en-US" altLang="ko-KR" sz="2000" dirty="0"/>
              <a:t>”) :    </a:t>
            </a:r>
            <a:r>
              <a:rPr lang="en-US" altLang="ko-KR" sz="1400" dirty="0"/>
              <a:t># upper</a:t>
            </a:r>
            <a:r>
              <a:rPr lang="ko-KR" altLang="en-US" sz="1400" dirty="0"/>
              <a:t>는 </a:t>
            </a:r>
            <a:r>
              <a:rPr lang="en-US" altLang="ko-KR" sz="1400" dirty="0"/>
              <a:t>6</a:t>
            </a:r>
            <a:r>
              <a:rPr lang="ko-KR" altLang="en-US" sz="1400" dirty="0"/>
              <a:t>개</a:t>
            </a:r>
            <a:endParaRPr lang="en-US" altLang="ko-KR" sz="2000" dirty="0"/>
          </a:p>
          <a:p>
            <a:pPr marL="0" indent="0">
              <a:buNone/>
            </a:pPr>
            <a:r>
              <a:rPr lang="en-US" altLang="ko-KR" sz="2000" dirty="0"/>
              <a:t>            print(number, upper, lower, end=“ / “)</a:t>
            </a:r>
          </a:p>
          <a:p>
            <a:pPr marL="0" indent="0">
              <a:buNone/>
            </a:pPr>
            <a:r>
              <a:rPr lang="en-US" altLang="ko-KR" sz="2000" dirty="0">
                <a:solidFill>
                  <a:schemeClr val="accent2"/>
                </a:solidFill>
              </a:rPr>
              <a:t>1 A </a:t>
            </a:r>
            <a:r>
              <a:rPr lang="en-US" altLang="ko-KR" sz="2000" dirty="0" err="1">
                <a:solidFill>
                  <a:schemeClr val="accent2"/>
                </a:solidFill>
              </a:rPr>
              <a:t>a</a:t>
            </a:r>
            <a:r>
              <a:rPr lang="en-US" altLang="ko-KR" sz="2000" dirty="0">
                <a:solidFill>
                  <a:schemeClr val="accent2"/>
                </a:solidFill>
              </a:rPr>
              <a:t> / 2 B </a:t>
            </a:r>
            <a:r>
              <a:rPr lang="en-US" altLang="ko-KR" sz="2000" dirty="0" err="1">
                <a:solidFill>
                  <a:schemeClr val="accent2"/>
                </a:solidFill>
              </a:rPr>
              <a:t>b</a:t>
            </a:r>
            <a:r>
              <a:rPr lang="en-US" altLang="ko-KR" sz="2000" dirty="0">
                <a:solidFill>
                  <a:schemeClr val="accent2"/>
                </a:solidFill>
              </a:rPr>
              <a:t> / 3 C </a:t>
            </a:r>
            <a:r>
              <a:rPr lang="en-US" altLang="ko-KR" sz="2000" dirty="0" err="1">
                <a:solidFill>
                  <a:schemeClr val="accent2"/>
                </a:solidFill>
              </a:rPr>
              <a:t>c</a:t>
            </a:r>
            <a:r>
              <a:rPr lang="en-US" altLang="ko-KR" sz="2000" dirty="0">
                <a:solidFill>
                  <a:schemeClr val="accent2"/>
                </a:solidFill>
              </a:rPr>
              <a:t> / 4 D </a:t>
            </a:r>
            <a:r>
              <a:rPr lang="en-US" altLang="ko-KR" sz="2000" dirty="0" err="1">
                <a:solidFill>
                  <a:schemeClr val="accent2"/>
                </a:solidFill>
              </a:rPr>
              <a:t>d</a:t>
            </a:r>
            <a:r>
              <a:rPr lang="en-US" altLang="ko-KR" sz="2000" dirty="0">
                <a:solidFill>
                  <a:schemeClr val="accent2"/>
                </a:solidFill>
              </a:rPr>
              <a:t> / 5 E </a:t>
            </a:r>
            <a:r>
              <a:rPr lang="en-US" altLang="ko-KR" sz="2000" dirty="0" err="1">
                <a:solidFill>
                  <a:schemeClr val="accent2"/>
                </a:solidFill>
              </a:rPr>
              <a:t>e</a:t>
            </a:r>
            <a:r>
              <a:rPr lang="en-US" altLang="ko-KR" sz="2000" dirty="0">
                <a:solidFill>
                  <a:schemeClr val="accent2"/>
                </a:solidFill>
              </a:rPr>
              <a:t> /</a:t>
            </a:r>
          </a:p>
          <a:p>
            <a:pPr lvl="2"/>
            <a:r>
              <a:rPr lang="ko-KR" altLang="en-US" dirty="0"/>
              <a:t>사전 변환 </a:t>
            </a:r>
            <a:r>
              <a:rPr lang="en-US" altLang="ko-KR" dirty="0"/>
              <a:t>: zip( )</a:t>
            </a:r>
            <a:r>
              <a:rPr lang="ko-KR" altLang="en-US" dirty="0"/>
              <a:t>의 결과를 </a:t>
            </a:r>
            <a:r>
              <a:rPr lang="en-US" altLang="ko-KR" dirty="0" err="1"/>
              <a:t>dict</a:t>
            </a:r>
            <a:r>
              <a:rPr lang="en-US" altLang="ko-KR" dirty="0"/>
              <a:t>( )</a:t>
            </a:r>
            <a:r>
              <a:rPr lang="ko-KR" altLang="en-US" dirty="0"/>
              <a:t>으로 넘겨주면 </a:t>
            </a:r>
            <a:r>
              <a:rPr lang="ko-KR" altLang="en-US" dirty="0" err="1"/>
              <a:t>딕셔너리가</a:t>
            </a:r>
            <a:r>
              <a:rPr lang="ko-KR" altLang="en-US" dirty="0"/>
              <a:t> 만들어짐</a:t>
            </a:r>
            <a:endParaRPr lang="en-US" altLang="ko-KR" dirty="0"/>
          </a:p>
          <a:p>
            <a:pPr lvl="2"/>
            <a:endParaRPr lang="ko-KR" altLang="en-US" dirty="0"/>
          </a:p>
        </p:txBody>
      </p:sp>
      <p:sp>
        <p:nvSpPr>
          <p:cNvPr id="3" name="바닥글 개체 틀 2">
            <a:extLst>
              <a:ext uri="{FF2B5EF4-FFF2-40B4-BE49-F238E27FC236}">
                <a16:creationId xmlns:a16="http://schemas.microsoft.com/office/drawing/2014/main" id="{C8D5B5CB-41B6-4E1D-8F87-A41E39AF00E2}"/>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1B58DE1-2AD4-4128-80B5-E79D69D8D07F}"/>
              </a:ext>
            </a:extLst>
          </p:cNvPr>
          <p:cNvSpPr>
            <a:spLocks noGrp="1"/>
          </p:cNvSpPr>
          <p:nvPr>
            <p:ph type="sldNum" sz="quarter" idx="11"/>
          </p:nvPr>
        </p:nvSpPr>
        <p:spPr/>
        <p:txBody>
          <a:bodyPr/>
          <a:lstStyle/>
          <a:p>
            <a:r>
              <a:rPr lang="ko-KR" altLang="en-US"/>
              <a:t> </a:t>
            </a:r>
            <a:fld id="{6280F36F-71BF-49B8-9E8F-C9B7AF481C74}" type="slidenum">
              <a:rPr lang="ko-KR" altLang="en-US" smtClean="0"/>
              <a:pPr/>
              <a:t>48</a:t>
            </a:fld>
            <a:endParaRPr lang="en-US" altLang="ko-KR" dirty="0"/>
          </a:p>
        </p:txBody>
      </p:sp>
      <p:sp>
        <p:nvSpPr>
          <p:cNvPr id="5" name="제목 4">
            <a:extLst>
              <a:ext uri="{FF2B5EF4-FFF2-40B4-BE49-F238E27FC236}">
                <a16:creationId xmlns:a16="http://schemas.microsoft.com/office/drawing/2014/main" id="{91E80A5E-9066-4F23-A190-FB4E4DBED1F9}"/>
              </a:ext>
            </a:extLst>
          </p:cNvPr>
          <p:cNvSpPr>
            <a:spLocks noGrp="1"/>
          </p:cNvSpPr>
          <p:nvPr>
            <p:ph type="title"/>
          </p:nvPr>
        </p:nvSpPr>
        <p:spPr/>
        <p:txBody>
          <a:bodyPr/>
          <a:lstStyle/>
          <a:p>
            <a:r>
              <a:rPr lang="ko-KR" altLang="en-US" dirty="0"/>
              <a:t>심화 내용</a:t>
            </a:r>
          </a:p>
        </p:txBody>
      </p:sp>
      <p:sp>
        <p:nvSpPr>
          <p:cNvPr id="6" name="Rectangle 2">
            <a:extLst>
              <a:ext uri="{FF2B5EF4-FFF2-40B4-BE49-F238E27FC236}">
                <a16:creationId xmlns:a16="http://schemas.microsoft.com/office/drawing/2014/main" id="{8D17F91B-E873-4EFE-8A14-325E7B541A3D}"/>
              </a:ext>
            </a:extLst>
          </p:cNvPr>
          <p:cNvSpPr>
            <a:spLocks noChangeArrowheads="1"/>
          </p:cNvSpPr>
          <p:nvPr/>
        </p:nvSpPr>
        <p:spPr bwMode="auto">
          <a:xfrm>
            <a:off x="2032986" y="5617461"/>
            <a:ext cx="4518734" cy="1107996"/>
          </a:xfrm>
          <a:prstGeom prst="rect">
            <a:avLst/>
          </a:prstGeom>
          <a:solidFill>
            <a:srgbClr val="2D2D2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67CDCC"/>
                </a:solidFill>
                <a:effectLst/>
                <a:latin typeface="Consolas" panose="020B0609020204030204" pitchFamily="49" charset="0"/>
              </a:rPr>
              <a:t>&gt;&gt;&gt;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err="1">
                <a:ln>
                  <a:noFill/>
                </a:ln>
                <a:solidFill>
                  <a:srgbClr val="CCCCCC"/>
                </a:solidFill>
                <a:effectLst/>
                <a:latin typeface="Consolas" panose="020B0609020204030204" pitchFamily="49" charset="0"/>
              </a:rPr>
              <a:t>keys</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67CDCC"/>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F08D49"/>
                </a:solidFill>
                <a:effectLst/>
                <a:latin typeface="Consolas" panose="020B0609020204030204" pitchFamily="49" charset="0"/>
              </a:rPr>
              <a:t>1</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F08D49"/>
                </a:solidFill>
                <a:effectLst/>
                <a:latin typeface="Consolas" panose="020B0609020204030204" pitchFamily="49" charset="0"/>
              </a:rPr>
              <a:t>2</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F08D49"/>
                </a:solidFill>
                <a:effectLst/>
                <a:latin typeface="Consolas" panose="020B0609020204030204" pitchFamily="49" charset="0"/>
              </a:rPr>
              <a:t>3</a:t>
            </a:r>
            <a:r>
              <a:rPr kumimoji="0" lang="ko-KR" altLang="ko-KR" b="0" i="0" u="none" strike="noStrike" cap="none" normalizeH="0" baseline="0" dirty="0">
                <a:ln>
                  <a:noFill/>
                </a:ln>
                <a:solidFill>
                  <a:srgbClr val="CCCCCC"/>
                </a:solidFill>
                <a:effectLst/>
                <a:latin typeface="Consolas" panose="020B0609020204030204" pitchFamily="49" charset="0"/>
              </a:rPr>
              <a:t>] </a:t>
            </a:r>
            <a:endParaRPr kumimoji="0" lang="en-US" altLang="ko-KR" b="0" i="0" u="none" strike="noStrike" cap="none" normalizeH="0" baseline="0" dirty="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67CDCC"/>
                </a:solidFill>
                <a:effectLst/>
                <a:latin typeface="Consolas" panose="020B0609020204030204" pitchFamily="49" charset="0"/>
              </a:rPr>
              <a:t>&gt;&gt;&gt;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err="1">
                <a:ln>
                  <a:noFill/>
                </a:ln>
                <a:solidFill>
                  <a:srgbClr val="CCCCCC"/>
                </a:solidFill>
                <a:effectLst/>
                <a:latin typeface="Consolas" panose="020B0609020204030204" pitchFamily="49" charset="0"/>
              </a:rPr>
              <a:t>values</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67CDCC"/>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err="1">
                <a:ln>
                  <a:noFill/>
                </a:ln>
                <a:solidFill>
                  <a:srgbClr val="7EC699"/>
                </a:solidFill>
                <a:effectLst/>
                <a:latin typeface="Consolas" panose="020B0609020204030204" pitchFamily="49" charset="0"/>
              </a:rPr>
              <a:t>A</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err="1">
                <a:ln>
                  <a:noFill/>
                </a:ln>
                <a:solidFill>
                  <a:srgbClr val="7EC699"/>
                </a:solidFill>
                <a:effectLst/>
                <a:latin typeface="Consolas" panose="020B0609020204030204" pitchFamily="49" charset="0"/>
              </a:rPr>
              <a:t>B</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"C"</a:t>
            </a:r>
            <a:r>
              <a:rPr kumimoji="0" lang="ko-KR" altLang="ko-KR" b="0" i="0" u="none" strike="noStrike" cap="none" normalizeH="0" baseline="0" dirty="0">
                <a:ln>
                  <a:noFill/>
                </a:ln>
                <a:solidFill>
                  <a:srgbClr val="CCCCCC"/>
                </a:solidFill>
                <a:effectLst/>
                <a:latin typeface="Consolas" panose="020B0609020204030204" pitchFamily="49" charset="0"/>
              </a:rPr>
              <a:t>] </a:t>
            </a:r>
            <a:endParaRPr kumimoji="0" lang="en-US" altLang="ko-KR" b="0" i="0" u="none" strike="noStrike" cap="none" normalizeH="0" baseline="0" dirty="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67CDCC"/>
                </a:solidFill>
                <a:effectLst/>
                <a:latin typeface="Consolas" panose="020B0609020204030204" pitchFamily="49" charset="0"/>
              </a:rPr>
              <a:t>&gt;&gt;&gt;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err="1">
                <a:ln>
                  <a:noFill/>
                </a:ln>
                <a:solidFill>
                  <a:srgbClr val="CC99CD"/>
                </a:solidFill>
                <a:effectLst/>
                <a:latin typeface="Consolas" panose="020B0609020204030204" pitchFamily="49" charset="0"/>
              </a:rPr>
              <a:t>dict</a:t>
            </a:r>
            <a:r>
              <a:rPr kumimoji="0" lang="ko-KR" altLang="ko-KR" b="0" i="0" u="none" strike="noStrike" cap="none" normalizeH="0" baseline="0" dirty="0">
                <a:ln>
                  <a:noFill/>
                </a:ln>
                <a:solidFill>
                  <a:srgbClr val="CCCCCC"/>
                </a:solidFill>
                <a:effectLst/>
                <a:latin typeface="Consolas" panose="020B0609020204030204" pitchFamily="49" charset="0"/>
              </a:rPr>
              <a:t>(</a:t>
            </a:r>
            <a:r>
              <a:rPr kumimoji="0" lang="ko-KR" altLang="ko-KR" b="0" i="0" u="none" strike="noStrike" cap="none" normalizeH="0" baseline="0" dirty="0" err="1">
                <a:ln>
                  <a:noFill/>
                </a:ln>
                <a:solidFill>
                  <a:srgbClr val="CC99CD"/>
                </a:solidFill>
                <a:effectLst/>
                <a:latin typeface="Consolas" panose="020B0609020204030204" pitchFamily="49" charset="0"/>
              </a:rPr>
              <a:t>zip</a:t>
            </a:r>
            <a:r>
              <a:rPr kumimoji="0" lang="ko-KR" altLang="ko-KR" b="0" i="0" u="none" strike="noStrike" cap="none" normalizeH="0" baseline="0" dirty="0">
                <a:ln>
                  <a:noFill/>
                </a:ln>
                <a:solidFill>
                  <a:srgbClr val="CCCCCC"/>
                </a:solidFill>
                <a:effectLst/>
                <a:latin typeface="Consolas" panose="020B0609020204030204" pitchFamily="49" charset="0"/>
              </a:rPr>
              <a:t>(</a:t>
            </a:r>
            <a:r>
              <a:rPr kumimoji="0" lang="ko-KR" altLang="ko-KR" b="0" i="0" u="none" strike="noStrike" cap="none" normalizeH="0" baseline="0" dirty="0" err="1">
                <a:ln>
                  <a:noFill/>
                </a:ln>
                <a:solidFill>
                  <a:srgbClr val="CCCCCC"/>
                </a:solidFill>
                <a:effectLst/>
                <a:latin typeface="Consolas" panose="020B0609020204030204" pitchFamily="49" charset="0"/>
              </a:rPr>
              <a:t>keys</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err="1">
                <a:ln>
                  <a:noFill/>
                </a:ln>
                <a:solidFill>
                  <a:srgbClr val="CCCCCC"/>
                </a:solidFill>
                <a:effectLst/>
                <a:latin typeface="Consolas" panose="020B0609020204030204" pitchFamily="49" charset="0"/>
              </a:rPr>
              <a:t>values</a:t>
            </a:r>
            <a:r>
              <a:rPr kumimoji="0" lang="ko-KR" altLang="ko-KR" b="0" i="0" u="none" strike="noStrike" cap="none" normalizeH="0" baseline="0" dirty="0">
                <a:ln>
                  <a:noFill/>
                </a:ln>
                <a:solidFill>
                  <a:srgbClr val="CCCCCC"/>
                </a:solidFill>
                <a:effectLst/>
                <a:latin typeface="Consolas" panose="020B0609020204030204" pitchFamily="49" charset="0"/>
              </a:rPr>
              <a:t>)) </a:t>
            </a:r>
            <a:endParaRPr kumimoji="0" lang="en-US" altLang="ko-KR" b="0" i="0" u="none" strike="noStrike" cap="none" normalizeH="0" baseline="0" dirty="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ko-KR" altLang="ko-KR" b="0" i="0" u="none" strike="noStrike" cap="none" normalizeH="0" baseline="0" dirty="0">
                <a:ln>
                  <a:noFill/>
                </a:ln>
                <a:solidFill>
                  <a:srgbClr val="CCCCCC"/>
                </a:solidFill>
                <a:effectLst/>
                <a:latin typeface="Consolas" panose="020B0609020204030204" pitchFamily="49" charset="0"/>
              </a:rPr>
              <a:t>{</a:t>
            </a:r>
            <a:r>
              <a:rPr kumimoji="0" lang="ko-KR" altLang="ko-KR" b="0" i="0" u="none" strike="noStrike" cap="none" normalizeH="0" baseline="0" dirty="0">
                <a:ln>
                  <a:noFill/>
                </a:ln>
                <a:solidFill>
                  <a:srgbClr val="F08D49"/>
                </a:solidFill>
                <a:effectLst/>
                <a:latin typeface="Consolas" panose="020B0609020204030204" pitchFamily="49" charset="0"/>
              </a:rPr>
              <a:t>1</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err="1">
                <a:ln>
                  <a:noFill/>
                </a:ln>
                <a:solidFill>
                  <a:srgbClr val="7EC699"/>
                </a:solidFill>
                <a:effectLst/>
                <a:latin typeface="Consolas" panose="020B0609020204030204" pitchFamily="49" charset="0"/>
              </a:rPr>
              <a:t>A</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F08D49"/>
                </a:solidFill>
                <a:effectLst/>
                <a:latin typeface="Consolas" panose="020B0609020204030204" pitchFamily="49" charset="0"/>
              </a:rPr>
              <a:t>2</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err="1">
                <a:ln>
                  <a:noFill/>
                </a:ln>
                <a:solidFill>
                  <a:srgbClr val="7EC699"/>
                </a:solidFill>
                <a:effectLst/>
                <a:latin typeface="Consolas" panose="020B0609020204030204" pitchFamily="49" charset="0"/>
              </a:rPr>
              <a:t>B</a:t>
            </a:r>
            <a:r>
              <a:rPr kumimoji="0" lang="ko-KR" altLang="ko-KR" b="0" i="0" u="none" strike="noStrike" cap="none" normalizeH="0" baseline="0" dirty="0">
                <a:ln>
                  <a:noFill/>
                </a:ln>
                <a:solidFill>
                  <a:srgbClr val="7EC699"/>
                </a:solidFill>
                <a:effectLst/>
                <a:latin typeface="Consolas" panose="020B0609020204030204" pitchFamily="49" charset="0"/>
              </a:rPr>
              <a:t>'</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F08D49"/>
                </a:solidFill>
                <a:effectLst/>
                <a:latin typeface="Consolas" panose="020B0609020204030204" pitchFamily="49" charset="0"/>
              </a:rPr>
              <a:t>3</a:t>
            </a:r>
            <a:r>
              <a:rPr kumimoji="0" lang="ko-KR" altLang="ko-KR" b="0" i="0" u="none" strike="noStrike" cap="none" normalizeH="0" baseline="0" dirty="0">
                <a:ln>
                  <a:noFill/>
                </a:ln>
                <a:solidFill>
                  <a:srgbClr val="CCCCCC"/>
                </a:solidFill>
                <a:effectLst/>
                <a:latin typeface="Consolas" panose="020B0609020204030204" pitchFamily="49" charset="0"/>
              </a:rPr>
              <a:t>: </a:t>
            </a:r>
            <a:r>
              <a:rPr kumimoji="0" lang="ko-KR" altLang="ko-KR" b="0" i="0" u="none" strike="noStrike" cap="none" normalizeH="0" baseline="0" dirty="0">
                <a:ln>
                  <a:noFill/>
                </a:ln>
                <a:solidFill>
                  <a:srgbClr val="7EC699"/>
                </a:solidFill>
                <a:effectLst/>
                <a:latin typeface="Consolas" panose="020B0609020204030204" pitchFamily="49" charset="0"/>
              </a:rPr>
              <a:t>'C'</a:t>
            </a:r>
            <a:r>
              <a:rPr kumimoji="0" lang="ko-KR" altLang="ko-KR" b="0" i="0" u="none" strike="noStrike" cap="none" normalizeH="0" baseline="0" dirty="0">
                <a:ln>
                  <a:noFill/>
                </a:ln>
                <a:solidFill>
                  <a:srgbClr val="CCCCCC"/>
                </a:solidFill>
                <a:effectLst/>
                <a:latin typeface="Consolas" panose="020B0609020204030204" pitchFamily="49" charset="0"/>
              </a:rPr>
              <a:t>}</a:t>
            </a:r>
            <a:r>
              <a:rPr kumimoji="0" lang="ko-KR" altLang="ko-KR" sz="1400" b="0" i="0" u="none" strike="noStrike" cap="none" normalizeH="0" baseline="0" dirty="0">
                <a:ln>
                  <a:noFill/>
                </a:ln>
                <a:solidFill>
                  <a:schemeClr val="tx1"/>
                </a:solidFill>
                <a:effectLst/>
              </a:rPr>
              <a:t> </a:t>
            </a:r>
            <a:endParaRPr kumimoji="0" lang="ko-KR" altLang="ko-KR"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69523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0B1C05AE-9DAB-40D5-A9AB-BA5F90C491BA}"/>
              </a:ext>
            </a:extLst>
          </p:cNvPr>
          <p:cNvSpPr>
            <a:spLocks noGrp="1"/>
          </p:cNvSpPr>
          <p:nvPr>
            <p:ph idx="1"/>
          </p:nvPr>
        </p:nvSpPr>
        <p:spPr/>
        <p:txBody>
          <a:bodyPr>
            <a:normAutofit fontScale="92500"/>
          </a:bodyPr>
          <a:lstStyle/>
          <a:p>
            <a:r>
              <a:rPr lang="ko-KR" altLang="en-US" dirty="0"/>
              <a:t>기본적으로 </a:t>
            </a:r>
            <a:r>
              <a:rPr lang="en-US" altLang="ko-KR" dirty="0"/>
              <a:t>‘</a:t>
            </a:r>
            <a:r>
              <a:rPr lang="ko-KR" altLang="en-US" dirty="0"/>
              <a:t>리스트</a:t>
            </a:r>
            <a:r>
              <a:rPr lang="en-US" altLang="ko-KR" dirty="0"/>
              <a:t>’</a:t>
            </a:r>
            <a:r>
              <a:rPr lang="ko-KR" altLang="en-US" dirty="0"/>
              <a:t>를 다루는 것과 유사</a:t>
            </a:r>
            <a:endParaRPr lang="en-US" altLang="ko-KR" dirty="0"/>
          </a:p>
          <a:p>
            <a:pPr lvl="1"/>
            <a:r>
              <a:rPr lang="ko-KR" altLang="en-US" dirty="0"/>
              <a:t>리스트는 </a:t>
            </a:r>
            <a:r>
              <a:rPr lang="en-US" altLang="ko-KR" dirty="0"/>
              <a:t>[ ] </a:t>
            </a:r>
            <a:r>
              <a:rPr lang="ko-KR" altLang="en-US" dirty="0"/>
              <a:t>사용</a:t>
            </a:r>
            <a:r>
              <a:rPr lang="en-US" altLang="ko-KR" dirty="0"/>
              <a:t>, </a:t>
            </a:r>
            <a:r>
              <a:rPr lang="ko-KR" altLang="en-US" dirty="0"/>
              <a:t>문자열은 큰따옴표</a:t>
            </a:r>
            <a:r>
              <a:rPr lang="en-US" altLang="ko-KR" dirty="0"/>
              <a:t>(“ “)</a:t>
            </a:r>
            <a:r>
              <a:rPr lang="ko-KR" altLang="en-US" dirty="0"/>
              <a:t>나 작은따옴표</a:t>
            </a:r>
            <a:r>
              <a:rPr lang="en-US" altLang="ko-KR" dirty="0"/>
              <a:t>(‘ ‘)</a:t>
            </a:r>
            <a:r>
              <a:rPr lang="ko-KR" altLang="en-US" dirty="0"/>
              <a:t>로 묶음</a:t>
            </a:r>
            <a:endParaRPr lang="en-US" altLang="ko-KR" dirty="0"/>
          </a:p>
          <a:p>
            <a:pPr lvl="1"/>
            <a:r>
              <a:rPr lang="ko-KR" altLang="en-US" dirty="0"/>
              <a:t>문자열 접근방법은 리스트와 유사</a:t>
            </a:r>
            <a:endParaRPr lang="en-US" altLang="ko-KR" dirty="0"/>
          </a:p>
          <a:p>
            <a:pPr lvl="2"/>
            <a:r>
              <a:rPr lang="en-US" altLang="ko-KR" dirty="0"/>
              <a:t>ss[0], ss[1:3], ss[3:]</a:t>
            </a:r>
          </a:p>
          <a:p>
            <a:pPr lvl="2"/>
            <a:endParaRPr lang="en-US" altLang="ko-KR" dirty="0"/>
          </a:p>
          <a:p>
            <a:r>
              <a:rPr lang="ko-KR" altLang="en-US" dirty="0"/>
              <a:t>문자열 함수</a:t>
            </a:r>
            <a:endParaRPr lang="en-US" altLang="ko-KR" dirty="0"/>
          </a:p>
          <a:p>
            <a:pPr lvl="1"/>
            <a:r>
              <a:rPr lang="ko-KR" altLang="en-US" dirty="0"/>
              <a:t>문자열 길이 </a:t>
            </a:r>
            <a:r>
              <a:rPr lang="en-US" altLang="ko-KR" dirty="0"/>
              <a:t>: </a:t>
            </a:r>
            <a:r>
              <a:rPr lang="en-US" altLang="ko-KR" dirty="0" err="1"/>
              <a:t>len</a:t>
            </a:r>
            <a:r>
              <a:rPr lang="en-US" altLang="ko-KR" dirty="0"/>
              <a:t>( )     </a:t>
            </a:r>
            <a:r>
              <a:rPr lang="ko-KR" altLang="en-US" dirty="0"/>
              <a:t>예</a:t>
            </a:r>
            <a:r>
              <a:rPr lang="en-US" altLang="ko-KR" dirty="0"/>
              <a:t>) </a:t>
            </a:r>
            <a:r>
              <a:rPr lang="en-US" altLang="ko-KR" dirty="0" err="1"/>
              <a:t>len</a:t>
            </a:r>
            <a:r>
              <a:rPr lang="en-US" altLang="ko-KR" dirty="0"/>
              <a:t>(ss)</a:t>
            </a:r>
          </a:p>
          <a:p>
            <a:pPr lvl="1"/>
            <a:r>
              <a:rPr lang="ko-KR" altLang="en-US" dirty="0"/>
              <a:t>대소문자 변환 </a:t>
            </a:r>
            <a:r>
              <a:rPr lang="en-US" altLang="ko-KR" dirty="0"/>
              <a:t>: upper( ), lower( ), </a:t>
            </a:r>
            <a:r>
              <a:rPr lang="en-US" altLang="ko-KR" dirty="0" err="1"/>
              <a:t>swapcase</a:t>
            </a:r>
            <a:r>
              <a:rPr lang="en-US" altLang="ko-KR" dirty="0"/>
              <a:t>( ), title( )</a:t>
            </a:r>
          </a:p>
          <a:p>
            <a:pPr lvl="2"/>
            <a:r>
              <a:rPr lang="en-US" altLang="ko-KR" dirty="0" err="1"/>
              <a:t>swapcase</a:t>
            </a:r>
            <a:r>
              <a:rPr lang="en-US" altLang="ko-KR" dirty="0"/>
              <a:t> : </a:t>
            </a:r>
            <a:r>
              <a:rPr lang="ko-KR" altLang="en-US" dirty="0"/>
              <a:t>대소문자 상호변환</a:t>
            </a:r>
            <a:r>
              <a:rPr lang="en-US" altLang="ko-KR" dirty="0"/>
              <a:t>, title : </a:t>
            </a:r>
            <a:r>
              <a:rPr lang="ko-KR" altLang="en-US" dirty="0" err="1"/>
              <a:t>앞글자만</a:t>
            </a:r>
            <a:r>
              <a:rPr lang="ko-KR" altLang="en-US" dirty="0"/>
              <a:t> 대문자로</a:t>
            </a:r>
            <a:endParaRPr lang="en-US" altLang="ko-KR" dirty="0"/>
          </a:p>
          <a:p>
            <a:pPr lvl="1"/>
            <a:r>
              <a:rPr lang="ko-KR" altLang="en-US" dirty="0"/>
              <a:t>문자열 찾기</a:t>
            </a:r>
            <a:r>
              <a:rPr lang="en-US" altLang="ko-KR" dirty="0"/>
              <a:t> : count(), find(), </a:t>
            </a:r>
            <a:r>
              <a:rPr lang="en-US" altLang="ko-KR" dirty="0" err="1"/>
              <a:t>rfind</a:t>
            </a:r>
            <a:r>
              <a:rPr lang="en-US" altLang="ko-KR" dirty="0"/>
              <a:t>(), index(), </a:t>
            </a:r>
            <a:r>
              <a:rPr lang="en-US" altLang="ko-KR" dirty="0" err="1"/>
              <a:t>rindex</a:t>
            </a:r>
            <a:r>
              <a:rPr lang="en-US" altLang="ko-KR" dirty="0"/>
              <a:t>(), </a:t>
            </a:r>
            <a:r>
              <a:rPr lang="en-US" altLang="ko-KR" dirty="0" err="1"/>
              <a:t>startswith</a:t>
            </a:r>
            <a:r>
              <a:rPr lang="en-US" altLang="ko-KR" dirty="0"/>
              <a:t>(), </a:t>
            </a:r>
            <a:r>
              <a:rPr lang="en-US" altLang="ko-KR" dirty="0" err="1"/>
              <a:t>endswith</a:t>
            </a:r>
            <a:r>
              <a:rPr lang="en-US" altLang="ko-KR" dirty="0"/>
              <a:t>()</a:t>
            </a:r>
          </a:p>
          <a:p>
            <a:pPr lvl="2"/>
            <a:r>
              <a:rPr lang="ko-KR" altLang="en-US" dirty="0"/>
              <a:t>문자열 왼쪽 끝 </a:t>
            </a:r>
            <a:r>
              <a:rPr lang="en-US" altLang="ko-KR" dirty="0"/>
              <a:t>: 0 </a:t>
            </a:r>
            <a:r>
              <a:rPr lang="ko-KR" altLang="en-US" dirty="0"/>
              <a:t>부터 시작</a:t>
            </a:r>
            <a:endParaRPr lang="en-US" altLang="ko-KR" dirty="0"/>
          </a:p>
          <a:p>
            <a:pPr lvl="2"/>
            <a:r>
              <a:rPr lang="en-US" altLang="ko-KR" dirty="0"/>
              <a:t>find()</a:t>
            </a:r>
            <a:r>
              <a:rPr lang="ko-KR" altLang="en-US" dirty="0"/>
              <a:t>는 </a:t>
            </a:r>
            <a:r>
              <a:rPr lang="ko-KR" altLang="en-US" dirty="0" err="1"/>
              <a:t>못찾으면</a:t>
            </a:r>
            <a:r>
              <a:rPr lang="ko-KR" altLang="en-US" dirty="0"/>
              <a:t> </a:t>
            </a:r>
            <a:r>
              <a:rPr lang="en-US" altLang="ko-KR" dirty="0"/>
              <a:t>-1 </a:t>
            </a:r>
            <a:r>
              <a:rPr lang="ko-KR" altLang="en-US" dirty="0"/>
              <a:t>반환</a:t>
            </a:r>
            <a:r>
              <a:rPr lang="en-US" altLang="ko-KR" dirty="0"/>
              <a:t>, index()</a:t>
            </a:r>
            <a:r>
              <a:rPr lang="ko-KR" altLang="en-US" dirty="0"/>
              <a:t>는 오류 발생</a:t>
            </a:r>
            <a:endParaRPr lang="en-US" altLang="ko-KR" dirty="0"/>
          </a:p>
          <a:p>
            <a:pPr lvl="2"/>
            <a:r>
              <a:rPr lang="en-US" altLang="ko-KR" dirty="0" err="1"/>
              <a:t>startswith</a:t>
            </a:r>
            <a:r>
              <a:rPr lang="en-US" altLang="ko-KR" dirty="0"/>
              <a:t>(‘</a:t>
            </a:r>
            <a:r>
              <a:rPr lang="ko-KR" altLang="en-US" dirty="0" err="1"/>
              <a:t>찾을문자열</a:t>
            </a:r>
            <a:r>
              <a:rPr lang="en-US" altLang="ko-KR" dirty="0"/>
              <a:t>’, </a:t>
            </a:r>
            <a:r>
              <a:rPr lang="ko-KR" altLang="en-US" dirty="0" err="1"/>
              <a:t>찾을위치</a:t>
            </a:r>
            <a:r>
              <a:rPr lang="en-US" altLang="ko-KR" dirty="0"/>
              <a:t>), </a:t>
            </a:r>
            <a:r>
              <a:rPr lang="en-US" altLang="ko-KR" dirty="0" err="1"/>
              <a:t>endswith</a:t>
            </a:r>
            <a:r>
              <a:rPr lang="en-US" altLang="ko-KR" dirty="0"/>
              <a:t>(‘</a:t>
            </a:r>
            <a:r>
              <a:rPr lang="ko-KR" altLang="en-US" dirty="0" err="1"/>
              <a:t>찾을문자열</a:t>
            </a:r>
            <a:r>
              <a:rPr lang="en-US" altLang="ko-KR" dirty="0"/>
              <a:t>’, </a:t>
            </a:r>
            <a:r>
              <a:rPr lang="ko-KR" altLang="en-US" dirty="0"/>
              <a:t>시작위치</a:t>
            </a:r>
            <a:r>
              <a:rPr lang="en-US" altLang="ko-KR" dirty="0"/>
              <a:t>, </a:t>
            </a:r>
            <a:r>
              <a:rPr lang="ko-KR" altLang="en-US" dirty="0" err="1"/>
              <a:t>끝위치</a:t>
            </a:r>
            <a:r>
              <a:rPr lang="en-US" altLang="ko-KR" dirty="0"/>
              <a:t>)</a:t>
            </a:r>
            <a:endParaRPr lang="ko-KR" altLang="en-US" dirty="0"/>
          </a:p>
        </p:txBody>
      </p:sp>
      <p:sp>
        <p:nvSpPr>
          <p:cNvPr id="3" name="바닥글 개체 틀 2">
            <a:extLst>
              <a:ext uri="{FF2B5EF4-FFF2-40B4-BE49-F238E27FC236}">
                <a16:creationId xmlns:a16="http://schemas.microsoft.com/office/drawing/2014/main" id="{39FBBE65-C958-4949-9F28-6B0CB8ABBFB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9B74EAE-476E-4900-BB78-449401901822}"/>
              </a:ext>
            </a:extLst>
          </p:cNvPr>
          <p:cNvSpPr>
            <a:spLocks noGrp="1"/>
          </p:cNvSpPr>
          <p:nvPr>
            <p:ph type="sldNum" sz="quarter" idx="11"/>
          </p:nvPr>
        </p:nvSpPr>
        <p:spPr/>
        <p:txBody>
          <a:bodyPr/>
          <a:lstStyle/>
          <a:p>
            <a:r>
              <a:rPr lang="ko-KR" altLang="en-US"/>
              <a:t> </a:t>
            </a:r>
            <a:fld id="{6280F36F-71BF-49B8-9E8F-C9B7AF481C74}" type="slidenum">
              <a:rPr lang="ko-KR" altLang="en-US" smtClean="0"/>
              <a:pPr/>
              <a:t>49</a:t>
            </a:fld>
            <a:endParaRPr lang="en-US" altLang="ko-KR" dirty="0"/>
          </a:p>
        </p:txBody>
      </p:sp>
      <p:sp>
        <p:nvSpPr>
          <p:cNvPr id="5" name="제목 4">
            <a:extLst>
              <a:ext uri="{FF2B5EF4-FFF2-40B4-BE49-F238E27FC236}">
                <a16:creationId xmlns:a16="http://schemas.microsoft.com/office/drawing/2014/main" id="{E3FAE916-EC0A-421A-822E-72DE7ED0556E}"/>
              </a:ext>
            </a:extLst>
          </p:cNvPr>
          <p:cNvSpPr>
            <a:spLocks noGrp="1"/>
          </p:cNvSpPr>
          <p:nvPr>
            <p:ph type="title"/>
          </p:nvPr>
        </p:nvSpPr>
        <p:spPr/>
        <p:txBody>
          <a:bodyPr/>
          <a:lstStyle/>
          <a:p>
            <a:r>
              <a:rPr lang="ko-KR" altLang="en-US" dirty="0"/>
              <a:t>문자열</a:t>
            </a:r>
          </a:p>
        </p:txBody>
      </p:sp>
      <p:sp>
        <p:nvSpPr>
          <p:cNvPr id="6" name="TextBox 5">
            <a:extLst>
              <a:ext uri="{FF2B5EF4-FFF2-40B4-BE49-F238E27FC236}">
                <a16:creationId xmlns:a16="http://schemas.microsoft.com/office/drawing/2014/main" id="{FC2B6C2A-2F77-4ABD-A8CF-AD494247D6D8}"/>
              </a:ext>
            </a:extLst>
          </p:cNvPr>
          <p:cNvSpPr txBox="1"/>
          <p:nvPr/>
        </p:nvSpPr>
        <p:spPr>
          <a:xfrm>
            <a:off x="9348186" y="6112768"/>
            <a:ext cx="1731564" cy="307777"/>
          </a:xfrm>
          <a:prstGeom prst="rect">
            <a:avLst/>
          </a:prstGeom>
          <a:noFill/>
        </p:spPr>
        <p:txBody>
          <a:bodyPr wrap="none" rtlCol="0">
            <a:spAutoFit/>
          </a:bodyPr>
          <a:lstStyle/>
          <a:p>
            <a:r>
              <a:rPr lang="ko-KR" altLang="en-US" sz="1400" dirty="0"/>
              <a:t>주의</a:t>
            </a:r>
            <a:r>
              <a:rPr lang="en-US" altLang="ko-KR" sz="1400" dirty="0"/>
              <a:t>) </a:t>
            </a:r>
            <a:r>
              <a:rPr lang="ko-KR" altLang="en-US" sz="1400" dirty="0" err="1"/>
              <a:t>끝위치</a:t>
            </a:r>
            <a:r>
              <a:rPr lang="en-US" altLang="ko-KR" sz="1400" dirty="0"/>
              <a:t>-1</a:t>
            </a:r>
            <a:r>
              <a:rPr lang="ko-KR" altLang="en-US" sz="1400" dirty="0"/>
              <a:t>까지</a:t>
            </a:r>
          </a:p>
        </p:txBody>
      </p:sp>
    </p:spTree>
    <p:extLst>
      <p:ext uri="{BB962C8B-B14F-4D97-AF65-F5344CB8AC3E}">
        <p14:creationId xmlns:p14="http://schemas.microsoft.com/office/powerpoint/2010/main" val="4053533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CA1B3BD-D18E-47F5-AD76-C9996C847CDF}"/>
              </a:ext>
            </a:extLst>
          </p:cNvPr>
          <p:cNvSpPr>
            <a:spLocks noGrp="1"/>
          </p:cNvSpPr>
          <p:nvPr>
            <p:ph idx="1"/>
          </p:nvPr>
        </p:nvSpPr>
        <p:spPr/>
        <p:txBody>
          <a:bodyPr>
            <a:normAutofit lnSpcReduction="10000"/>
          </a:bodyPr>
          <a:lstStyle/>
          <a:p>
            <a:r>
              <a:rPr lang="ko-KR" altLang="en-US" dirty="0"/>
              <a:t>우리가 배운 파이썬 함수</a:t>
            </a:r>
            <a:r>
              <a:rPr lang="en-US" altLang="ko-KR" dirty="0"/>
              <a:t>? 3</a:t>
            </a:r>
            <a:r>
              <a:rPr lang="ko-KR" altLang="en-US" dirty="0"/>
              <a:t>개</a:t>
            </a:r>
            <a:endParaRPr lang="en-US" altLang="ko-KR" dirty="0"/>
          </a:p>
          <a:p>
            <a:pPr lvl="1"/>
            <a:r>
              <a:rPr lang="en-US" altLang="ko-KR" dirty="0"/>
              <a:t>print( ), input( ), int( ) : </a:t>
            </a:r>
            <a:r>
              <a:rPr lang="ko-KR" altLang="en-US" dirty="0" err="1"/>
              <a:t>파이썬이</a:t>
            </a:r>
            <a:r>
              <a:rPr lang="ko-KR" altLang="en-US" dirty="0"/>
              <a:t> 이미 만들어서 제공해주는 함수</a:t>
            </a:r>
            <a:r>
              <a:rPr lang="en-US" altLang="ko-KR" dirty="0"/>
              <a:t>.</a:t>
            </a:r>
          </a:p>
          <a:p>
            <a:r>
              <a:rPr lang="ko-KR" altLang="en-US" dirty="0"/>
              <a:t>우리가 어떤 기능을 하는 함수를 만들려면</a:t>
            </a:r>
            <a:r>
              <a:rPr lang="en-US" altLang="ko-KR" dirty="0"/>
              <a:t>?</a:t>
            </a:r>
          </a:p>
          <a:p>
            <a:pPr marL="0" indent="0">
              <a:buNone/>
            </a:pPr>
            <a:r>
              <a:rPr lang="en-US" altLang="ko-KR" dirty="0"/>
              <a:t>	def </a:t>
            </a:r>
            <a:r>
              <a:rPr lang="ko-KR" altLang="en-US" dirty="0" err="1"/>
              <a:t>함수명</a:t>
            </a:r>
            <a:r>
              <a:rPr lang="en-US" altLang="ko-KR" dirty="0"/>
              <a:t>(</a:t>
            </a:r>
            <a:r>
              <a:rPr lang="ko-KR" altLang="en-US" dirty="0"/>
              <a:t>매개변수</a:t>
            </a:r>
            <a:r>
              <a:rPr lang="en-US" altLang="ko-KR" dirty="0"/>
              <a:t>) </a:t>
            </a:r>
            <a:r>
              <a:rPr lang="en-US" altLang="ko-KR" dirty="0">
                <a:solidFill>
                  <a:srgbClr val="FF0000"/>
                </a:solidFill>
              </a:rPr>
              <a:t>:            </a:t>
            </a:r>
            <a:r>
              <a:rPr lang="en-US" altLang="ko-KR" sz="1800" dirty="0">
                <a:solidFill>
                  <a:srgbClr val="FF0000"/>
                </a:solidFill>
              </a:rPr>
              <a:t>           # “:” </a:t>
            </a:r>
            <a:r>
              <a:rPr lang="ko-KR" altLang="en-US" sz="1800" dirty="0">
                <a:solidFill>
                  <a:srgbClr val="FF0000"/>
                </a:solidFill>
              </a:rPr>
              <a:t>빼먹으면 안되요</a:t>
            </a:r>
            <a:endParaRPr lang="en-US" altLang="ko-KR" dirty="0">
              <a:solidFill>
                <a:srgbClr val="FF0000"/>
              </a:solidFill>
            </a:endParaRPr>
          </a:p>
          <a:p>
            <a:pPr marL="0" indent="0">
              <a:buNone/>
            </a:pPr>
            <a:r>
              <a:rPr lang="en-US" altLang="ko-KR" dirty="0"/>
              <a:t>	</a:t>
            </a:r>
            <a:r>
              <a:rPr lang="ko-KR" altLang="en-US" sz="1200" dirty="0" err="1">
                <a:solidFill>
                  <a:schemeClr val="bg1">
                    <a:lumMod val="50000"/>
                  </a:schemeClr>
                </a:solidFill>
              </a:rPr>
              <a:t>ㅂㅂㅂㅂ</a:t>
            </a:r>
            <a:r>
              <a:rPr lang="en-US" altLang="ko-KR" dirty="0"/>
              <a:t>global </a:t>
            </a:r>
            <a:r>
              <a:rPr lang="ko-KR" altLang="en-US" dirty="0"/>
              <a:t>사용할</a:t>
            </a:r>
            <a:r>
              <a:rPr lang="en-US" altLang="ko-KR" dirty="0"/>
              <a:t>_</a:t>
            </a:r>
            <a:r>
              <a:rPr lang="ko-KR" altLang="en-US" dirty="0"/>
              <a:t>전역</a:t>
            </a:r>
            <a:r>
              <a:rPr lang="en-US" altLang="ko-KR" dirty="0"/>
              <a:t>_</a:t>
            </a:r>
            <a:r>
              <a:rPr lang="ko-KR" altLang="en-US" dirty="0"/>
              <a:t>변수</a:t>
            </a:r>
            <a:r>
              <a:rPr kumimoji="0" lang="en-US" altLang="ko-KR" sz="1800" b="0"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                  # </a:t>
            </a:r>
            <a:r>
              <a:rPr kumimoji="0" lang="ko-KR" altLang="en-US" sz="1800" b="0"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앞에 들여쓰기 중요해요</a:t>
            </a:r>
            <a:r>
              <a:rPr kumimoji="0" lang="en-US" altLang="ko-KR" sz="1800" b="0" i="0" u="none" strike="noStrike" kern="1200" cap="none" spc="0" normalizeH="0" baseline="0" noProof="0" dirty="0">
                <a:ln>
                  <a:noFill/>
                </a:ln>
                <a:solidFill>
                  <a:srgbClr val="FF0000"/>
                </a:solidFill>
                <a:effectLst/>
                <a:uLnTx/>
                <a:uFillTx/>
                <a:latin typeface="맑은 고딕" panose="020F0502020204030204"/>
                <a:ea typeface="맑은 고딕" panose="020B0503020000020004" pitchFamily="50" charset="-127"/>
                <a:cs typeface="+mn-cs"/>
              </a:rPr>
              <a:t> </a:t>
            </a:r>
            <a:endParaRPr lang="en-US" altLang="ko-KR" dirty="0"/>
          </a:p>
          <a:p>
            <a:pPr marL="0" indent="0">
              <a:buNone/>
            </a:pPr>
            <a:r>
              <a:rPr lang="en-US" altLang="ko-KR" dirty="0"/>
              <a:t>		</a:t>
            </a:r>
            <a:r>
              <a:rPr lang="en-US" altLang="ko-KR" dirty="0">
                <a:solidFill>
                  <a:schemeClr val="bg1">
                    <a:lumMod val="50000"/>
                  </a:schemeClr>
                </a:solidFill>
              </a:rPr>
              <a:t># </a:t>
            </a:r>
            <a:r>
              <a:rPr lang="ko-KR" altLang="en-US" dirty="0">
                <a:solidFill>
                  <a:schemeClr val="bg1">
                    <a:lumMod val="50000"/>
                  </a:schemeClr>
                </a:solidFill>
              </a:rPr>
              <a:t>이하 함수 내용 코딩</a:t>
            </a:r>
            <a:endParaRPr lang="en-US" altLang="ko-KR" dirty="0">
              <a:solidFill>
                <a:schemeClr val="bg1">
                  <a:lumMod val="50000"/>
                </a:schemeClr>
              </a:solidFill>
            </a:endParaRPr>
          </a:p>
          <a:p>
            <a:r>
              <a:rPr lang="ko-KR" altLang="en-US" dirty="0"/>
              <a:t>새로운 용어가 나오기 시작하네요</a:t>
            </a:r>
            <a:r>
              <a:rPr lang="en-US" altLang="ko-KR" dirty="0"/>
              <a:t>.</a:t>
            </a:r>
          </a:p>
          <a:p>
            <a:pPr lvl="1"/>
            <a:r>
              <a:rPr lang="en-US" altLang="ko-KR" dirty="0"/>
              <a:t>def, </a:t>
            </a:r>
            <a:r>
              <a:rPr lang="ko-KR" altLang="en-US" dirty="0"/>
              <a:t>매개변수</a:t>
            </a:r>
            <a:r>
              <a:rPr lang="en-US" altLang="ko-KR" dirty="0"/>
              <a:t>, global, </a:t>
            </a:r>
            <a:r>
              <a:rPr lang="ko-KR" altLang="en-US" dirty="0"/>
              <a:t>전역</a:t>
            </a:r>
            <a:r>
              <a:rPr lang="en-US" altLang="ko-KR" dirty="0"/>
              <a:t>, </a:t>
            </a:r>
            <a:r>
              <a:rPr lang="ko-KR" altLang="en-US" dirty="0"/>
              <a:t>변수</a:t>
            </a:r>
            <a:endParaRPr lang="en-US" altLang="ko-KR" dirty="0"/>
          </a:p>
          <a:p>
            <a:pPr lvl="1"/>
            <a:r>
              <a:rPr lang="en-US" altLang="ko-KR" dirty="0"/>
              <a:t>define: </a:t>
            </a:r>
            <a:r>
              <a:rPr lang="ko-KR" altLang="en-US" dirty="0"/>
              <a:t>정의한다</a:t>
            </a:r>
            <a:r>
              <a:rPr lang="en-US" altLang="ko-KR" dirty="0"/>
              <a:t> / </a:t>
            </a:r>
            <a:r>
              <a:rPr lang="ko-KR" altLang="en-US" dirty="0"/>
              <a:t>매개변수</a:t>
            </a:r>
            <a:r>
              <a:rPr lang="en-US" altLang="ko-KR" dirty="0"/>
              <a:t>: </a:t>
            </a:r>
            <a:r>
              <a:rPr lang="ko-KR" altLang="en-US" dirty="0"/>
              <a:t>주고받을 내용들 </a:t>
            </a:r>
            <a:r>
              <a:rPr lang="en-US" altLang="ko-KR" dirty="0"/>
              <a:t>/ global: </a:t>
            </a:r>
            <a:r>
              <a:rPr lang="ko-KR" altLang="en-US" dirty="0"/>
              <a:t>프로그램 전체에서 사용하겠다 </a:t>
            </a:r>
            <a:r>
              <a:rPr lang="en-US" altLang="ko-KR" dirty="0"/>
              <a:t>/ </a:t>
            </a:r>
            <a:r>
              <a:rPr lang="ko-KR" altLang="en-US" dirty="0"/>
              <a:t>전역 </a:t>
            </a:r>
            <a:r>
              <a:rPr lang="en-US" altLang="ko-KR" dirty="0"/>
              <a:t>: </a:t>
            </a:r>
            <a:r>
              <a:rPr lang="ko-KR" altLang="en-US" dirty="0"/>
              <a:t>전체영역 </a:t>
            </a:r>
            <a:r>
              <a:rPr lang="en-US" altLang="ko-KR" dirty="0"/>
              <a:t>/ </a:t>
            </a:r>
            <a:r>
              <a:rPr lang="ko-KR" altLang="en-US" dirty="0"/>
              <a:t>변수 </a:t>
            </a:r>
            <a:r>
              <a:rPr lang="en-US" altLang="ko-KR" dirty="0"/>
              <a:t>: </a:t>
            </a:r>
            <a:r>
              <a:rPr lang="ko-KR" altLang="en-US" dirty="0"/>
              <a:t>값이 변하는 저장공간</a:t>
            </a:r>
            <a:endParaRPr lang="en-US" altLang="ko-KR" dirty="0"/>
          </a:p>
          <a:p>
            <a:r>
              <a:rPr lang="ko-KR" altLang="en-US" dirty="0"/>
              <a:t>그리고 중요한 것</a:t>
            </a:r>
            <a:r>
              <a:rPr lang="en-US" altLang="ko-KR" dirty="0"/>
              <a:t>! [</a:t>
            </a:r>
            <a:r>
              <a:rPr lang="ko-KR" altLang="en-US" dirty="0"/>
              <a:t>들여쓰기</a:t>
            </a:r>
            <a:r>
              <a:rPr lang="en-US" altLang="ko-KR" dirty="0"/>
              <a:t>] : </a:t>
            </a:r>
            <a:r>
              <a:rPr lang="ko-KR" altLang="en-US" dirty="0" err="1"/>
              <a:t>파이썬에서는</a:t>
            </a:r>
            <a:r>
              <a:rPr lang="ko-KR" altLang="en-US" dirty="0"/>
              <a:t> 들여쓰기가 중요</a:t>
            </a:r>
            <a:r>
              <a:rPr lang="en-US" altLang="ko-KR" dirty="0"/>
              <a:t>!</a:t>
            </a:r>
            <a:endParaRPr lang="ko-KR" altLang="en-US" dirty="0"/>
          </a:p>
        </p:txBody>
      </p:sp>
      <p:sp>
        <p:nvSpPr>
          <p:cNvPr id="3" name="바닥글 개체 틀 2">
            <a:extLst>
              <a:ext uri="{FF2B5EF4-FFF2-40B4-BE49-F238E27FC236}">
                <a16:creationId xmlns:a16="http://schemas.microsoft.com/office/drawing/2014/main" id="{C975C149-0C9F-4833-8471-9E185CEDD4E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F3D9682-935C-4932-89D3-9E8C3686A4D2}"/>
              </a:ext>
            </a:extLst>
          </p:cNvPr>
          <p:cNvSpPr>
            <a:spLocks noGrp="1"/>
          </p:cNvSpPr>
          <p:nvPr>
            <p:ph type="sldNum" sz="quarter" idx="11"/>
          </p:nvPr>
        </p:nvSpPr>
        <p:spPr/>
        <p:txBody>
          <a:bodyPr/>
          <a:lstStyle/>
          <a:p>
            <a:r>
              <a:rPr lang="ko-KR" altLang="en-US"/>
              <a:t> </a:t>
            </a:r>
            <a:fld id="{6280F36F-71BF-49B8-9E8F-C9B7AF481C74}" type="slidenum">
              <a:rPr lang="ko-KR" altLang="en-US" smtClean="0"/>
              <a:pPr/>
              <a:t>5</a:t>
            </a:fld>
            <a:endParaRPr lang="en-US" altLang="ko-KR" dirty="0"/>
          </a:p>
        </p:txBody>
      </p:sp>
      <p:sp>
        <p:nvSpPr>
          <p:cNvPr id="5" name="제목 4">
            <a:extLst>
              <a:ext uri="{FF2B5EF4-FFF2-40B4-BE49-F238E27FC236}">
                <a16:creationId xmlns:a16="http://schemas.microsoft.com/office/drawing/2014/main" id="{15447109-123A-41CE-816D-6D986F27E34F}"/>
              </a:ext>
            </a:extLst>
          </p:cNvPr>
          <p:cNvSpPr>
            <a:spLocks noGrp="1"/>
          </p:cNvSpPr>
          <p:nvPr>
            <p:ph type="title"/>
          </p:nvPr>
        </p:nvSpPr>
        <p:spPr/>
        <p:txBody>
          <a:bodyPr/>
          <a:lstStyle/>
          <a:p>
            <a:r>
              <a:rPr lang="ko-KR" altLang="en-US" dirty="0"/>
              <a:t>함수</a:t>
            </a:r>
            <a:r>
              <a:rPr lang="en-US" altLang="ko-KR" dirty="0"/>
              <a:t>? Function? </a:t>
            </a:r>
            <a:r>
              <a:rPr lang="ko-KR" altLang="en-US" dirty="0"/>
              <a:t>무척 중요한 개념</a:t>
            </a:r>
            <a:r>
              <a:rPr lang="en-US" altLang="ko-KR" dirty="0"/>
              <a:t>!</a:t>
            </a:r>
            <a:endParaRPr lang="ko-KR" altLang="en-US" dirty="0"/>
          </a:p>
        </p:txBody>
      </p:sp>
    </p:spTree>
    <p:extLst>
      <p:ext uri="{BB962C8B-B14F-4D97-AF65-F5344CB8AC3E}">
        <p14:creationId xmlns:p14="http://schemas.microsoft.com/office/powerpoint/2010/main" val="35144763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EEE41AE-438E-4950-B98D-DC7F00EC9C6F}"/>
              </a:ext>
            </a:extLst>
          </p:cNvPr>
          <p:cNvSpPr>
            <a:spLocks noGrp="1"/>
          </p:cNvSpPr>
          <p:nvPr>
            <p:ph idx="1"/>
          </p:nvPr>
        </p:nvSpPr>
        <p:spPr>
          <a:xfrm>
            <a:off x="838200" y="1406768"/>
            <a:ext cx="10515600" cy="5207095"/>
          </a:xfrm>
        </p:spPr>
        <p:txBody>
          <a:bodyPr>
            <a:normAutofit fontScale="92500" lnSpcReduction="10000"/>
          </a:bodyPr>
          <a:lstStyle/>
          <a:p>
            <a:r>
              <a:rPr lang="ko-KR" altLang="en-US" dirty="0"/>
              <a:t>문자열 공백 삭제</a:t>
            </a:r>
            <a:r>
              <a:rPr lang="en-US" altLang="ko-KR" dirty="0"/>
              <a:t>.</a:t>
            </a:r>
            <a:r>
              <a:rPr lang="ko-KR" altLang="en-US" dirty="0"/>
              <a:t>변경하기</a:t>
            </a:r>
            <a:endParaRPr lang="en-US" altLang="ko-KR" dirty="0"/>
          </a:p>
          <a:p>
            <a:pPr lvl="1"/>
            <a:r>
              <a:rPr lang="en-US" altLang="ko-KR" dirty="0"/>
              <a:t>strip( ), </a:t>
            </a:r>
            <a:r>
              <a:rPr lang="en-US" altLang="ko-KR" dirty="0" err="1"/>
              <a:t>rstrip</a:t>
            </a:r>
            <a:r>
              <a:rPr lang="en-US" altLang="ko-KR" dirty="0"/>
              <a:t>( ), </a:t>
            </a:r>
            <a:r>
              <a:rPr lang="en-US" altLang="ko-KR" dirty="0" err="1"/>
              <a:t>lstrip</a:t>
            </a:r>
            <a:r>
              <a:rPr lang="en-US" altLang="ko-KR" dirty="0"/>
              <a:t>( ), replace( ) : </a:t>
            </a:r>
            <a:r>
              <a:rPr lang="ko-KR" altLang="en-US" sz="2000" dirty="0"/>
              <a:t>앞뒤공백</a:t>
            </a:r>
            <a:r>
              <a:rPr lang="en-US" altLang="ko-KR" sz="2000" dirty="0"/>
              <a:t>, </a:t>
            </a:r>
            <a:r>
              <a:rPr lang="ko-KR" altLang="en-US" sz="2000" dirty="0"/>
              <a:t>오른쪽 공백</a:t>
            </a:r>
            <a:r>
              <a:rPr lang="en-US" altLang="ko-KR" sz="2000" dirty="0"/>
              <a:t>, </a:t>
            </a:r>
            <a:r>
              <a:rPr lang="ko-KR" altLang="en-US" sz="2000" dirty="0"/>
              <a:t>왼쪽공백 삭제</a:t>
            </a:r>
            <a:endParaRPr lang="en-US" altLang="ko-KR" dirty="0"/>
          </a:p>
          <a:p>
            <a:pPr lvl="2"/>
            <a:r>
              <a:rPr lang="ko-KR" altLang="en-US" dirty="0"/>
              <a:t>문자열 중간의 공백은 삭제되지 않음</a:t>
            </a:r>
            <a:endParaRPr lang="en-US" altLang="ko-KR" dirty="0"/>
          </a:p>
          <a:p>
            <a:pPr lvl="2"/>
            <a:r>
              <a:rPr lang="en-US" altLang="ko-KR" dirty="0"/>
              <a:t>replace(‘</a:t>
            </a:r>
            <a:r>
              <a:rPr lang="ko-KR" altLang="en-US" dirty="0"/>
              <a:t>기존문자열</a:t>
            </a:r>
            <a:r>
              <a:rPr lang="en-US" altLang="ko-KR" dirty="0"/>
              <a:t>’, ‘</a:t>
            </a:r>
            <a:r>
              <a:rPr lang="ko-KR" altLang="en-US" dirty="0"/>
              <a:t>새문자열</a:t>
            </a:r>
            <a:r>
              <a:rPr lang="en-US" altLang="ko-KR" dirty="0"/>
              <a:t>‘) : </a:t>
            </a:r>
            <a:r>
              <a:rPr lang="ko-KR" altLang="en-US" dirty="0"/>
              <a:t>문자열 교환</a:t>
            </a:r>
            <a:endParaRPr lang="en-US" altLang="ko-KR" dirty="0"/>
          </a:p>
          <a:p>
            <a:r>
              <a:rPr lang="ko-KR" altLang="en-US" dirty="0"/>
              <a:t>문자열 분리</a:t>
            </a:r>
            <a:r>
              <a:rPr lang="en-US" altLang="ko-KR" dirty="0"/>
              <a:t>.</a:t>
            </a:r>
            <a:r>
              <a:rPr lang="ko-KR" altLang="en-US" dirty="0"/>
              <a:t>결합하기</a:t>
            </a:r>
            <a:endParaRPr lang="en-US" altLang="ko-KR" dirty="0"/>
          </a:p>
          <a:p>
            <a:pPr lvl="1"/>
            <a:r>
              <a:rPr lang="en-US" altLang="ko-KR" dirty="0"/>
              <a:t>split( ) : </a:t>
            </a:r>
            <a:r>
              <a:rPr lang="ko-KR" altLang="en-US" dirty="0"/>
              <a:t>공백으로 분리</a:t>
            </a:r>
            <a:r>
              <a:rPr lang="en-US" altLang="ko-KR" dirty="0"/>
              <a:t>, split(‘</a:t>
            </a:r>
            <a:r>
              <a:rPr lang="ko-KR" altLang="en-US" dirty="0"/>
              <a:t>문자</a:t>
            </a:r>
            <a:r>
              <a:rPr lang="en-US" altLang="ko-KR" dirty="0"/>
              <a:t>’) : </a:t>
            </a:r>
            <a:r>
              <a:rPr lang="ko-KR" altLang="en-US" dirty="0"/>
              <a:t>문자가 있는 부분으로 분리</a:t>
            </a:r>
            <a:endParaRPr lang="en-US" altLang="ko-KR" dirty="0"/>
          </a:p>
          <a:p>
            <a:pPr lvl="1"/>
            <a:r>
              <a:rPr lang="en-US" altLang="ko-KR" dirty="0" err="1"/>
              <a:t>splitlines</a:t>
            </a:r>
            <a:r>
              <a:rPr lang="en-US" altLang="ko-KR" dirty="0"/>
              <a:t>( ) : ‘\n’</a:t>
            </a:r>
            <a:r>
              <a:rPr lang="ko-KR" altLang="en-US" dirty="0"/>
              <a:t> 되어 있는 부분으로 분리</a:t>
            </a:r>
            <a:endParaRPr lang="en-US" altLang="ko-KR" dirty="0"/>
          </a:p>
          <a:p>
            <a:pPr lvl="1"/>
            <a:r>
              <a:rPr lang="en-US" altLang="ko-KR" dirty="0"/>
              <a:t>join(‘</a:t>
            </a:r>
            <a:r>
              <a:rPr lang="ko-KR" altLang="en-US" dirty="0"/>
              <a:t>문자열</a:t>
            </a:r>
            <a:r>
              <a:rPr lang="en-US" altLang="ko-KR" dirty="0"/>
              <a:t>’) : </a:t>
            </a:r>
            <a:r>
              <a:rPr lang="ko-KR" altLang="en-US" dirty="0"/>
              <a:t>기존에 정의된 구분자를 문자열 사이에 </a:t>
            </a:r>
            <a:r>
              <a:rPr lang="ko-KR" altLang="en-US" dirty="0" err="1"/>
              <a:t>넣어줌</a:t>
            </a:r>
            <a:r>
              <a:rPr lang="ko-KR" altLang="en-US" dirty="0"/>
              <a:t> </a:t>
            </a:r>
            <a:endParaRPr lang="en-US" altLang="ko-KR" dirty="0"/>
          </a:p>
          <a:p>
            <a:pPr marL="914400" lvl="2" indent="0">
              <a:buNone/>
            </a:pPr>
            <a:r>
              <a:rPr lang="en-US" altLang="ko-KR" dirty="0"/>
              <a:t>&gt;&gt;&gt; ss=‘%’</a:t>
            </a:r>
          </a:p>
          <a:p>
            <a:pPr marL="914400" lvl="2" indent="0">
              <a:buNone/>
            </a:pPr>
            <a:r>
              <a:rPr lang="en-US" altLang="ko-KR" dirty="0"/>
              <a:t>&gt;&gt;&gt; </a:t>
            </a:r>
            <a:r>
              <a:rPr lang="en-US" altLang="ko-KR" dirty="0" err="1"/>
              <a:t>ss.join</a:t>
            </a:r>
            <a:r>
              <a:rPr lang="en-US" altLang="ko-KR" dirty="0"/>
              <a:t>(‘</a:t>
            </a:r>
            <a:r>
              <a:rPr lang="ko-KR" altLang="en-US" dirty="0"/>
              <a:t>파이썬</a:t>
            </a:r>
            <a:r>
              <a:rPr lang="en-US" altLang="ko-KR" dirty="0"/>
              <a:t>’)     </a:t>
            </a:r>
            <a:r>
              <a:rPr lang="ko-KR" altLang="en-US" dirty="0"/>
              <a:t>⇒ </a:t>
            </a:r>
            <a:r>
              <a:rPr lang="en-US" altLang="ko-KR" dirty="0"/>
              <a:t>‘</a:t>
            </a:r>
            <a:r>
              <a:rPr lang="ko-KR" altLang="en-US" dirty="0"/>
              <a:t>파</a:t>
            </a:r>
            <a:r>
              <a:rPr lang="en-US" altLang="ko-KR" dirty="0"/>
              <a:t>%</a:t>
            </a:r>
            <a:r>
              <a:rPr lang="ko-KR" altLang="en-US" dirty="0"/>
              <a:t>이</a:t>
            </a:r>
            <a:r>
              <a:rPr lang="en-US" altLang="ko-KR" dirty="0"/>
              <a:t>%</a:t>
            </a:r>
            <a:r>
              <a:rPr lang="ko-KR" altLang="en-US" dirty="0"/>
              <a:t>썬</a:t>
            </a:r>
            <a:r>
              <a:rPr lang="en-US" altLang="ko-KR" dirty="0"/>
              <a:t>’</a:t>
            </a:r>
          </a:p>
          <a:p>
            <a:r>
              <a:rPr lang="ko-KR" altLang="en-US" dirty="0"/>
              <a:t>함수명에 대입하기 </a:t>
            </a:r>
            <a:r>
              <a:rPr lang="en-US" altLang="ko-KR" dirty="0"/>
              <a:t>: map(</a:t>
            </a:r>
            <a:r>
              <a:rPr lang="ko-KR" altLang="en-US" dirty="0"/>
              <a:t>함수</a:t>
            </a:r>
            <a:r>
              <a:rPr lang="en-US" altLang="ko-KR" dirty="0"/>
              <a:t>, </a:t>
            </a:r>
            <a:r>
              <a:rPr lang="ko-KR" altLang="en-US" dirty="0"/>
              <a:t>자료형</a:t>
            </a:r>
            <a:r>
              <a:rPr lang="en-US" altLang="ko-KR" dirty="0"/>
              <a:t>)</a:t>
            </a:r>
          </a:p>
          <a:p>
            <a:pPr marL="457200" lvl="1" indent="0">
              <a:buNone/>
            </a:pPr>
            <a:r>
              <a:rPr lang="en-US" altLang="ko-KR" dirty="0"/>
              <a:t>&gt;&gt;&gt; before=['2022','4','7']</a:t>
            </a:r>
          </a:p>
          <a:p>
            <a:pPr marL="457200" lvl="1" indent="0">
              <a:buNone/>
            </a:pPr>
            <a:r>
              <a:rPr lang="en-US" altLang="ko-KR" dirty="0"/>
              <a:t>&gt;&gt;&gt; after=list(map(int, before))		# before</a:t>
            </a:r>
            <a:r>
              <a:rPr lang="ko-KR" altLang="en-US" dirty="0"/>
              <a:t>라는 자료를 </a:t>
            </a:r>
            <a:r>
              <a:rPr lang="en-US" altLang="ko-KR" dirty="0"/>
              <a:t>int()</a:t>
            </a:r>
            <a:r>
              <a:rPr lang="ko-KR" altLang="en-US" dirty="0"/>
              <a:t>함수에</a:t>
            </a:r>
            <a:endParaRPr lang="en-US" altLang="ko-KR" dirty="0"/>
          </a:p>
          <a:p>
            <a:pPr marL="457200" lvl="1" indent="0">
              <a:buNone/>
            </a:pPr>
            <a:r>
              <a:rPr lang="en-US" altLang="ko-KR" dirty="0"/>
              <a:t>&gt;&gt;&gt; after					# </a:t>
            </a:r>
            <a:r>
              <a:rPr lang="ko-KR" altLang="en-US" dirty="0"/>
              <a:t>차례로 넣어서 </a:t>
            </a:r>
            <a:r>
              <a:rPr lang="en-US" altLang="ko-KR" dirty="0"/>
              <a:t>list </a:t>
            </a:r>
            <a:r>
              <a:rPr lang="ko-KR" altLang="en-US" dirty="0"/>
              <a:t>형태로 돌려줌</a:t>
            </a:r>
            <a:endParaRPr lang="en-US" altLang="ko-KR" dirty="0"/>
          </a:p>
          <a:p>
            <a:pPr marL="457200" lvl="1" indent="0">
              <a:buNone/>
            </a:pPr>
            <a:r>
              <a:rPr lang="en-US" altLang="ko-KR" dirty="0"/>
              <a:t>[2022, 4, 7]</a:t>
            </a:r>
          </a:p>
        </p:txBody>
      </p:sp>
      <p:sp>
        <p:nvSpPr>
          <p:cNvPr id="3" name="바닥글 개체 틀 2">
            <a:extLst>
              <a:ext uri="{FF2B5EF4-FFF2-40B4-BE49-F238E27FC236}">
                <a16:creationId xmlns:a16="http://schemas.microsoft.com/office/drawing/2014/main" id="{AA9A7E96-6E86-428D-AFD5-468C0281838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5375025-180E-45DE-8DEE-0CCBD8B042F7}"/>
              </a:ext>
            </a:extLst>
          </p:cNvPr>
          <p:cNvSpPr>
            <a:spLocks noGrp="1"/>
          </p:cNvSpPr>
          <p:nvPr>
            <p:ph type="sldNum" sz="quarter" idx="11"/>
          </p:nvPr>
        </p:nvSpPr>
        <p:spPr/>
        <p:txBody>
          <a:bodyPr/>
          <a:lstStyle/>
          <a:p>
            <a:r>
              <a:rPr lang="ko-KR" altLang="en-US"/>
              <a:t> </a:t>
            </a:r>
            <a:fld id="{6280F36F-71BF-49B8-9E8F-C9B7AF481C74}" type="slidenum">
              <a:rPr lang="ko-KR" altLang="en-US" smtClean="0"/>
              <a:pPr/>
              <a:t>50</a:t>
            </a:fld>
            <a:endParaRPr lang="en-US" altLang="ko-KR" dirty="0"/>
          </a:p>
        </p:txBody>
      </p:sp>
      <p:sp>
        <p:nvSpPr>
          <p:cNvPr id="5" name="제목 4">
            <a:extLst>
              <a:ext uri="{FF2B5EF4-FFF2-40B4-BE49-F238E27FC236}">
                <a16:creationId xmlns:a16="http://schemas.microsoft.com/office/drawing/2014/main" id="{4AD7065E-046A-42DF-AD6E-E85AD3C26C93}"/>
              </a:ext>
            </a:extLst>
          </p:cNvPr>
          <p:cNvSpPr>
            <a:spLocks noGrp="1"/>
          </p:cNvSpPr>
          <p:nvPr>
            <p:ph type="title"/>
          </p:nvPr>
        </p:nvSpPr>
        <p:spPr/>
        <p:txBody>
          <a:bodyPr/>
          <a:lstStyle/>
          <a:p>
            <a:r>
              <a:rPr lang="ko-KR" altLang="en-US" dirty="0"/>
              <a:t>문자열 함수</a:t>
            </a:r>
          </a:p>
        </p:txBody>
      </p:sp>
    </p:spTree>
    <p:extLst>
      <p:ext uri="{BB962C8B-B14F-4D97-AF65-F5344CB8AC3E}">
        <p14:creationId xmlns:p14="http://schemas.microsoft.com/office/powerpoint/2010/main" val="3760243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D030F8F-DDD6-40D4-8CED-A4CA5199A103}"/>
              </a:ext>
            </a:extLst>
          </p:cNvPr>
          <p:cNvSpPr>
            <a:spLocks noGrp="1"/>
          </p:cNvSpPr>
          <p:nvPr>
            <p:ph idx="1"/>
          </p:nvPr>
        </p:nvSpPr>
        <p:spPr/>
        <p:txBody>
          <a:bodyPr>
            <a:normAutofit lnSpcReduction="10000"/>
          </a:bodyPr>
          <a:lstStyle/>
          <a:p>
            <a:r>
              <a:rPr lang="ko-KR" altLang="en-US" dirty="0"/>
              <a:t>문자열 정렬하기</a:t>
            </a:r>
            <a:r>
              <a:rPr lang="en-US" altLang="ko-KR" dirty="0"/>
              <a:t>, </a:t>
            </a:r>
            <a:r>
              <a:rPr lang="ko-KR" altLang="en-US" dirty="0"/>
              <a:t>채우기</a:t>
            </a:r>
            <a:endParaRPr lang="en-US" altLang="ko-KR" dirty="0"/>
          </a:p>
          <a:p>
            <a:pPr lvl="1"/>
            <a:r>
              <a:rPr lang="en-US" altLang="ko-KR" dirty="0"/>
              <a:t>center(</a:t>
            </a:r>
            <a:r>
              <a:rPr lang="ko-KR" altLang="en-US" dirty="0"/>
              <a:t>숫자</a:t>
            </a:r>
            <a:r>
              <a:rPr lang="en-US" altLang="ko-KR" dirty="0"/>
              <a:t>) : </a:t>
            </a:r>
            <a:r>
              <a:rPr lang="ko-KR" altLang="en-US" dirty="0"/>
              <a:t>숫자만큼 자릿수를 잡아 가운데 배치</a:t>
            </a:r>
            <a:endParaRPr lang="en-US" altLang="ko-KR" dirty="0"/>
          </a:p>
          <a:p>
            <a:pPr lvl="2"/>
            <a:r>
              <a:rPr lang="en-US" altLang="ko-KR" dirty="0"/>
              <a:t>center(</a:t>
            </a:r>
            <a:r>
              <a:rPr lang="ko-KR" altLang="en-US" dirty="0"/>
              <a:t>숫자</a:t>
            </a:r>
            <a:r>
              <a:rPr lang="en-US" altLang="ko-KR" dirty="0"/>
              <a:t>, ‘</a:t>
            </a:r>
            <a:r>
              <a:rPr lang="ko-KR" altLang="en-US" dirty="0"/>
              <a:t>문자</a:t>
            </a:r>
            <a:r>
              <a:rPr lang="en-US" altLang="ko-KR" dirty="0"/>
              <a:t>’) : </a:t>
            </a:r>
            <a:r>
              <a:rPr lang="ko-KR" altLang="en-US" dirty="0"/>
              <a:t>빈자리를 </a:t>
            </a:r>
            <a:r>
              <a:rPr lang="en-US" altLang="ko-KR" dirty="0"/>
              <a:t>‘</a:t>
            </a:r>
            <a:r>
              <a:rPr lang="ko-KR" altLang="en-US" dirty="0"/>
              <a:t>문자</a:t>
            </a:r>
            <a:r>
              <a:rPr lang="en-US" altLang="ko-KR" dirty="0"/>
              <a:t>’</a:t>
            </a:r>
            <a:r>
              <a:rPr lang="ko-KR" altLang="en-US" dirty="0"/>
              <a:t>로 채움</a:t>
            </a:r>
            <a:endParaRPr lang="en-US" altLang="ko-KR" dirty="0"/>
          </a:p>
          <a:p>
            <a:pPr lvl="1"/>
            <a:r>
              <a:rPr lang="en-US" altLang="ko-KR" dirty="0" err="1"/>
              <a:t>ljust</a:t>
            </a:r>
            <a:r>
              <a:rPr lang="en-US" altLang="ko-KR" dirty="0"/>
              <a:t>(</a:t>
            </a:r>
            <a:r>
              <a:rPr lang="ko-KR" altLang="en-US" dirty="0"/>
              <a:t>숫자</a:t>
            </a:r>
            <a:r>
              <a:rPr lang="en-US" altLang="ko-KR" dirty="0"/>
              <a:t>), </a:t>
            </a:r>
            <a:r>
              <a:rPr lang="en-US" altLang="ko-KR" dirty="0" err="1"/>
              <a:t>rjust</a:t>
            </a:r>
            <a:r>
              <a:rPr lang="en-US" altLang="ko-KR" dirty="0"/>
              <a:t>(</a:t>
            </a:r>
            <a:r>
              <a:rPr lang="ko-KR" altLang="en-US" dirty="0"/>
              <a:t>숫자</a:t>
            </a:r>
            <a:r>
              <a:rPr lang="en-US" altLang="ko-KR" dirty="0"/>
              <a:t>) : </a:t>
            </a:r>
            <a:r>
              <a:rPr lang="ko-KR" altLang="en-US" dirty="0"/>
              <a:t>숫자만큼 자릿수 잡아 왼쪽</a:t>
            </a:r>
            <a:r>
              <a:rPr lang="en-US" altLang="ko-KR" dirty="0"/>
              <a:t>/</a:t>
            </a:r>
            <a:r>
              <a:rPr lang="ko-KR" altLang="en-US" dirty="0"/>
              <a:t>오른쪽 정렬</a:t>
            </a:r>
            <a:endParaRPr lang="en-US" altLang="ko-KR" dirty="0"/>
          </a:p>
          <a:p>
            <a:pPr lvl="1"/>
            <a:r>
              <a:rPr lang="en-US" altLang="ko-KR" dirty="0" err="1"/>
              <a:t>zfill</a:t>
            </a:r>
            <a:r>
              <a:rPr lang="en-US" altLang="ko-KR" dirty="0"/>
              <a:t>(</a:t>
            </a:r>
            <a:r>
              <a:rPr lang="ko-KR" altLang="en-US" dirty="0"/>
              <a:t>숫자</a:t>
            </a:r>
            <a:r>
              <a:rPr lang="en-US" altLang="ko-KR" dirty="0"/>
              <a:t>) : </a:t>
            </a:r>
            <a:r>
              <a:rPr lang="ko-KR" altLang="en-US" dirty="0"/>
              <a:t>오른쪽으로 </a:t>
            </a:r>
            <a:r>
              <a:rPr lang="ko-KR" altLang="en-US" dirty="0" err="1"/>
              <a:t>붙여쓰고</a:t>
            </a:r>
            <a:r>
              <a:rPr lang="ko-KR" altLang="en-US" dirty="0"/>
              <a:t> 빈자리는 </a:t>
            </a:r>
            <a:r>
              <a:rPr lang="en-US" altLang="ko-KR" dirty="0"/>
              <a:t>0</a:t>
            </a:r>
            <a:r>
              <a:rPr lang="ko-KR" altLang="en-US" dirty="0"/>
              <a:t>으로 채움</a:t>
            </a:r>
            <a:endParaRPr lang="en-US" altLang="ko-KR" dirty="0"/>
          </a:p>
          <a:p>
            <a:r>
              <a:rPr lang="ko-KR" altLang="en-US" dirty="0"/>
              <a:t>문자열 구성 파악하기  </a:t>
            </a:r>
            <a:r>
              <a:rPr lang="en-US" altLang="ko-KR" dirty="0"/>
              <a:t>: </a:t>
            </a:r>
            <a:r>
              <a:rPr lang="ko-KR" altLang="en-US" dirty="0"/>
              <a:t>결과는 </a:t>
            </a:r>
            <a:r>
              <a:rPr lang="en-US" altLang="ko-KR" dirty="0"/>
              <a:t>True or False</a:t>
            </a:r>
          </a:p>
          <a:p>
            <a:pPr lvl="1"/>
            <a:r>
              <a:rPr lang="en-US" altLang="ko-KR" dirty="0" err="1"/>
              <a:t>isdigit</a:t>
            </a:r>
            <a:r>
              <a:rPr lang="en-US" altLang="ko-KR" dirty="0"/>
              <a:t>( ) : </a:t>
            </a:r>
            <a:r>
              <a:rPr lang="ko-KR" altLang="en-US" dirty="0"/>
              <a:t>숫자로만</a:t>
            </a:r>
            <a:r>
              <a:rPr lang="en-US" altLang="ko-KR" dirty="0"/>
              <a:t>?</a:t>
            </a:r>
          </a:p>
          <a:p>
            <a:pPr lvl="1"/>
            <a:r>
              <a:rPr lang="en-US" altLang="ko-KR" dirty="0" err="1"/>
              <a:t>isalpha</a:t>
            </a:r>
            <a:r>
              <a:rPr lang="en-US" altLang="ko-KR" dirty="0"/>
              <a:t>( ) : </a:t>
            </a:r>
            <a:r>
              <a:rPr lang="ko-KR" altLang="en-US" dirty="0"/>
              <a:t>글자</a:t>
            </a:r>
            <a:r>
              <a:rPr lang="en-US" altLang="ko-KR" dirty="0"/>
              <a:t>(</a:t>
            </a:r>
            <a:r>
              <a:rPr lang="ko-KR" altLang="en-US" dirty="0"/>
              <a:t>한글</a:t>
            </a:r>
            <a:r>
              <a:rPr lang="en-US" altLang="ko-KR" dirty="0"/>
              <a:t>,</a:t>
            </a:r>
            <a:r>
              <a:rPr lang="ko-KR" altLang="en-US" dirty="0"/>
              <a:t>영어</a:t>
            </a:r>
            <a:r>
              <a:rPr lang="en-US" altLang="ko-KR" dirty="0"/>
              <a:t>)</a:t>
            </a:r>
            <a:r>
              <a:rPr lang="ko-KR" altLang="en-US" dirty="0"/>
              <a:t>로만</a:t>
            </a:r>
            <a:r>
              <a:rPr lang="en-US" altLang="ko-KR" dirty="0"/>
              <a:t>?</a:t>
            </a:r>
          </a:p>
          <a:p>
            <a:pPr lvl="1"/>
            <a:r>
              <a:rPr lang="en-US" altLang="ko-KR" dirty="0" err="1"/>
              <a:t>isalnum</a:t>
            </a:r>
            <a:r>
              <a:rPr lang="en-US" altLang="ko-KR" dirty="0"/>
              <a:t>( ) : </a:t>
            </a:r>
            <a:r>
              <a:rPr lang="ko-KR" altLang="en-US" dirty="0"/>
              <a:t>글자와 숫자가 </a:t>
            </a:r>
            <a:r>
              <a:rPr lang="ko-KR" altLang="en-US" dirty="0" err="1"/>
              <a:t>섞여있는지</a:t>
            </a:r>
            <a:r>
              <a:rPr lang="en-US" altLang="ko-KR" dirty="0"/>
              <a:t>?</a:t>
            </a:r>
          </a:p>
          <a:p>
            <a:pPr lvl="1"/>
            <a:r>
              <a:rPr lang="en-US" altLang="ko-KR" dirty="0" err="1"/>
              <a:t>islower</a:t>
            </a:r>
            <a:r>
              <a:rPr lang="en-US" altLang="ko-KR" dirty="0"/>
              <a:t>( ), </a:t>
            </a:r>
            <a:r>
              <a:rPr lang="en-US" altLang="ko-KR" dirty="0" err="1"/>
              <a:t>isupper</a:t>
            </a:r>
            <a:r>
              <a:rPr lang="en-US" altLang="ko-KR" dirty="0"/>
              <a:t>( ), </a:t>
            </a:r>
            <a:r>
              <a:rPr lang="en-US" altLang="ko-KR" dirty="0" err="1"/>
              <a:t>isspace</a:t>
            </a:r>
            <a:r>
              <a:rPr lang="en-US" altLang="ko-KR" dirty="0"/>
              <a:t>( ) : </a:t>
            </a:r>
            <a:r>
              <a:rPr lang="ko-KR" altLang="en-US" dirty="0"/>
              <a:t>소문자로만</a:t>
            </a:r>
            <a:r>
              <a:rPr lang="en-US" altLang="ko-KR" dirty="0"/>
              <a:t>, </a:t>
            </a:r>
            <a:r>
              <a:rPr lang="ko-KR" altLang="en-US" dirty="0"/>
              <a:t>대문자로만</a:t>
            </a:r>
            <a:r>
              <a:rPr lang="en-US" altLang="ko-KR" dirty="0"/>
              <a:t>, </a:t>
            </a:r>
            <a:r>
              <a:rPr lang="ko-KR" altLang="en-US" dirty="0"/>
              <a:t>공백으로만</a:t>
            </a:r>
            <a:r>
              <a:rPr lang="en-US" altLang="ko-KR" dirty="0"/>
              <a:t>?</a:t>
            </a:r>
          </a:p>
          <a:p>
            <a:pPr lvl="1"/>
            <a:endParaRPr lang="en-US" altLang="ko-KR" dirty="0"/>
          </a:p>
          <a:p>
            <a:pPr lvl="1"/>
            <a:r>
              <a:rPr lang="ko-KR" altLang="en-US" dirty="0" err="1"/>
              <a:t>사용예</a:t>
            </a:r>
            <a:r>
              <a:rPr lang="en-US" altLang="ko-KR" dirty="0"/>
              <a:t>) </a:t>
            </a:r>
            <a:r>
              <a:rPr lang="en-US" altLang="ko-KR" dirty="0" err="1"/>
              <a:t>ss.isdigit</a:t>
            </a:r>
            <a:r>
              <a:rPr lang="en-US" altLang="ko-KR" dirty="0"/>
              <a:t>(), </a:t>
            </a:r>
            <a:r>
              <a:rPr lang="en-US" altLang="ko-KR" dirty="0" err="1"/>
              <a:t>ss.isalpha</a:t>
            </a:r>
            <a:r>
              <a:rPr lang="en-US" altLang="ko-KR" dirty="0"/>
              <a:t>(), </a:t>
            </a:r>
            <a:r>
              <a:rPr lang="en-US" altLang="ko-KR" dirty="0" err="1"/>
              <a:t>ss.isalnum</a:t>
            </a:r>
            <a:r>
              <a:rPr lang="en-US" altLang="ko-KR" dirty="0"/>
              <a:t>(), ‘</a:t>
            </a:r>
            <a:r>
              <a:rPr lang="en-US" altLang="ko-KR" dirty="0" err="1"/>
              <a:t>abcd</a:t>
            </a:r>
            <a:r>
              <a:rPr lang="en-US" altLang="ko-KR" dirty="0"/>
              <a:t>’.</a:t>
            </a:r>
            <a:r>
              <a:rPr lang="en-US" altLang="ko-KR" dirty="0" err="1"/>
              <a:t>islower</a:t>
            </a:r>
            <a:r>
              <a:rPr lang="en-US" altLang="ko-KR" dirty="0"/>
              <a:t>(), ‘   ‘.</a:t>
            </a:r>
            <a:r>
              <a:rPr lang="en-US" altLang="ko-KR" dirty="0" err="1"/>
              <a:t>isspace</a:t>
            </a:r>
            <a:r>
              <a:rPr lang="en-US" altLang="ko-KR" dirty="0"/>
              <a:t>()</a:t>
            </a:r>
            <a:endParaRPr lang="ko-KR" altLang="en-US" dirty="0"/>
          </a:p>
        </p:txBody>
      </p:sp>
      <p:sp>
        <p:nvSpPr>
          <p:cNvPr id="3" name="바닥글 개체 틀 2">
            <a:extLst>
              <a:ext uri="{FF2B5EF4-FFF2-40B4-BE49-F238E27FC236}">
                <a16:creationId xmlns:a16="http://schemas.microsoft.com/office/drawing/2014/main" id="{63B3435A-B571-4278-B1FB-B03EDBE0BB0A}"/>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4966D3BA-B1E1-444F-9BD9-49AC0988F7A0}"/>
              </a:ext>
            </a:extLst>
          </p:cNvPr>
          <p:cNvSpPr>
            <a:spLocks noGrp="1"/>
          </p:cNvSpPr>
          <p:nvPr>
            <p:ph type="sldNum" sz="quarter" idx="11"/>
          </p:nvPr>
        </p:nvSpPr>
        <p:spPr/>
        <p:txBody>
          <a:bodyPr/>
          <a:lstStyle/>
          <a:p>
            <a:r>
              <a:rPr lang="ko-KR" altLang="en-US"/>
              <a:t> </a:t>
            </a:r>
            <a:fld id="{6280F36F-71BF-49B8-9E8F-C9B7AF481C74}" type="slidenum">
              <a:rPr lang="ko-KR" altLang="en-US" smtClean="0"/>
              <a:pPr/>
              <a:t>51</a:t>
            </a:fld>
            <a:endParaRPr lang="en-US" altLang="ko-KR" dirty="0"/>
          </a:p>
        </p:txBody>
      </p:sp>
      <p:sp>
        <p:nvSpPr>
          <p:cNvPr id="5" name="제목 4">
            <a:extLst>
              <a:ext uri="{FF2B5EF4-FFF2-40B4-BE49-F238E27FC236}">
                <a16:creationId xmlns:a16="http://schemas.microsoft.com/office/drawing/2014/main" id="{020E9E5D-02F5-438C-A461-A72AA81FE83F}"/>
              </a:ext>
            </a:extLst>
          </p:cNvPr>
          <p:cNvSpPr>
            <a:spLocks noGrp="1"/>
          </p:cNvSpPr>
          <p:nvPr>
            <p:ph type="title"/>
          </p:nvPr>
        </p:nvSpPr>
        <p:spPr/>
        <p:txBody>
          <a:bodyPr/>
          <a:lstStyle/>
          <a:p>
            <a:r>
              <a:rPr lang="ko-KR" altLang="en-US" dirty="0"/>
              <a:t>문자열 함수</a:t>
            </a:r>
          </a:p>
        </p:txBody>
      </p:sp>
    </p:spTree>
    <p:extLst>
      <p:ext uri="{BB962C8B-B14F-4D97-AF65-F5344CB8AC3E}">
        <p14:creationId xmlns:p14="http://schemas.microsoft.com/office/powerpoint/2010/main" val="379235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p:txBody>
          <a:bodyPr/>
          <a:lstStyle/>
          <a:p>
            <a:r>
              <a:rPr lang="ko-KR" altLang="en-US" dirty="0"/>
              <a:t>함수란</a:t>
            </a:r>
            <a:r>
              <a:rPr lang="en-US" altLang="ko-KR" dirty="0"/>
              <a:t>? Function</a:t>
            </a:r>
          </a:p>
          <a:p>
            <a:pPr lvl="1"/>
            <a:r>
              <a:rPr lang="ko-KR" altLang="en-US" b="0" i="0" dirty="0">
                <a:solidFill>
                  <a:srgbClr val="202124"/>
                </a:solidFill>
                <a:effectLst/>
                <a:latin typeface="Apple SD Gothic Neo"/>
              </a:rPr>
              <a:t>하나의 특별한 목적의 작업을 수행하기 위해 독립적으로 설계된 </a:t>
            </a:r>
            <a:r>
              <a:rPr lang="ko-KR" altLang="en-US" b="1" i="0" dirty="0">
                <a:solidFill>
                  <a:srgbClr val="202124"/>
                </a:solidFill>
                <a:effectLst/>
                <a:latin typeface="Apple SD Gothic Neo"/>
              </a:rPr>
              <a:t>프로그램</a:t>
            </a:r>
            <a:r>
              <a:rPr lang="ko-KR" altLang="en-US" b="0" i="0" dirty="0">
                <a:solidFill>
                  <a:srgbClr val="202124"/>
                </a:solidFill>
                <a:effectLst/>
                <a:latin typeface="Apple SD Gothic Neo"/>
              </a:rPr>
              <a:t> 코드의 집합</a:t>
            </a:r>
            <a:endParaRPr lang="en-US" altLang="ko-KR" b="0" i="0" dirty="0">
              <a:solidFill>
                <a:srgbClr val="202124"/>
              </a:solidFill>
              <a:effectLst/>
              <a:latin typeface="Apple SD Gothic Neo"/>
            </a:endParaRPr>
          </a:p>
          <a:p>
            <a:pPr lvl="1"/>
            <a:r>
              <a:rPr lang="en-US" altLang="ko-KR" sz="2000" dirty="0">
                <a:solidFill>
                  <a:schemeClr val="tx1">
                    <a:lumMod val="50000"/>
                    <a:lumOff val="50000"/>
                  </a:schemeClr>
                </a:solidFill>
                <a:latin typeface="Apple SD Gothic Neo"/>
              </a:rPr>
              <a:t>(</a:t>
            </a:r>
            <a:r>
              <a:rPr lang="ko-KR" altLang="en-US" sz="2000" dirty="0">
                <a:solidFill>
                  <a:schemeClr val="tx1">
                    <a:lumMod val="50000"/>
                    <a:lumOff val="50000"/>
                  </a:schemeClr>
                </a:solidFill>
                <a:latin typeface="Apple SD Gothic Neo"/>
              </a:rPr>
              <a:t>유사한 용어들</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함수</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서브루틴</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루틴</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메소드</a:t>
            </a:r>
            <a:r>
              <a:rPr lang="en-US" altLang="ko-KR" sz="2000" dirty="0">
                <a:solidFill>
                  <a:schemeClr val="tx1">
                    <a:lumMod val="50000"/>
                    <a:lumOff val="50000"/>
                  </a:schemeClr>
                </a:solidFill>
                <a:latin typeface="Apple SD Gothic Neo"/>
              </a:rPr>
              <a:t>, </a:t>
            </a:r>
            <a:r>
              <a:rPr lang="ko-KR" altLang="en-US" sz="2000" dirty="0" err="1">
                <a:solidFill>
                  <a:schemeClr val="tx1">
                    <a:lumMod val="50000"/>
                    <a:lumOff val="50000"/>
                  </a:schemeClr>
                </a:solidFill>
                <a:latin typeface="Apple SD Gothic Neo"/>
              </a:rPr>
              <a:t>프로시져</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모듈</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패키지</a:t>
            </a:r>
            <a:r>
              <a:rPr lang="en-US" altLang="ko-KR" sz="2000" dirty="0">
                <a:solidFill>
                  <a:schemeClr val="tx1">
                    <a:lumMod val="50000"/>
                    <a:lumOff val="50000"/>
                  </a:schemeClr>
                </a:solidFill>
                <a:latin typeface="Apple SD Gothic Neo"/>
              </a:rPr>
              <a:t>, </a:t>
            </a:r>
            <a:r>
              <a:rPr lang="ko-KR" altLang="en-US" sz="2000" dirty="0">
                <a:solidFill>
                  <a:schemeClr val="tx1">
                    <a:lumMod val="50000"/>
                    <a:lumOff val="50000"/>
                  </a:schemeClr>
                </a:solidFill>
                <a:latin typeface="Apple SD Gothic Neo"/>
              </a:rPr>
              <a:t>라이브러리 </a:t>
            </a:r>
            <a:r>
              <a:rPr lang="en-US" altLang="ko-KR" sz="2000" dirty="0">
                <a:solidFill>
                  <a:schemeClr val="tx1">
                    <a:lumMod val="50000"/>
                    <a:lumOff val="50000"/>
                  </a:schemeClr>
                </a:solidFill>
                <a:latin typeface="Apple SD Gothic Neo"/>
              </a:rPr>
              <a:t>…</a:t>
            </a:r>
          </a:p>
          <a:p>
            <a:r>
              <a:rPr lang="ko-KR" altLang="en-US" dirty="0">
                <a:solidFill>
                  <a:srgbClr val="202124"/>
                </a:solidFill>
                <a:latin typeface="Apple SD Gothic Neo"/>
              </a:rPr>
              <a:t>함수 </a:t>
            </a:r>
            <a:r>
              <a:rPr lang="ko-KR" altLang="en-US" dirty="0">
                <a:solidFill>
                  <a:schemeClr val="accent1"/>
                </a:solidFill>
                <a:latin typeface="Apple SD Gothic Neo"/>
              </a:rPr>
              <a:t>사용</a:t>
            </a:r>
            <a:r>
              <a:rPr lang="ko-KR" altLang="en-US" dirty="0">
                <a:solidFill>
                  <a:srgbClr val="202124"/>
                </a:solidFill>
                <a:latin typeface="Apple SD Gothic Neo"/>
              </a:rPr>
              <a:t> 방법 </a:t>
            </a:r>
            <a:r>
              <a:rPr lang="en-US" altLang="ko-KR" dirty="0">
                <a:solidFill>
                  <a:srgbClr val="202124"/>
                </a:solidFill>
                <a:latin typeface="Apple SD Gothic Neo"/>
              </a:rPr>
              <a:t>: </a:t>
            </a:r>
            <a:r>
              <a:rPr lang="ko-KR" altLang="en-US" dirty="0" err="1">
                <a:solidFill>
                  <a:srgbClr val="202124"/>
                </a:solidFill>
                <a:latin typeface="Apple SD Gothic Neo"/>
              </a:rPr>
              <a:t>함수명</a:t>
            </a:r>
            <a:r>
              <a:rPr lang="ko-KR" altLang="en-US" dirty="0">
                <a:solidFill>
                  <a:srgbClr val="202124"/>
                </a:solidFill>
                <a:latin typeface="Apple SD Gothic Neo"/>
              </a:rPr>
              <a:t> </a:t>
            </a:r>
            <a:r>
              <a:rPr lang="en-US" altLang="ko-KR" dirty="0">
                <a:solidFill>
                  <a:srgbClr val="202124"/>
                </a:solidFill>
                <a:latin typeface="Apple SD Gothic Neo"/>
              </a:rPr>
              <a:t>( )   </a:t>
            </a:r>
            <a:r>
              <a:rPr lang="ko-KR" altLang="en-US" sz="2000" dirty="0">
                <a:solidFill>
                  <a:srgbClr val="202124"/>
                </a:solidFill>
                <a:latin typeface="Apple SD Gothic Neo"/>
              </a:rPr>
              <a:t>예</a:t>
            </a:r>
            <a:r>
              <a:rPr lang="en-US" altLang="ko-KR" sz="2000" dirty="0">
                <a:solidFill>
                  <a:srgbClr val="202124"/>
                </a:solidFill>
                <a:latin typeface="Apple SD Gothic Neo"/>
              </a:rPr>
              <a:t>) print( ) : ( )</a:t>
            </a:r>
            <a:r>
              <a:rPr lang="ko-KR" altLang="en-US" sz="2000" dirty="0">
                <a:solidFill>
                  <a:srgbClr val="202124"/>
                </a:solidFill>
                <a:latin typeface="Apple SD Gothic Neo"/>
              </a:rPr>
              <a:t>안의 매개변수를 </a:t>
            </a:r>
            <a:r>
              <a:rPr lang="en-US" altLang="ko-KR" sz="2000" dirty="0">
                <a:solidFill>
                  <a:srgbClr val="202124"/>
                </a:solidFill>
                <a:latin typeface="Apple SD Gothic Neo"/>
              </a:rPr>
              <a:t>print</a:t>
            </a:r>
            <a:r>
              <a:rPr lang="ko-KR" altLang="en-US" sz="2000" dirty="0">
                <a:solidFill>
                  <a:srgbClr val="202124"/>
                </a:solidFill>
                <a:latin typeface="Apple SD Gothic Neo"/>
              </a:rPr>
              <a:t>해라</a:t>
            </a:r>
            <a:endParaRPr lang="en-US" altLang="ko-KR" dirty="0">
              <a:solidFill>
                <a:srgbClr val="202124"/>
              </a:solidFill>
              <a:latin typeface="Apple SD Gothic Neo"/>
            </a:endParaRPr>
          </a:p>
          <a:p>
            <a:r>
              <a:rPr lang="ko-KR" altLang="en-US" dirty="0">
                <a:solidFill>
                  <a:srgbClr val="202124"/>
                </a:solidFill>
                <a:latin typeface="Apple SD Gothic Neo"/>
              </a:rPr>
              <a:t>함수 </a:t>
            </a:r>
            <a:r>
              <a:rPr lang="ko-KR" altLang="en-US" dirty="0">
                <a:solidFill>
                  <a:schemeClr val="accent1"/>
                </a:solidFill>
                <a:latin typeface="Apple SD Gothic Neo"/>
              </a:rPr>
              <a:t>선언</a:t>
            </a:r>
            <a:r>
              <a:rPr lang="ko-KR" altLang="en-US" dirty="0">
                <a:solidFill>
                  <a:srgbClr val="202124"/>
                </a:solidFill>
                <a:latin typeface="Apple SD Gothic Neo"/>
              </a:rPr>
              <a:t> 방법</a:t>
            </a:r>
            <a:endParaRPr lang="en-US" altLang="ko-KR" dirty="0">
              <a:solidFill>
                <a:srgbClr val="202124"/>
              </a:solidFill>
              <a:latin typeface="Apple SD Gothic Neo"/>
            </a:endParaRPr>
          </a:p>
          <a:p>
            <a:pPr marL="457200" lvl="1" indent="0">
              <a:buNone/>
            </a:pPr>
            <a:r>
              <a:rPr lang="en-US" altLang="ko-KR" b="1" dirty="0">
                <a:solidFill>
                  <a:srgbClr val="202124"/>
                </a:solidFill>
              </a:rPr>
              <a:t>def</a:t>
            </a:r>
            <a:r>
              <a:rPr lang="en-US" altLang="ko-KR" dirty="0">
                <a:solidFill>
                  <a:srgbClr val="202124"/>
                </a:solidFill>
              </a:rPr>
              <a:t> </a:t>
            </a:r>
            <a:r>
              <a:rPr lang="ko-KR" altLang="en-US" dirty="0" err="1">
                <a:solidFill>
                  <a:srgbClr val="202124"/>
                </a:solidFill>
              </a:rPr>
              <a:t>함수명</a:t>
            </a:r>
            <a:r>
              <a:rPr lang="en-US" altLang="ko-KR" dirty="0">
                <a:solidFill>
                  <a:srgbClr val="202124"/>
                </a:solidFill>
              </a:rPr>
              <a:t>( ) </a:t>
            </a:r>
            <a:r>
              <a:rPr lang="en-US" altLang="ko-KR" b="1" dirty="0">
                <a:solidFill>
                  <a:srgbClr val="202124"/>
                </a:solidFill>
              </a:rPr>
              <a:t>:</a:t>
            </a:r>
          </a:p>
          <a:p>
            <a:pPr marL="457200" lvl="1" indent="0">
              <a:buNone/>
            </a:pPr>
            <a:r>
              <a:rPr lang="en-US" altLang="ko-KR" dirty="0">
                <a:solidFill>
                  <a:srgbClr val="202124"/>
                </a:solidFill>
              </a:rPr>
              <a:t>	&lt;</a:t>
            </a:r>
            <a:r>
              <a:rPr lang="ko-KR" altLang="en-US" dirty="0">
                <a:solidFill>
                  <a:srgbClr val="202124"/>
                </a:solidFill>
              </a:rPr>
              <a:t>프로그램 코드</a:t>
            </a:r>
            <a:r>
              <a:rPr lang="en-US" altLang="ko-KR" dirty="0">
                <a:solidFill>
                  <a:srgbClr val="202124"/>
                </a:solidFill>
              </a:rPr>
              <a:t>&gt;</a:t>
            </a:r>
          </a:p>
          <a:p>
            <a:r>
              <a:rPr lang="ko-KR" altLang="en-US" dirty="0">
                <a:solidFill>
                  <a:srgbClr val="202124"/>
                </a:solidFill>
                <a:latin typeface="Apple SD Gothic Neo"/>
              </a:rPr>
              <a:t>함수 실행 후 반환 여부에 따라 </a:t>
            </a:r>
            <a:r>
              <a:rPr lang="en-US" altLang="ko-KR" dirty="0">
                <a:solidFill>
                  <a:srgbClr val="202124"/>
                </a:solidFill>
                <a:latin typeface="Apple SD Gothic Neo"/>
              </a:rPr>
              <a:t>: </a:t>
            </a:r>
            <a:r>
              <a:rPr lang="en-US" altLang="ko-KR" sz="2000" dirty="0">
                <a:solidFill>
                  <a:srgbClr val="202124"/>
                </a:solidFill>
                <a:latin typeface="Apple SD Gothic Neo"/>
              </a:rPr>
              <a:t>(</a:t>
            </a:r>
            <a:r>
              <a:rPr lang="ko-KR" altLang="en-US" sz="2000" dirty="0">
                <a:solidFill>
                  <a:srgbClr val="202124"/>
                </a:solidFill>
                <a:latin typeface="Apple SD Gothic Neo"/>
              </a:rPr>
              <a:t>뒷장 참고</a:t>
            </a:r>
            <a:r>
              <a:rPr lang="en-US" altLang="ko-KR" sz="2000" dirty="0">
                <a:solidFill>
                  <a:srgbClr val="202124"/>
                </a:solidFill>
                <a:latin typeface="Apple SD Gothic Neo"/>
              </a:rPr>
              <a:t>)</a:t>
            </a:r>
            <a:endParaRPr lang="en-US" altLang="ko-KR" dirty="0">
              <a:solidFill>
                <a:srgbClr val="202124"/>
              </a:solidFill>
              <a:latin typeface="Apple SD Gothic Neo"/>
            </a:endParaRPr>
          </a:p>
          <a:p>
            <a:pPr lvl="1"/>
            <a:r>
              <a:rPr lang="ko-KR" altLang="en-US" dirty="0" err="1">
                <a:solidFill>
                  <a:schemeClr val="accent1"/>
                </a:solidFill>
                <a:latin typeface="Apple SD Gothic Neo"/>
              </a:rPr>
              <a:t>반환값</a:t>
            </a:r>
            <a:r>
              <a:rPr lang="ko-KR" altLang="en-US" dirty="0" err="1">
                <a:solidFill>
                  <a:srgbClr val="202124"/>
                </a:solidFill>
                <a:latin typeface="Apple SD Gothic Neo"/>
              </a:rPr>
              <a:t>이</a:t>
            </a:r>
            <a:r>
              <a:rPr lang="ko-KR" altLang="en-US" dirty="0">
                <a:solidFill>
                  <a:srgbClr val="202124"/>
                </a:solidFill>
                <a:latin typeface="Apple SD Gothic Neo"/>
              </a:rPr>
              <a:t> 없는 함수</a:t>
            </a:r>
            <a:endParaRPr lang="en-US" altLang="ko-KR" dirty="0">
              <a:solidFill>
                <a:srgbClr val="202124"/>
              </a:solidFill>
              <a:latin typeface="Apple SD Gothic Neo"/>
            </a:endParaRPr>
          </a:p>
          <a:p>
            <a:pPr lvl="1"/>
            <a:r>
              <a:rPr lang="ko-KR" altLang="en-US" dirty="0" err="1">
                <a:solidFill>
                  <a:srgbClr val="202124"/>
                </a:solidFill>
                <a:latin typeface="Apple SD Gothic Neo"/>
              </a:rPr>
              <a:t>반환값이</a:t>
            </a:r>
            <a:r>
              <a:rPr lang="ko-KR" altLang="en-US" dirty="0">
                <a:solidFill>
                  <a:srgbClr val="202124"/>
                </a:solidFill>
                <a:latin typeface="Apple SD Gothic Neo"/>
              </a:rPr>
              <a:t> </a:t>
            </a:r>
            <a:r>
              <a:rPr lang="ko-KR" altLang="en-US" dirty="0">
                <a:solidFill>
                  <a:schemeClr val="accent1"/>
                </a:solidFill>
                <a:latin typeface="Apple SD Gothic Neo"/>
              </a:rPr>
              <a:t>있는</a:t>
            </a:r>
            <a:r>
              <a:rPr lang="ko-KR" altLang="en-US" dirty="0">
                <a:solidFill>
                  <a:srgbClr val="202124"/>
                </a:solidFill>
                <a:latin typeface="Apple SD Gothic Neo"/>
              </a:rPr>
              <a:t> 함수</a:t>
            </a:r>
            <a:endParaRPr lang="ko-KR" altLang="en-US" dirty="0"/>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52</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normAutofit/>
          </a:bodyPr>
          <a:lstStyle/>
          <a:p>
            <a:r>
              <a:rPr lang="ko-KR" altLang="en-US" dirty="0"/>
              <a:t>함수 </a:t>
            </a:r>
            <a:r>
              <a:rPr lang="en-US" altLang="ko-KR" sz="1600" dirty="0"/>
              <a:t>&lt;</a:t>
            </a:r>
            <a:r>
              <a:rPr lang="ko-KR" altLang="en-US" sz="1600" dirty="0"/>
              <a:t>프로그램에서 넘어야 할 또 하나의 산</a:t>
            </a:r>
            <a:r>
              <a:rPr lang="en-US" altLang="ko-KR" sz="1600" dirty="0"/>
              <a:t>&gt;</a:t>
            </a:r>
            <a:endParaRPr lang="ko-KR" altLang="en-US" sz="1800" dirty="0"/>
          </a:p>
        </p:txBody>
      </p:sp>
    </p:spTree>
    <p:extLst>
      <p:ext uri="{BB962C8B-B14F-4D97-AF65-F5344CB8AC3E}">
        <p14:creationId xmlns:p14="http://schemas.microsoft.com/office/powerpoint/2010/main" val="1033767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a:xfrm>
            <a:off x="838200" y="1406769"/>
            <a:ext cx="10515600" cy="5314706"/>
          </a:xfrm>
        </p:spPr>
        <p:txBody>
          <a:bodyPr>
            <a:normAutofit fontScale="92500" lnSpcReduction="20000"/>
          </a:bodyPr>
          <a:lstStyle/>
          <a:p>
            <a:r>
              <a:rPr lang="ko-KR" altLang="en-US" dirty="0">
                <a:solidFill>
                  <a:srgbClr val="202124"/>
                </a:solidFill>
                <a:latin typeface="Apple SD Gothic Neo"/>
              </a:rPr>
              <a:t>함수 실행 후 </a:t>
            </a:r>
            <a:r>
              <a:rPr lang="ko-KR" altLang="en-US" dirty="0" err="1">
                <a:solidFill>
                  <a:srgbClr val="202124"/>
                </a:solidFill>
                <a:latin typeface="Apple SD Gothic Neo"/>
              </a:rPr>
              <a:t>반환값이</a:t>
            </a:r>
            <a:r>
              <a:rPr lang="ko-KR" altLang="en-US" dirty="0">
                <a:solidFill>
                  <a:srgbClr val="202124"/>
                </a:solidFill>
                <a:latin typeface="Apple SD Gothic Neo"/>
              </a:rPr>
              <a:t> </a:t>
            </a:r>
            <a:r>
              <a:rPr lang="ko-KR" altLang="en-US" dirty="0">
                <a:solidFill>
                  <a:schemeClr val="accent1"/>
                </a:solidFill>
                <a:latin typeface="Apple SD Gothic Neo"/>
              </a:rPr>
              <a:t>없는</a:t>
            </a:r>
            <a:r>
              <a:rPr lang="ko-KR" altLang="en-US" dirty="0">
                <a:solidFill>
                  <a:srgbClr val="202124"/>
                </a:solidFill>
                <a:latin typeface="Apple SD Gothic Neo"/>
              </a:rPr>
              <a:t> 함수 </a:t>
            </a:r>
            <a:r>
              <a:rPr lang="en-US" altLang="ko-KR" dirty="0">
                <a:solidFill>
                  <a:srgbClr val="202124"/>
                </a:solidFill>
                <a:latin typeface="Apple SD Gothic Neo"/>
              </a:rPr>
              <a:t>:</a:t>
            </a:r>
          </a:p>
          <a:p>
            <a:pPr marL="457200" lvl="1" indent="0">
              <a:buNone/>
            </a:pPr>
            <a:r>
              <a:rPr lang="en-US" altLang="ko-KR" sz="1900" dirty="0">
                <a:solidFill>
                  <a:srgbClr val="202124"/>
                </a:solidFill>
                <a:latin typeface="Apple SD Gothic Neo"/>
              </a:rPr>
              <a:t>def func1( ) :</a:t>
            </a:r>
          </a:p>
          <a:p>
            <a:pPr marL="457200" lvl="1" indent="0">
              <a:buNone/>
            </a:pPr>
            <a:r>
              <a:rPr lang="en-US" altLang="ko-KR" sz="1900" dirty="0">
                <a:solidFill>
                  <a:srgbClr val="202124"/>
                </a:solidFill>
                <a:latin typeface="Apple SD Gothic Neo"/>
              </a:rPr>
              <a:t>      print(“</a:t>
            </a:r>
            <a:r>
              <a:rPr lang="ko-KR" altLang="en-US" sz="1900" dirty="0" err="1">
                <a:solidFill>
                  <a:srgbClr val="202124"/>
                </a:solidFill>
                <a:latin typeface="Apple SD Gothic Neo"/>
              </a:rPr>
              <a:t>반환값이</a:t>
            </a:r>
            <a:r>
              <a:rPr lang="ko-KR" altLang="en-US" sz="1900" dirty="0">
                <a:solidFill>
                  <a:srgbClr val="202124"/>
                </a:solidFill>
                <a:latin typeface="Apple SD Gothic Neo"/>
              </a:rPr>
              <a:t> 없어요</a:t>
            </a:r>
            <a:r>
              <a:rPr lang="en-US" altLang="ko-KR" sz="1900" dirty="0">
                <a:solidFill>
                  <a:srgbClr val="202124"/>
                </a:solidFill>
                <a:latin typeface="Apple SD Gothic Neo"/>
              </a:rPr>
              <a:t>. </a:t>
            </a:r>
            <a:r>
              <a:rPr lang="ko-KR" altLang="en-US" sz="1900" dirty="0">
                <a:solidFill>
                  <a:srgbClr val="202124"/>
                </a:solidFill>
                <a:latin typeface="Apple SD Gothic Neo"/>
              </a:rPr>
              <a:t>그냥 여기서 끝나요</a:t>
            </a:r>
            <a:r>
              <a:rPr lang="en-US" altLang="ko-KR" sz="1900" dirty="0">
                <a:solidFill>
                  <a:srgbClr val="202124"/>
                </a:solidFill>
                <a:latin typeface="Apple SD Gothic Neo"/>
              </a:rPr>
              <a:t>“)</a:t>
            </a: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함수를 불러 </a:t>
            </a:r>
            <a:r>
              <a:rPr lang="ko-KR" altLang="en-US" sz="1900" dirty="0" err="1">
                <a:solidFill>
                  <a:srgbClr val="202124"/>
                </a:solidFill>
                <a:latin typeface="Apple SD Gothic Neo"/>
              </a:rPr>
              <a:t>올때는</a:t>
            </a:r>
            <a:r>
              <a:rPr lang="ko-KR" altLang="en-US" sz="1900" dirty="0">
                <a:solidFill>
                  <a:srgbClr val="202124"/>
                </a:solidFill>
                <a:latin typeface="Apple SD Gothic Neo"/>
              </a:rPr>
              <a:t> 그냥 호출하면 돼요</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func1( )		# func1( ) </a:t>
            </a:r>
            <a:r>
              <a:rPr lang="ko-KR" altLang="en-US" sz="1900" dirty="0">
                <a:solidFill>
                  <a:srgbClr val="202124"/>
                </a:solidFill>
                <a:latin typeface="Apple SD Gothic Neo"/>
              </a:rPr>
              <a:t>안에 있는 코드만 실행 </a:t>
            </a:r>
            <a:r>
              <a:rPr lang="en-US" altLang="ko-KR" sz="1900" dirty="0">
                <a:solidFill>
                  <a:srgbClr val="202124"/>
                </a:solidFill>
                <a:latin typeface="Apple SD Gothic Neo"/>
              </a:rPr>
              <a:t> </a:t>
            </a:r>
          </a:p>
          <a:p>
            <a:pPr marL="0" indent="0">
              <a:buNone/>
            </a:pPr>
            <a:r>
              <a:rPr lang="en-US" altLang="ko-KR" dirty="0">
                <a:solidFill>
                  <a:srgbClr val="202124"/>
                </a:solidFill>
                <a:latin typeface="Apple SD Gothic Neo"/>
              </a:rPr>
              <a:t> </a:t>
            </a:r>
          </a:p>
          <a:p>
            <a:r>
              <a:rPr lang="ko-KR" altLang="en-US" dirty="0">
                <a:solidFill>
                  <a:srgbClr val="202124"/>
                </a:solidFill>
                <a:latin typeface="Apple SD Gothic Neo"/>
              </a:rPr>
              <a:t>함수 실행 후 </a:t>
            </a:r>
            <a:r>
              <a:rPr lang="ko-KR" altLang="en-US" dirty="0" err="1">
                <a:solidFill>
                  <a:srgbClr val="202124"/>
                </a:solidFill>
                <a:latin typeface="Apple SD Gothic Neo"/>
              </a:rPr>
              <a:t>반환값이</a:t>
            </a:r>
            <a:r>
              <a:rPr lang="ko-KR" altLang="en-US" dirty="0">
                <a:solidFill>
                  <a:srgbClr val="202124"/>
                </a:solidFill>
                <a:latin typeface="Apple SD Gothic Neo"/>
              </a:rPr>
              <a:t> </a:t>
            </a:r>
            <a:r>
              <a:rPr lang="ko-KR" altLang="en-US" dirty="0">
                <a:solidFill>
                  <a:schemeClr val="accent1"/>
                </a:solidFill>
                <a:latin typeface="Apple SD Gothic Neo"/>
              </a:rPr>
              <a:t>있는</a:t>
            </a:r>
            <a:r>
              <a:rPr lang="ko-KR" altLang="en-US" dirty="0">
                <a:solidFill>
                  <a:srgbClr val="202124"/>
                </a:solidFill>
                <a:latin typeface="Apple SD Gothic Neo"/>
              </a:rPr>
              <a:t> 함수 </a:t>
            </a:r>
            <a:r>
              <a:rPr lang="en-US" altLang="ko-KR" dirty="0">
                <a:solidFill>
                  <a:srgbClr val="202124"/>
                </a:solidFill>
                <a:latin typeface="Apple SD Gothic Neo"/>
              </a:rPr>
              <a:t>:</a:t>
            </a:r>
          </a:p>
          <a:p>
            <a:pPr marL="457200" lvl="1" indent="0">
              <a:buNone/>
            </a:pPr>
            <a:r>
              <a:rPr lang="en-US" altLang="ko-KR" sz="2000" dirty="0">
                <a:solidFill>
                  <a:srgbClr val="202124"/>
                </a:solidFill>
                <a:latin typeface="Apple SD Gothic Neo"/>
              </a:rPr>
              <a:t>def func2( ) :</a:t>
            </a:r>
          </a:p>
          <a:p>
            <a:pPr marL="457200" lvl="1" indent="0">
              <a:buNone/>
            </a:pPr>
            <a:r>
              <a:rPr lang="en-US" altLang="ko-KR" sz="2000" dirty="0">
                <a:solidFill>
                  <a:srgbClr val="202124"/>
                </a:solidFill>
                <a:latin typeface="Apple SD Gothic Neo"/>
              </a:rPr>
              <a:t>      result = 100</a:t>
            </a:r>
          </a:p>
          <a:p>
            <a:pPr marL="457200" lvl="1" indent="0">
              <a:buNone/>
            </a:pPr>
            <a:r>
              <a:rPr lang="en-US" altLang="ko-KR" sz="2000" dirty="0">
                <a:solidFill>
                  <a:srgbClr val="202124"/>
                </a:solidFill>
                <a:latin typeface="Apple SD Gothic Neo"/>
              </a:rPr>
              <a:t>   </a:t>
            </a:r>
            <a:r>
              <a:rPr lang="en-US" altLang="ko-KR" sz="2000" dirty="0">
                <a:solidFill>
                  <a:srgbClr val="C00000"/>
                </a:solidFill>
                <a:latin typeface="Apple SD Gothic Neo"/>
              </a:rPr>
              <a:t>   return </a:t>
            </a:r>
            <a:r>
              <a:rPr lang="en-US" altLang="ko-KR" sz="2000" dirty="0">
                <a:solidFill>
                  <a:srgbClr val="202124"/>
                </a:solidFill>
                <a:latin typeface="Apple SD Gothic Neo"/>
              </a:rPr>
              <a:t>result	# </a:t>
            </a:r>
            <a:r>
              <a:rPr lang="ko-KR" altLang="en-US" sz="2000" dirty="0">
                <a:solidFill>
                  <a:srgbClr val="202124"/>
                </a:solidFill>
                <a:latin typeface="Apple SD Gothic Neo"/>
              </a:rPr>
              <a:t>혹은 </a:t>
            </a:r>
            <a:r>
              <a:rPr lang="en-US" altLang="ko-KR" sz="2000" dirty="0">
                <a:solidFill>
                  <a:srgbClr val="202124"/>
                </a:solidFill>
                <a:latin typeface="Apple SD Gothic Neo"/>
              </a:rPr>
              <a:t>return 0 </a:t>
            </a:r>
            <a:r>
              <a:rPr lang="ko-KR" altLang="en-US" sz="2000" dirty="0">
                <a:solidFill>
                  <a:srgbClr val="202124"/>
                </a:solidFill>
                <a:latin typeface="Apple SD Gothic Neo"/>
              </a:rPr>
              <a:t>나 </a:t>
            </a:r>
            <a:r>
              <a:rPr lang="en-US" altLang="ko-KR" sz="2000" dirty="0">
                <a:solidFill>
                  <a:srgbClr val="202124"/>
                </a:solidFill>
                <a:latin typeface="Apple SD Gothic Neo"/>
              </a:rPr>
              <a:t>return 1 </a:t>
            </a:r>
            <a:r>
              <a:rPr lang="ko-KR" altLang="en-US" sz="2000" dirty="0">
                <a:solidFill>
                  <a:srgbClr val="202124"/>
                </a:solidFill>
                <a:latin typeface="Apple SD Gothic Neo"/>
              </a:rPr>
              <a:t>처럼 값을 </a:t>
            </a:r>
            <a:r>
              <a:rPr lang="en-US" altLang="ko-KR" sz="2000" dirty="0">
                <a:solidFill>
                  <a:srgbClr val="202124"/>
                </a:solidFill>
                <a:latin typeface="Apple SD Gothic Neo"/>
              </a:rPr>
              <a:t>return </a:t>
            </a:r>
            <a:r>
              <a:rPr lang="ko-KR" altLang="en-US" sz="2000" dirty="0">
                <a:solidFill>
                  <a:srgbClr val="202124"/>
                </a:solidFill>
                <a:latin typeface="Apple SD Gothic Neo"/>
              </a:rPr>
              <a:t>해도 돼요</a:t>
            </a:r>
            <a:endParaRPr lang="en-US" altLang="ko-KR" sz="2000" dirty="0">
              <a:solidFill>
                <a:srgbClr val="202124"/>
              </a:solidFill>
              <a:latin typeface="Apple SD Gothic Neo"/>
            </a:endParaRPr>
          </a:p>
          <a:p>
            <a:pPr marL="457200" lvl="1" indent="0">
              <a:buNone/>
            </a:pPr>
            <a:endParaRPr lang="en-US" altLang="ko-KR" sz="2000" dirty="0">
              <a:solidFill>
                <a:srgbClr val="202124"/>
              </a:solidFill>
              <a:latin typeface="Apple SD Gothic Neo"/>
            </a:endParaRPr>
          </a:p>
          <a:p>
            <a:pPr marL="457200" lvl="1" indent="0">
              <a:buNone/>
            </a:pPr>
            <a:r>
              <a:rPr lang="en-US" altLang="ko-KR" sz="2000" dirty="0">
                <a:solidFill>
                  <a:srgbClr val="202124"/>
                </a:solidFill>
                <a:latin typeface="Apple SD Gothic Neo"/>
              </a:rPr>
              <a:t># </a:t>
            </a:r>
            <a:r>
              <a:rPr lang="ko-KR" altLang="en-US" sz="2000" dirty="0">
                <a:solidFill>
                  <a:srgbClr val="202124"/>
                </a:solidFill>
                <a:latin typeface="Apple SD Gothic Neo"/>
              </a:rPr>
              <a:t>함수를 불러 올 때는 </a:t>
            </a:r>
            <a:r>
              <a:rPr lang="en-US" altLang="ko-KR" sz="2000" dirty="0">
                <a:solidFill>
                  <a:srgbClr val="202124"/>
                </a:solidFill>
                <a:latin typeface="Apple SD Gothic Neo"/>
              </a:rPr>
              <a:t>“</a:t>
            </a:r>
            <a:r>
              <a:rPr lang="en-US" altLang="ko-KR" sz="2000" dirty="0">
                <a:solidFill>
                  <a:srgbClr val="C00000"/>
                </a:solidFill>
                <a:latin typeface="Apple SD Gothic Neo"/>
              </a:rPr>
              <a:t>=</a:t>
            </a:r>
            <a:r>
              <a:rPr lang="en-US" altLang="ko-KR" sz="2000" dirty="0">
                <a:solidFill>
                  <a:srgbClr val="202124"/>
                </a:solidFill>
                <a:latin typeface="Apple SD Gothic Neo"/>
              </a:rPr>
              <a:t>“ </a:t>
            </a:r>
            <a:r>
              <a:rPr lang="ko-KR" altLang="en-US" sz="2000" dirty="0">
                <a:solidFill>
                  <a:srgbClr val="202124"/>
                </a:solidFill>
                <a:latin typeface="Apple SD Gothic Neo"/>
              </a:rPr>
              <a:t>필요</a:t>
            </a:r>
            <a:endParaRPr lang="en-US" altLang="ko-KR" sz="2000" dirty="0">
              <a:solidFill>
                <a:srgbClr val="202124"/>
              </a:solidFill>
              <a:latin typeface="Apple SD Gothic Neo"/>
            </a:endParaRPr>
          </a:p>
          <a:p>
            <a:pPr marL="457200" lvl="1" indent="0">
              <a:buNone/>
            </a:pPr>
            <a:r>
              <a:rPr lang="en-US" altLang="ko-KR" sz="2000" dirty="0">
                <a:solidFill>
                  <a:srgbClr val="202124"/>
                </a:solidFill>
                <a:latin typeface="Apple SD Gothic Neo"/>
              </a:rPr>
              <a:t>hap </a:t>
            </a:r>
            <a:r>
              <a:rPr lang="en-US" altLang="ko-KR" sz="2000" dirty="0">
                <a:solidFill>
                  <a:srgbClr val="C00000"/>
                </a:solidFill>
                <a:latin typeface="Apple SD Gothic Neo"/>
              </a:rPr>
              <a:t>=</a:t>
            </a:r>
            <a:r>
              <a:rPr lang="en-US" altLang="ko-KR" sz="2000" dirty="0">
                <a:solidFill>
                  <a:srgbClr val="202124"/>
                </a:solidFill>
                <a:latin typeface="Apple SD Gothic Neo"/>
              </a:rPr>
              <a:t> func2()		# hap</a:t>
            </a:r>
            <a:r>
              <a:rPr lang="ko-KR" altLang="en-US" sz="2000" dirty="0">
                <a:solidFill>
                  <a:srgbClr val="202124"/>
                </a:solidFill>
                <a:latin typeface="Apple SD Gothic Neo"/>
              </a:rPr>
              <a:t>에는 </a:t>
            </a:r>
            <a:r>
              <a:rPr lang="en-US" altLang="ko-KR" sz="2000" dirty="0">
                <a:solidFill>
                  <a:srgbClr val="202124"/>
                </a:solidFill>
                <a:latin typeface="Apple SD Gothic Neo"/>
              </a:rPr>
              <a:t>return </a:t>
            </a:r>
            <a:r>
              <a:rPr lang="ko-KR" altLang="en-US" sz="2000" dirty="0">
                <a:solidFill>
                  <a:srgbClr val="202124"/>
                </a:solidFill>
                <a:latin typeface="Apple SD Gothic Neo"/>
              </a:rPr>
              <a:t>된 값인 </a:t>
            </a:r>
            <a:r>
              <a:rPr lang="en-US" altLang="ko-KR" sz="2000" dirty="0">
                <a:solidFill>
                  <a:srgbClr val="202124"/>
                </a:solidFill>
                <a:latin typeface="Apple SD Gothic Neo"/>
              </a:rPr>
              <a:t>100 </a:t>
            </a:r>
            <a:r>
              <a:rPr lang="ko-KR" altLang="en-US" sz="2000" dirty="0">
                <a:solidFill>
                  <a:srgbClr val="202124"/>
                </a:solidFill>
                <a:latin typeface="Apple SD Gothic Neo"/>
              </a:rPr>
              <a:t>이 입력됨 </a:t>
            </a:r>
            <a:endParaRPr lang="en-US" altLang="ko-KR" sz="2000" dirty="0">
              <a:solidFill>
                <a:srgbClr val="202124"/>
              </a:solidFill>
              <a:latin typeface="Apple SD Gothic Neo"/>
            </a:endParaRPr>
          </a:p>
          <a:p>
            <a:pPr marL="457200" lvl="1" indent="0">
              <a:buNone/>
            </a:pPr>
            <a:endParaRPr lang="en-US" altLang="ko-KR" sz="2000" dirty="0">
              <a:solidFill>
                <a:srgbClr val="202124"/>
              </a:solidFill>
              <a:latin typeface="Apple SD Gothic Neo"/>
            </a:endParaRPr>
          </a:p>
          <a:p>
            <a:r>
              <a:rPr lang="ko-KR" altLang="en-US" sz="2600" dirty="0">
                <a:solidFill>
                  <a:srgbClr val="202124"/>
                </a:solidFill>
                <a:latin typeface="Apple SD Gothic Neo"/>
              </a:rPr>
              <a:t>만약</a:t>
            </a:r>
            <a:r>
              <a:rPr lang="en-US" altLang="ko-KR" sz="2600" dirty="0">
                <a:solidFill>
                  <a:srgbClr val="202124"/>
                </a:solidFill>
                <a:latin typeface="Apple SD Gothic Neo"/>
              </a:rPr>
              <a:t> return</a:t>
            </a:r>
            <a:r>
              <a:rPr lang="ko-KR" altLang="en-US" sz="2600" dirty="0">
                <a:solidFill>
                  <a:srgbClr val="202124"/>
                </a:solidFill>
                <a:latin typeface="Apple SD Gothic Neo"/>
              </a:rPr>
              <a:t>할 </a:t>
            </a:r>
            <a:r>
              <a:rPr lang="ko-KR" altLang="en-US" sz="2600" dirty="0" err="1">
                <a:solidFill>
                  <a:srgbClr val="202124"/>
                </a:solidFill>
                <a:latin typeface="Apple SD Gothic Neo"/>
              </a:rPr>
              <a:t>반환값이</a:t>
            </a:r>
            <a:r>
              <a:rPr lang="ko-KR" altLang="en-US" sz="2600" dirty="0">
                <a:solidFill>
                  <a:srgbClr val="202124"/>
                </a:solidFill>
                <a:latin typeface="Apple SD Gothic Neo"/>
              </a:rPr>
              <a:t> </a:t>
            </a:r>
            <a:r>
              <a:rPr lang="ko-KR" altLang="en-US" sz="2600" dirty="0">
                <a:solidFill>
                  <a:schemeClr val="accent1"/>
                </a:solidFill>
                <a:latin typeface="Apple SD Gothic Neo"/>
              </a:rPr>
              <a:t>여러 개</a:t>
            </a:r>
            <a:r>
              <a:rPr lang="ko-KR" altLang="en-US" sz="2600" dirty="0">
                <a:solidFill>
                  <a:srgbClr val="202124"/>
                </a:solidFill>
                <a:latin typeface="Apple SD Gothic Neo"/>
              </a:rPr>
              <a:t>가 있다면 어떻게 하면 될까요</a:t>
            </a:r>
            <a:r>
              <a:rPr lang="en-US" altLang="ko-KR" sz="2600" dirty="0">
                <a:solidFill>
                  <a:srgbClr val="202124"/>
                </a:solidFill>
                <a:latin typeface="Apple SD Gothic Neo"/>
              </a:rPr>
              <a:t>?</a:t>
            </a:r>
          </a:p>
          <a:p>
            <a:pPr lvl="1"/>
            <a:r>
              <a:rPr lang="en-US" altLang="ko-KR" sz="2000" dirty="0">
                <a:solidFill>
                  <a:srgbClr val="202124"/>
                </a:solidFill>
                <a:latin typeface="Apple SD Gothic Neo"/>
              </a:rPr>
              <a:t>⇒ </a:t>
            </a:r>
            <a:r>
              <a:rPr lang="en-US" altLang="ko-KR" sz="2000" dirty="0">
                <a:solidFill>
                  <a:schemeClr val="accent1"/>
                </a:solidFill>
                <a:latin typeface="Apple SD Gothic Neo"/>
              </a:rPr>
              <a:t>List </a:t>
            </a:r>
            <a:r>
              <a:rPr lang="ko-KR" altLang="en-US" sz="2000" dirty="0">
                <a:solidFill>
                  <a:schemeClr val="accent1"/>
                </a:solidFill>
                <a:latin typeface="Apple SD Gothic Neo"/>
              </a:rPr>
              <a:t>형태</a:t>
            </a:r>
            <a:r>
              <a:rPr lang="ko-KR" altLang="en-US" sz="2000" dirty="0">
                <a:solidFill>
                  <a:srgbClr val="202124"/>
                </a:solidFill>
                <a:latin typeface="Apple SD Gothic Neo"/>
              </a:rPr>
              <a:t>로 만들어서 </a:t>
            </a:r>
            <a:r>
              <a:rPr lang="en-US" altLang="ko-KR" sz="2000" dirty="0">
                <a:solidFill>
                  <a:srgbClr val="202124"/>
                </a:solidFill>
                <a:latin typeface="Apple SD Gothic Neo"/>
              </a:rPr>
              <a:t>return </a:t>
            </a:r>
            <a:r>
              <a:rPr lang="ko-KR" altLang="en-US" sz="2000" dirty="0">
                <a:solidFill>
                  <a:srgbClr val="202124"/>
                </a:solidFill>
                <a:latin typeface="Apple SD Gothic Neo"/>
              </a:rPr>
              <a:t>하면 됩니다</a:t>
            </a:r>
            <a:r>
              <a:rPr lang="en-US" altLang="ko-KR" sz="2000" dirty="0">
                <a:solidFill>
                  <a:srgbClr val="202124"/>
                </a:solidFill>
                <a:latin typeface="Apple SD Gothic Neo"/>
              </a:rPr>
              <a:t>. </a:t>
            </a:r>
            <a:r>
              <a:rPr lang="ko-KR" altLang="en-US" sz="2000" dirty="0" err="1">
                <a:solidFill>
                  <a:srgbClr val="202124"/>
                </a:solidFill>
                <a:latin typeface="Apple SD Gothic Neo"/>
              </a:rPr>
              <a:t>다음장</a:t>
            </a:r>
            <a:r>
              <a:rPr lang="ko-KR" altLang="en-US" sz="2000" dirty="0">
                <a:solidFill>
                  <a:srgbClr val="202124"/>
                </a:solidFill>
                <a:latin typeface="Apple SD Gothic Neo"/>
              </a:rPr>
              <a:t> 참고</a:t>
            </a:r>
            <a:r>
              <a:rPr lang="en-US" altLang="ko-KR" sz="2000" dirty="0">
                <a:solidFill>
                  <a:srgbClr val="202124"/>
                </a:solidFill>
                <a:latin typeface="Apple SD Gothic Neo"/>
              </a:rPr>
              <a:t>.</a:t>
            </a:r>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53</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lstStyle/>
          <a:p>
            <a:r>
              <a:rPr lang="ko-KR" altLang="en-US" dirty="0"/>
              <a:t>함수</a:t>
            </a:r>
          </a:p>
        </p:txBody>
      </p:sp>
    </p:spTree>
    <p:extLst>
      <p:ext uri="{BB962C8B-B14F-4D97-AF65-F5344CB8AC3E}">
        <p14:creationId xmlns:p14="http://schemas.microsoft.com/office/powerpoint/2010/main" val="1088931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a:xfrm>
            <a:off x="838200" y="1406769"/>
            <a:ext cx="10515600" cy="5314706"/>
          </a:xfrm>
        </p:spPr>
        <p:txBody>
          <a:bodyPr>
            <a:normAutofit lnSpcReduction="10000"/>
          </a:bodyPr>
          <a:lstStyle/>
          <a:p>
            <a:r>
              <a:rPr lang="ko-KR" altLang="en-US" dirty="0">
                <a:solidFill>
                  <a:srgbClr val="202124"/>
                </a:solidFill>
                <a:latin typeface="Apple SD Gothic Neo"/>
              </a:rPr>
              <a:t>함수 실행 후 </a:t>
            </a:r>
            <a:r>
              <a:rPr lang="ko-KR" altLang="en-US" dirty="0" err="1">
                <a:solidFill>
                  <a:srgbClr val="202124"/>
                </a:solidFill>
                <a:latin typeface="Apple SD Gothic Neo"/>
              </a:rPr>
              <a:t>반환값이</a:t>
            </a:r>
            <a:r>
              <a:rPr lang="ko-KR" altLang="en-US" dirty="0">
                <a:solidFill>
                  <a:srgbClr val="202124"/>
                </a:solidFill>
                <a:latin typeface="Apple SD Gothic Neo"/>
              </a:rPr>
              <a:t> </a:t>
            </a:r>
            <a:r>
              <a:rPr lang="ko-KR" altLang="en-US" dirty="0" err="1">
                <a:solidFill>
                  <a:schemeClr val="accent1"/>
                </a:solidFill>
                <a:latin typeface="Apple SD Gothic Neo"/>
              </a:rPr>
              <a:t>여러개가</a:t>
            </a:r>
            <a:r>
              <a:rPr lang="ko-KR" altLang="en-US" dirty="0">
                <a:solidFill>
                  <a:schemeClr val="accent1"/>
                </a:solidFill>
                <a:latin typeface="Apple SD Gothic Neo"/>
              </a:rPr>
              <a:t> 있는</a:t>
            </a:r>
            <a:r>
              <a:rPr lang="ko-KR" altLang="en-US" dirty="0">
                <a:solidFill>
                  <a:srgbClr val="202124"/>
                </a:solidFill>
                <a:latin typeface="Apple SD Gothic Neo"/>
              </a:rPr>
              <a:t> 함수 </a:t>
            </a:r>
            <a:r>
              <a:rPr lang="en-US" altLang="ko-KR" dirty="0">
                <a:solidFill>
                  <a:srgbClr val="202124"/>
                </a:solidFill>
                <a:latin typeface="Apple SD Gothic Neo"/>
              </a:rPr>
              <a:t>:</a:t>
            </a:r>
          </a:p>
          <a:p>
            <a:pPr marL="457200" lvl="1" indent="0">
              <a:buNone/>
            </a:pPr>
            <a:r>
              <a:rPr lang="en-US" altLang="ko-KR" sz="1900" dirty="0">
                <a:solidFill>
                  <a:srgbClr val="202124"/>
                </a:solidFill>
                <a:latin typeface="Apple SD Gothic Neo"/>
              </a:rPr>
              <a:t>def func3_multi_return ( ) :</a:t>
            </a:r>
          </a:p>
          <a:p>
            <a:pPr marL="457200" lvl="1" indent="0">
              <a:buNone/>
            </a:pPr>
            <a:r>
              <a:rPr lang="en-US" altLang="ko-KR" sz="1900" dirty="0">
                <a:solidFill>
                  <a:srgbClr val="202124"/>
                </a:solidFill>
                <a:latin typeface="Apple SD Gothic Neo"/>
              </a:rPr>
              <a:t>      </a:t>
            </a:r>
            <a:r>
              <a:rPr lang="en-US" altLang="ko-KR" sz="1900" dirty="0" err="1">
                <a:solidFill>
                  <a:srgbClr val="202124"/>
                </a:solidFill>
                <a:latin typeface="Apple SD Gothic Neo"/>
              </a:rPr>
              <a:t>retList</a:t>
            </a:r>
            <a:r>
              <a:rPr lang="en-US" altLang="ko-KR" sz="1900" dirty="0">
                <a:solidFill>
                  <a:srgbClr val="202124"/>
                </a:solidFill>
                <a:latin typeface="Apple SD Gothic Neo"/>
              </a:rPr>
              <a:t> </a:t>
            </a:r>
            <a:r>
              <a:rPr lang="en-US" altLang="ko-KR" sz="1900" dirty="0">
                <a:solidFill>
                  <a:srgbClr val="C00000"/>
                </a:solidFill>
                <a:latin typeface="Apple SD Gothic Neo"/>
              </a:rPr>
              <a:t>= [ ]	</a:t>
            </a:r>
            <a:r>
              <a:rPr lang="en-US" altLang="ko-KR" sz="1900" dirty="0">
                <a:solidFill>
                  <a:srgbClr val="202124"/>
                </a:solidFill>
                <a:latin typeface="Apple SD Gothic Neo"/>
              </a:rPr>
              <a:t>	# </a:t>
            </a:r>
            <a:r>
              <a:rPr lang="ko-KR" altLang="en-US" sz="1900" dirty="0">
                <a:solidFill>
                  <a:srgbClr val="202124"/>
                </a:solidFill>
                <a:latin typeface="Apple SD Gothic Neo"/>
              </a:rPr>
              <a:t>반환할 값들을 담을 리스트 선언</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result1 = 100</a:t>
            </a:r>
          </a:p>
          <a:p>
            <a:pPr marL="457200" lvl="1" indent="0">
              <a:buNone/>
            </a:pPr>
            <a:r>
              <a:rPr lang="en-US" altLang="ko-KR" sz="1900" dirty="0">
                <a:solidFill>
                  <a:srgbClr val="202124"/>
                </a:solidFill>
                <a:latin typeface="Apple SD Gothic Neo"/>
              </a:rPr>
              <a:t>      result2 = 200</a:t>
            </a:r>
          </a:p>
          <a:p>
            <a:pPr marL="457200" lvl="1" indent="0">
              <a:buNone/>
            </a:pPr>
            <a:r>
              <a:rPr lang="en-US" altLang="ko-KR" sz="1900" dirty="0">
                <a:solidFill>
                  <a:srgbClr val="202124"/>
                </a:solidFill>
                <a:latin typeface="Apple SD Gothic Neo"/>
              </a:rPr>
              <a:t>      </a:t>
            </a:r>
            <a:r>
              <a:rPr lang="en-US" altLang="ko-KR" sz="1900" dirty="0" err="1">
                <a:solidFill>
                  <a:srgbClr val="202124"/>
                </a:solidFill>
                <a:latin typeface="Apple SD Gothic Neo"/>
              </a:rPr>
              <a:t>retList.</a:t>
            </a:r>
            <a:r>
              <a:rPr lang="en-US" altLang="ko-KR" sz="1900" dirty="0" err="1">
                <a:solidFill>
                  <a:srgbClr val="C00000"/>
                </a:solidFill>
                <a:latin typeface="Apple SD Gothic Neo"/>
              </a:rPr>
              <a:t>append</a:t>
            </a:r>
            <a:r>
              <a:rPr lang="en-US" altLang="ko-KR" sz="1900" dirty="0">
                <a:solidFill>
                  <a:srgbClr val="202124"/>
                </a:solidFill>
                <a:latin typeface="Apple SD Gothic Neo"/>
              </a:rPr>
              <a:t>(result1)	# </a:t>
            </a:r>
            <a:r>
              <a:rPr lang="ko-KR" altLang="en-US" sz="1900" dirty="0">
                <a:solidFill>
                  <a:srgbClr val="202124"/>
                </a:solidFill>
                <a:latin typeface="Apple SD Gothic Neo"/>
              </a:rPr>
              <a:t>반환할 값들을 리스트에 저장</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en-US" altLang="ko-KR" sz="1900" dirty="0" err="1">
                <a:solidFill>
                  <a:srgbClr val="202124"/>
                </a:solidFill>
                <a:latin typeface="Apple SD Gothic Neo"/>
              </a:rPr>
              <a:t>retList.append</a:t>
            </a:r>
            <a:r>
              <a:rPr lang="en-US" altLang="ko-KR" sz="1900" dirty="0">
                <a:solidFill>
                  <a:srgbClr val="202124"/>
                </a:solidFill>
                <a:latin typeface="Apple SD Gothic Neo"/>
              </a:rPr>
              <a:t>(result2)</a:t>
            </a:r>
          </a:p>
          <a:p>
            <a:pPr marL="457200" lvl="1" indent="0">
              <a:buNone/>
            </a:pPr>
            <a:r>
              <a:rPr lang="en-US" altLang="ko-KR" sz="1900" dirty="0">
                <a:solidFill>
                  <a:srgbClr val="202124"/>
                </a:solidFill>
                <a:latin typeface="Apple SD Gothic Neo"/>
              </a:rPr>
              <a:t>      </a:t>
            </a:r>
            <a:r>
              <a:rPr lang="en-US" altLang="ko-KR" sz="1900" dirty="0">
                <a:solidFill>
                  <a:srgbClr val="C00000"/>
                </a:solidFill>
                <a:latin typeface="Apple SD Gothic Neo"/>
              </a:rPr>
              <a:t>return</a:t>
            </a:r>
            <a:r>
              <a:rPr lang="en-US" altLang="ko-KR" sz="1900" dirty="0">
                <a:solidFill>
                  <a:srgbClr val="202124"/>
                </a:solidFill>
                <a:latin typeface="Apple SD Gothic Neo"/>
              </a:rPr>
              <a:t> </a:t>
            </a:r>
            <a:r>
              <a:rPr lang="en-US" altLang="ko-KR" sz="1900" dirty="0" err="1">
                <a:solidFill>
                  <a:srgbClr val="202124"/>
                </a:solidFill>
                <a:latin typeface="Apple SD Gothic Neo"/>
              </a:rPr>
              <a:t>retList</a:t>
            </a:r>
            <a:r>
              <a:rPr lang="en-US" altLang="ko-KR" sz="1900" dirty="0">
                <a:solidFill>
                  <a:srgbClr val="202124"/>
                </a:solidFill>
                <a:latin typeface="Apple SD Gothic Neo"/>
              </a:rPr>
              <a:t>	# </a:t>
            </a:r>
            <a:r>
              <a:rPr lang="ko-KR" altLang="en-US" sz="1900" dirty="0">
                <a:solidFill>
                  <a:srgbClr val="202124"/>
                </a:solidFill>
                <a:latin typeface="Apple SD Gothic Neo"/>
              </a:rPr>
              <a:t>반환되는 값이 리스트형 하나이기때문에 괜찮아요</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함수를 불러 </a:t>
            </a:r>
            <a:r>
              <a:rPr lang="ko-KR" altLang="en-US" sz="1900" dirty="0" err="1">
                <a:solidFill>
                  <a:srgbClr val="202124"/>
                </a:solidFill>
                <a:latin typeface="Apple SD Gothic Neo"/>
              </a:rPr>
              <a:t>올때는</a:t>
            </a:r>
            <a:r>
              <a:rPr lang="ko-KR" altLang="en-US" sz="1900" dirty="0">
                <a:solidFill>
                  <a:srgbClr val="202124"/>
                </a:solidFill>
                <a:latin typeface="Apple SD Gothic Neo"/>
              </a:rPr>
              <a:t> 반환 받을 리스트가 있어야해요</a:t>
            </a:r>
            <a:endParaRPr lang="en-US" altLang="ko-KR" sz="1900" dirty="0">
              <a:solidFill>
                <a:srgbClr val="202124"/>
              </a:solidFill>
              <a:latin typeface="Apple SD Gothic Neo"/>
            </a:endParaRPr>
          </a:p>
          <a:p>
            <a:pPr marL="457200" lvl="1" indent="0">
              <a:buNone/>
            </a:pPr>
            <a:r>
              <a:rPr lang="en-US" altLang="ko-KR" sz="1900" dirty="0" err="1">
                <a:solidFill>
                  <a:srgbClr val="202124"/>
                </a:solidFill>
                <a:latin typeface="Apple SD Gothic Neo"/>
              </a:rPr>
              <a:t>myList</a:t>
            </a:r>
            <a:r>
              <a:rPr lang="en-US" altLang="ko-KR" sz="1900" dirty="0">
                <a:solidFill>
                  <a:srgbClr val="202124"/>
                </a:solidFill>
                <a:latin typeface="Apple SD Gothic Neo"/>
              </a:rPr>
              <a:t> = [ ] 		# func3_multi_return( ) </a:t>
            </a:r>
            <a:r>
              <a:rPr lang="ko-KR" altLang="en-US" sz="1900" dirty="0">
                <a:solidFill>
                  <a:srgbClr val="202124"/>
                </a:solidFill>
                <a:latin typeface="Apple SD Gothic Neo"/>
              </a:rPr>
              <a:t>함수를 실행하고 돌려 받을 리스트</a:t>
            </a:r>
            <a:endParaRPr lang="en-US" altLang="ko-KR" sz="1900" dirty="0">
              <a:solidFill>
                <a:srgbClr val="202124"/>
              </a:solidFill>
              <a:latin typeface="Apple SD Gothic Neo"/>
            </a:endParaRPr>
          </a:p>
          <a:p>
            <a:pPr marL="457200" lvl="1" indent="0">
              <a:buNone/>
            </a:pPr>
            <a:r>
              <a:rPr lang="en-US" altLang="ko-KR" sz="1900" dirty="0" err="1">
                <a:solidFill>
                  <a:srgbClr val="202124"/>
                </a:solidFill>
                <a:latin typeface="Apple SD Gothic Neo"/>
              </a:rPr>
              <a:t>myList</a:t>
            </a:r>
            <a:r>
              <a:rPr lang="en-US" altLang="ko-KR" sz="1900" dirty="0">
                <a:solidFill>
                  <a:srgbClr val="202124"/>
                </a:solidFill>
                <a:latin typeface="Apple SD Gothic Neo"/>
              </a:rPr>
              <a:t> = func3_multi_return( )</a:t>
            </a: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print( </a:t>
            </a:r>
            <a:r>
              <a:rPr lang="en-US" altLang="ko-KR" sz="1900" dirty="0" err="1">
                <a:solidFill>
                  <a:srgbClr val="202124"/>
                </a:solidFill>
                <a:latin typeface="Apple SD Gothic Neo"/>
              </a:rPr>
              <a:t>myList</a:t>
            </a:r>
            <a:r>
              <a:rPr lang="en-US" altLang="ko-KR" sz="1900" dirty="0">
                <a:solidFill>
                  <a:srgbClr val="202124"/>
                </a:solidFill>
                <a:latin typeface="Apple SD Gothic Neo"/>
              </a:rPr>
              <a:t> )		# [ 100, 200 ] </a:t>
            </a:r>
            <a:r>
              <a:rPr lang="ko-KR" altLang="en-US" sz="1900" dirty="0">
                <a:solidFill>
                  <a:srgbClr val="202124"/>
                </a:solidFill>
                <a:latin typeface="Apple SD Gothic Neo"/>
              </a:rPr>
              <a:t>라고 출력됨 </a:t>
            </a:r>
            <a:r>
              <a:rPr lang="en-US" altLang="ko-KR" sz="1900" dirty="0">
                <a:solidFill>
                  <a:srgbClr val="202124"/>
                </a:solidFill>
                <a:latin typeface="Apple SD Gothic Neo"/>
              </a:rPr>
              <a:t> </a:t>
            </a:r>
          </a:p>
          <a:p>
            <a:pPr marL="457200" lvl="1" indent="0">
              <a:buNone/>
            </a:pPr>
            <a:endParaRPr lang="en-US" altLang="ko-KR" sz="1900" dirty="0">
              <a:solidFill>
                <a:srgbClr val="202124"/>
              </a:solidFill>
              <a:latin typeface="Apple SD Gothic Neo"/>
            </a:endParaRPr>
          </a:p>
          <a:p>
            <a:pPr marL="457200" lvl="1" indent="0">
              <a:buNone/>
            </a:pPr>
            <a:r>
              <a:rPr lang="en-US" altLang="ko-KR" sz="1900" dirty="0" err="1">
                <a:solidFill>
                  <a:srgbClr val="202124"/>
                </a:solidFill>
                <a:latin typeface="Apple SD Gothic Neo"/>
              </a:rPr>
              <a:t>first_value</a:t>
            </a:r>
            <a:r>
              <a:rPr lang="en-US" altLang="ko-KR" sz="1900" dirty="0">
                <a:solidFill>
                  <a:srgbClr val="202124"/>
                </a:solidFill>
                <a:latin typeface="Apple SD Gothic Neo"/>
              </a:rPr>
              <a:t> = </a:t>
            </a:r>
            <a:r>
              <a:rPr lang="en-US" altLang="ko-KR" sz="1900" dirty="0" err="1">
                <a:solidFill>
                  <a:srgbClr val="202124"/>
                </a:solidFill>
                <a:latin typeface="Apple SD Gothic Neo"/>
              </a:rPr>
              <a:t>myList</a:t>
            </a:r>
            <a:r>
              <a:rPr lang="en-US" altLang="ko-KR" sz="1900" dirty="0">
                <a:solidFill>
                  <a:srgbClr val="202124"/>
                </a:solidFill>
                <a:latin typeface="Apple SD Gothic Neo"/>
              </a:rPr>
              <a:t> [0]		# 100 </a:t>
            </a:r>
            <a:r>
              <a:rPr lang="ko-KR" altLang="en-US" sz="1900" dirty="0">
                <a:solidFill>
                  <a:srgbClr val="202124"/>
                </a:solidFill>
                <a:latin typeface="Apple SD Gothic Neo"/>
              </a:rPr>
              <a:t>이 입력되고</a:t>
            </a:r>
            <a:r>
              <a:rPr lang="en-US" altLang="ko-KR" sz="1900" dirty="0">
                <a:solidFill>
                  <a:srgbClr val="202124"/>
                </a:solidFill>
                <a:latin typeface="Apple SD Gothic Neo"/>
              </a:rPr>
              <a:t>,</a:t>
            </a:r>
          </a:p>
          <a:p>
            <a:pPr marL="457200" lvl="1" indent="0">
              <a:buNone/>
            </a:pPr>
            <a:r>
              <a:rPr lang="en-US" altLang="ko-KR" sz="1900" dirty="0" err="1">
                <a:solidFill>
                  <a:srgbClr val="202124"/>
                </a:solidFill>
                <a:latin typeface="Apple SD Gothic Neo"/>
              </a:rPr>
              <a:t>second_value</a:t>
            </a:r>
            <a:r>
              <a:rPr lang="en-US" altLang="ko-KR" sz="1900" dirty="0">
                <a:solidFill>
                  <a:srgbClr val="202124"/>
                </a:solidFill>
                <a:latin typeface="Apple SD Gothic Neo"/>
              </a:rPr>
              <a:t> = </a:t>
            </a:r>
            <a:r>
              <a:rPr lang="en-US" altLang="ko-KR" sz="1900" dirty="0" err="1">
                <a:solidFill>
                  <a:srgbClr val="202124"/>
                </a:solidFill>
                <a:latin typeface="Apple SD Gothic Neo"/>
              </a:rPr>
              <a:t>myList</a:t>
            </a:r>
            <a:r>
              <a:rPr lang="en-US" altLang="ko-KR" sz="1900" dirty="0">
                <a:solidFill>
                  <a:srgbClr val="202124"/>
                </a:solidFill>
                <a:latin typeface="Apple SD Gothic Neo"/>
              </a:rPr>
              <a:t> [1]	# 200 </a:t>
            </a:r>
            <a:r>
              <a:rPr lang="ko-KR" altLang="en-US" sz="1900" dirty="0">
                <a:solidFill>
                  <a:srgbClr val="202124"/>
                </a:solidFill>
                <a:latin typeface="Apple SD Gothic Neo"/>
              </a:rPr>
              <a:t>이 입력되겠죠</a:t>
            </a:r>
            <a:r>
              <a:rPr lang="en-US" altLang="ko-KR" sz="1900" dirty="0">
                <a:solidFill>
                  <a:srgbClr val="202124"/>
                </a:solidFill>
                <a:latin typeface="Apple SD Gothic Neo"/>
              </a:rPr>
              <a:t>?</a:t>
            </a:r>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54</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lstStyle/>
          <a:p>
            <a:r>
              <a:rPr lang="ko-KR" altLang="en-US" dirty="0"/>
              <a:t>함수</a:t>
            </a:r>
          </a:p>
        </p:txBody>
      </p:sp>
    </p:spTree>
    <p:extLst>
      <p:ext uri="{BB962C8B-B14F-4D97-AF65-F5344CB8AC3E}">
        <p14:creationId xmlns:p14="http://schemas.microsoft.com/office/powerpoint/2010/main" val="36802205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a:xfrm>
            <a:off x="838200" y="1406769"/>
            <a:ext cx="10515600" cy="5314706"/>
          </a:xfrm>
        </p:spPr>
        <p:txBody>
          <a:bodyPr>
            <a:normAutofit fontScale="92500" lnSpcReduction="10000"/>
          </a:bodyPr>
          <a:lstStyle/>
          <a:p>
            <a:r>
              <a:rPr lang="ko-KR" altLang="en-US" dirty="0">
                <a:solidFill>
                  <a:srgbClr val="202124"/>
                </a:solidFill>
                <a:latin typeface="Apple SD Gothic Neo"/>
              </a:rPr>
              <a:t>함수 안에 어떤 값을 넘겨줘서 실행하고 싶을 때 </a:t>
            </a:r>
            <a:r>
              <a:rPr lang="en-US" altLang="ko-KR" dirty="0">
                <a:solidFill>
                  <a:srgbClr val="202124"/>
                </a:solidFill>
                <a:latin typeface="Apple SD Gothic Neo"/>
              </a:rPr>
              <a:t>: </a:t>
            </a:r>
            <a:r>
              <a:rPr lang="ko-KR" altLang="en-US" dirty="0">
                <a:solidFill>
                  <a:schemeClr val="accent1"/>
                </a:solidFill>
                <a:latin typeface="Apple SD Gothic Neo"/>
              </a:rPr>
              <a:t>매개변수 활용</a:t>
            </a:r>
            <a:endParaRPr lang="en-US" altLang="ko-KR" dirty="0">
              <a:solidFill>
                <a:schemeClr val="accent1"/>
              </a:solidFill>
              <a:latin typeface="Apple SD Gothic Neo"/>
            </a:endParaRPr>
          </a:p>
          <a:p>
            <a:pPr marL="457200" lvl="1" indent="0">
              <a:buNone/>
            </a:pPr>
            <a:r>
              <a:rPr lang="en-US" altLang="ko-KR" sz="1900" dirty="0">
                <a:solidFill>
                  <a:srgbClr val="202124"/>
                </a:solidFill>
                <a:latin typeface="Apple SD Gothic Neo"/>
              </a:rPr>
              <a:t>def </a:t>
            </a:r>
            <a:r>
              <a:rPr lang="en-US" altLang="ko-KR" sz="1900" dirty="0" err="1">
                <a:solidFill>
                  <a:srgbClr val="202124"/>
                </a:solidFill>
                <a:latin typeface="Apple SD Gothic Neo"/>
              </a:rPr>
              <a:t>func_plus</a:t>
            </a:r>
            <a:r>
              <a:rPr lang="en-US" altLang="ko-KR" sz="1900" dirty="0">
                <a:solidFill>
                  <a:srgbClr val="202124"/>
                </a:solidFill>
                <a:latin typeface="Apple SD Gothic Neo"/>
              </a:rPr>
              <a:t> ( </a:t>
            </a:r>
            <a:r>
              <a:rPr lang="en-US" altLang="ko-KR" sz="1900" dirty="0">
                <a:solidFill>
                  <a:schemeClr val="accent1"/>
                </a:solidFill>
                <a:latin typeface="Apple SD Gothic Neo"/>
              </a:rPr>
              <a:t>v1, v2 </a:t>
            </a:r>
            <a:r>
              <a:rPr lang="en-US" altLang="ko-KR" sz="1900" dirty="0">
                <a:solidFill>
                  <a:srgbClr val="202124"/>
                </a:solidFill>
                <a:latin typeface="Apple SD Gothic Neo"/>
              </a:rPr>
              <a:t>) :	# </a:t>
            </a:r>
            <a:r>
              <a:rPr lang="ko-KR" altLang="en-US" sz="1900" dirty="0">
                <a:solidFill>
                  <a:srgbClr val="202124"/>
                </a:solidFill>
                <a:latin typeface="Apple SD Gothic Neo"/>
              </a:rPr>
              <a:t>매개변수 순서대로 </a:t>
            </a:r>
            <a:r>
              <a:rPr lang="en-US" altLang="ko-KR" sz="1900" dirty="0">
                <a:solidFill>
                  <a:srgbClr val="202124"/>
                </a:solidFill>
                <a:latin typeface="Apple SD Gothic Neo"/>
              </a:rPr>
              <a:t>v1, v2 </a:t>
            </a:r>
            <a:r>
              <a:rPr lang="ko-KR" altLang="en-US" sz="1900" dirty="0">
                <a:solidFill>
                  <a:srgbClr val="202124"/>
                </a:solidFill>
                <a:latin typeface="Apple SD Gothic Neo"/>
              </a:rPr>
              <a:t>에 대입</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hap = 0			# </a:t>
            </a:r>
            <a:r>
              <a:rPr lang="ko-KR" altLang="en-US" sz="1900" dirty="0">
                <a:solidFill>
                  <a:srgbClr val="202124"/>
                </a:solidFill>
                <a:latin typeface="Apple SD Gothic Neo"/>
              </a:rPr>
              <a:t>함수 안에서만 사용되는 </a:t>
            </a:r>
            <a:r>
              <a:rPr lang="ko-KR" altLang="en-US" sz="1900" dirty="0">
                <a:solidFill>
                  <a:schemeClr val="accent1"/>
                </a:solidFill>
                <a:latin typeface="Apple SD Gothic Neo"/>
              </a:rPr>
              <a:t>지역 변수</a:t>
            </a:r>
            <a:endParaRPr lang="en-US" altLang="ko-KR" sz="1900" dirty="0">
              <a:solidFill>
                <a:schemeClr val="accent1"/>
              </a:solidFill>
              <a:latin typeface="Apple SD Gothic Neo"/>
            </a:endParaRPr>
          </a:p>
          <a:p>
            <a:pPr marL="457200" lvl="1" indent="0">
              <a:buNone/>
            </a:pPr>
            <a:r>
              <a:rPr lang="en-US" altLang="ko-KR" sz="1900" dirty="0">
                <a:solidFill>
                  <a:srgbClr val="202124"/>
                </a:solidFill>
                <a:latin typeface="Apple SD Gothic Neo"/>
              </a:rPr>
              <a:t>      hap = v1 + v2		# </a:t>
            </a:r>
            <a:r>
              <a:rPr lang="ko-KR" altLang="en-US" sz="1900" dirty="0">
                <a:solidFill>
                  <a:srgbClr val="202124"/>
                </a:solidFill>
                <a:latin typeface="Apple SD Gothic Neo"/>
              </a:rPr>
              <a:t>함수 안에서 수행할 코드</a:t>
            </a:r>
            <a:r>
              <a:rPr lang="en-US" altLang="ko-KR" sz="1900" dirty="0">
                <a:solidFill>
                  <a:srgbClr val="202124"/>
                </a:solidFill>
                <a:latin typeface="Apple SD Gothic Neo"/>
              </a:rPr>
              <a:t>, </a:t>
            </a:r>
            <a:r>
              <a:rPr lang="ko-KR" altLang="en-US" sz="1900" dirty="0">
                <a:solidFill>
                  <a:srgbClr val="202124"/>
                </a:solidFill>
                <a:latin typeface="Apple SD Gothic Neo"/>
              </a:rPr>
              <a:t>두 숫자를 더해서 </a:t>
            </a:r>
            <a:r>
              <a:rPr lang="en-US" altLang="ko-KR" sz="1900" dirty="0">
                <a:solidFill>
                  <a:srgbClr val="202124"/>
                </a:solidFill>
                <a:latin typeface="Apple SD Gothic Neo"/>
              </a:rPr>
              <a:t>hap </a:t>
            </a:r>
            <a:r>
              <a:rPr lang="ko-KR" altLang="en-US" sz="1900" dirty="0">
                <a:solidFill>
                  <a:srgbClr val="202124"/>
                </a:solidFill>
                <a:latin typeface="Apple SD Gothic Neo"/>
              </a:rPr>
              <a:t>에 넣음</a:t>
            </a:r>
            <a:endParaRPr lang="en-US" altLang="ko-KR" sz="1900" dirty="0">
              <a:solidFill>
                <a:srgbClr val="202124"/>
              </a:solidFill>
              <a:latin typeface="Apple SD Gothic Neo"/>
            </a:endParaRPr>
          </a:p>
          <a:p>
            <a:pPr marL="457200" lvl="1" indent="0">
              <a:buNone/>
            </a:pPr>
            <a:r>
              <a:rPr lang="en-US" altLang="ko-KR" sz="1900" dirty="0">
                <a:solidFill>
                  <a:srgbClr val="C00000"/>
                </a:solidFill>
                <a:latin typeface="Apple SD Gothic Neo"/>
              </a:rPr>
              <a:t>      </a:t>
            </a:r>
            <a:r>
              <a:rPr lang="en-US" altLang="ko-KR" sz="1900" dirty="0">
                <a:latin typeface="Apple SD Gothic Neo"/>
              </a:rPr>
              <a:t>return </a:t>
            </a:r>
            <a:r>
              <a:rPr lang="en-US" altLang="ko-KR" sz="1900" dirty="0">
                <a:solidFill>
                  <a:srgbClr val="202124"/>
                </a:solidFill>
                <a:latin typeface="Apple SD Gothic Neo"/>
              </a:rPr>
              <a:t>hap			# </a:t>
            </a:r>
            <a:r>
              <a:rPr lang="ko-KR" altLang="en-US" sz="1900" dirty="0">
                <a:solidFill>
                  <a:srgbClr val="202124"/>
                </a:solidFill>
                <a:latin typeface="Apple SD Gothic Neo"/>
              </a:rPr>
              <a:t>계산 결과인 </a:t>
            </a:r>
            <a:r>
              <a:rPr lang="en-US" altLang="ko-KR" sz="1900" dirty="0">
                <a:solidFill>
                  <a:srgbClr val="202124"/>
                </a:solidFill>
                <a:latin typeface="Apple SD Gothic Neo"/>
              </a:rPr>
              <a:t>hap </a:t>
            </a:r>
            <a:r>
              <a:rPr lang="ko-KR" altLang="en-US" sz="1900" dirty="0">
                <a:solidFill>
                  <a:srgbClr val="202124"/>
                </a:solidFill>
                <a:latin typeface="Apple SD Gothic Neo"/>
              </a:rPr>
              <a:t>을 돌려줌</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함수를 부를 때는 </a:t>
            </a:r>
            <a:r>
              <a:rPr lang="en-US" altLang="ko-KR" sz="1900" dirty="0">
                <a:solidFill>
                  <a:srgbClr val="202124"/>
                </a:solidFill>
                <a:latin typeface="Apple SD Gothic Neo"/>
              </a:rPr>
              <a:t>(</a:t>
            </a:r>
            <a:r>
              <a:rPr lang="ko-KR" altLang="en-US" sz="1900" dirty="0">
                <a:solidFill>
                  <a:srgbClr val="202124"/>
                </a:solidFill>
                <a:latin typeface="Apple SD Gothic Neo"/>
              </a:rPr>
              <a:t>호출할 때는</a:t>
            </a:r>
            <a:r>
              <a:rPr lang="en-US" altLang="ko-KR" sz="1900" dirty="0">
                <a:solidFill>
                  <a:srgbClr val="202124"/>
                </a:solidFill>
                <a:latin typeface="Apple SD Gothic Neo"/>
              </a:rPr>
              <a:t>)</a:t>
            </a:r>
            <a:r>
              <a:rPr lang="ko-KR" altLang="en-US" sz="1900" dirty="0">
                <a:solidFill>
                  <a:srgbClr val="202124"/>
                </a:solidFill>
                <a:latin typeface="Apple SD Gothic Neo"/>
              </a:rPr>
              <a:t> 넘겨줄 매개변수가 있어야해요</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sum = </a:t>
            </a:r>
            <a:r>
              <a:rPr lang="en-US" altLang="ko-KR" sz="1900" dirty="0" err="1">
                <a:solidFill>
                  <a:srgbClr val="202124"/>
                </a:solidFill>
                <a:latin typeface="Apple SD Gothic Neo"/>
              </a:rPr>
              <a:t>func_plus</a:t>
            </a:r>
            <a:r>
              <a:rPr lang="en-US" altLang="ko-KR" sz="1900" dirty="0">
                <a:solidFill>
                  <a:srgbClr val="202124"/>
                </a:solidFill>
                <a:latin typeface="Apple SD Gothic Neo"/>
              </a:rPr>
              <a:t> ( </a:t>
            </a:r>
            <a:r>
              <a:rPr lang="en-US" altLang="ko-KR" sz="1900" dirty="0">
                <a:solidFill>
                  <a:srgbClr val="C00000"/>
                </a:solidFill>
                <a:latin typeface="Apple SD Gothic Neo"/>
              </a:rPr>
              <a:t>100, 200</a:t>
            </a:r>
            <a:r>
              <a:rPr lang="en-US" altLang="ko-KR" sz="1900" dirty="0">
                <a:solidFill>
                  <a:srgbClr val="202124"/>
                </a:solidFill>
                <a:latin typeface="Apple SD Gothic Neo"/>
              </a:rPr>
              <a:t> )	# 100</a:t>
            </a:r>
            <a:r>
              <a:rPr lang="ko-KR" altLang="en-US" sz="1900" dirty="0">
                <a:solidFill>
                  <a:srgbClr val="202124"/>
                </a:solidFill>
                <a:latin typeface="Apple SD Gothic Neo"/>
              </a:rPr>
              <a:t>과 </a:t>
            </a:r>
            <a:r>
              <a:rPr lang="en-US" altLang="ko-KR" sz="1900" dirty="0">
                <a:solidFill>
                  <a:srgbClr val="202124"/>
                </a:solidFill>
                <a:latin typeface="Apple SD Gothic Neo"/>
              </a:rPr>
              <a:t>200</a:t>
            </a:r>
            <a:r>
              <a:rPr lang="ko-KR" altLang="en-US" sz="1900" dirty="0">
                <a:solidFill>
                  <a:srgbClr val="202124"/>
                </a:solidFill>
                <a:latin typeface="Apple SD Gothic Neo"/>
              </a:rPr>
              <a:t>을 담아 보내서 함수한테 일을 시킴</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r>
              <a:rPr lang="ko-KR" altLang="en-US" sz="2300" dirty="0">
                <a:solidFill>
                  <a:srgbClr val="202124"/>
                </a:solidFill>
                <a:latin typeface="Apple SD Gothic Neo"/>
              </a:rPr>
              <a:t>매개변수를 넘겨주고 </a:t>
            </a:r>
            <a:r>
              <a:rPr lang="ko-KR" altLang="en-US" sz="2300" dirty="0" err="1">
                <a:solidFill>
                  <a:srgbClr val="202124"/>
                </a:solidFill>
                <a:latin typeface="Apple SD Gothic Neo"/>
              </a:rPr>
              <a:t>리턴값을</a:t>
            </a:r>
            <a:r>
              <a:rPr lang="ko-KR" altLang="en-US" sz="2300" dirty="0">
                <a:solidFill>
                  <a:srgbClr val="202124"/>
                </a:solidFill>
                <a:latin typeface="Apple SD Gothic Neo"/>
              </a:rPr>
              <a:t> 반환 받는 함수</a:t>
            </a:r>
            <a:endParaRPr lang="en-US" altLang="ko-KR" sz="2300" dirty="0">
              <a:solidFill>
                <a:srgbClr val="202124"/>
              </a:solidFill>
              <a:latin typeface="Apple SD Gothic Neo"/>
            </a:endParaRPr>
          </a:p>
          <a:p>
            <a:pPr marL="0" indent="0">
              <a:lnSpc>
                <a:spcPts val="1500"/>
              </a:lnSpc>
              <a:buNone/>
            </a:pPr>
            <a:r>
              <a:rPr lang="en-US" altLang="ko-KR" sz="1800" dirty="0">
                <a:solidFill>
                  <a:srgbClr val="202124"/>
                </a:solidFill>
                <a:latin typeface="Apple SD Gothic Neo"/>
              </a:rPr>
              <a:t>    def calc ( v1, v2, op) :</a:t>
            </a:r>
          </a:p>
          <a:p>
            <a:pPr marL="0" indent="0">
              <a:lnSpc>
                <a:spcPts val="1500"/>
              </a:lnSpc>
              <a:buNone/>
            </a:pPr>
            <a:r>
              <a:rPr lang="en-US" altLang="ko-KR" sz="1800" dirty="0">
                <a:solidFill>
                  <a:srgbClr val="202124"/>
                </a:solidFill>
                <a:latin typeface="Apple SD Gothic Neo"/>
              </a:rPr>
              <a:t>        if op == ‘+’ :</a:t>
            </a:r>
          </a:p>
          <a:p>
            <a:pPr marL="0" indent="0">
              <a:lnSpc>
                <a:spcPts val="1500"/>
              </a:lnSpc>
              <a:buNone/>
            </a:pPr>
            <a:r>
              <a:rPr lang="en-US" altLang="ko-KR" sz="1800" dirty="0">
                <a:solidFill>
                  <a:srgbClr val="202124"/>
                </a:solidFill>
                <a:latin typeface="Apple SD Gothic Neo"/>
              </a:rPr>
              <a:t>            return v1 + v2</a:t>
            </a:r>
          </a:p>
          <a:p>
            <a:pPr marL="0" indent="0">
              <a:lnSpc>
                <a:spcPts val="1500"/>
              </a:lnSpc>
              <a:buNone/>
            </a:pPr>
            <a:r>
              <a:rPr lang="en-US" altLang="ko-KR" sz="1800" dirty="0">
                <a:solidFill>
                  <a:srgbClr val="202124"/>
                </a:solidFill>
                <a:latin typeface="Apple SD Gothic Neo"/>
              </a:rPr>
              <a:t>        </a:t>
            </a:r>
            <a:r>
              <a:rPr lang="en-US" altLang="ko-KR" sz="1800" dirty="0" err="1">
                <a:solidFill>
                  <a:srgbClr val="202124"/>
                </a:solidFill>
                <a:latin typeface="Apple SD Gothic Neo"/>
              </a:rPr>
              <a:t>elif</a:t>
            </a:r>
            <a:r>
              <a:rPr lang="en-US" altLang="ko-KR" sz="1800" dirty="0">
                <a:solidFill>
                  <a:srgbClr val="202124"/>
                </a:solidFill>
                <a:latin typeface="Apple SD Gothic Neo"/>
              </a:rPr>
              <a:t> op == ‘*’ :</a:t>
            </a:r>
          </a:p>
          <a:p>
            <a:pPr marL="0" indent="0">
              <a:lnSpc>
                <a:spcPts val="1500"/>
              </a:lnSpc>
              <a:buNone/>
            </a:pPr>
            <a:r>
              <a:rPr lang="en-US" altLang="ko-KR" sz="1800" dirty="0">
                <a:solidFill>
                  <a:srgbClr val="202124"/>
                </a:solidFill>
                <a:latin typeface="Apple SD Gothic Neo"/>
              </a:rPr>
              <a:t>            return v1 * v2</a:t>
            </a:r>
          </a:p>
          <a:p>
            <a:pPr marL="0" indent="0">
              <a:lnSpc>
                <a:spcPts val="1500"/>
              </a:lnSpc>
              <a:buNone/>
            </a:pPr>
            <a:r>
              <a:rPr lang="en-US" altLang="ko-KR" sz="1800" dirty="0">
                <a:solidFill>
                  <a:srgbClr val="202124"/>
                </a:solidFill>
                <a:latin typeface="Apple SD Gothic Neo"/>
              </a:rPr>
              <a:t>        else :</a:t>
            </a:r>
          </a:p>
          <a:p>
            <a:pPr marL="0" indent="0">
              <a:lnSpc>
                <a:spcPts val="1500"/>
              </a:lnSpc>
              <a:buNone/>
            </a:pPr>
            <a:r>
              <a:rPr lang="en-US" altLang="ko-KR" sz="1800" dirty="0">
                <a:solidFill>
                  <a:srgbClr val="202124"/>
                </a:solidFill>
                <a:latin typeface="Apple SD Gothic Neo"/>
              </a:rPr>
              <a:t>            return -9999999</a:t>
            </a:r>
          </a:p>
          <a:p>
            <a:pPr marL="457200" lvl="1" indent="0">
              <a:buNone/>
            </a:pPr>
            <a:endParaRPr lang="en-US" altLang="ko-KR" sz="1900" dirty="0">
              <a:solidFill>
                <a:srgbClr val="202124"/>
              </a:solidFill>
              <a:latin typeface="Apple SD Gothic Neo"/>
            </a:endParaRPr>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55</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lstStyle/>
          <a:p>
            <a:r>
              <a:rPr lang="ko-KR" altLang="en-US" dirty="0"/>
              <a:t>함수</a:t>
            </a:r>
          </a:p>
        </p:txBody>
      </p:sp>
      <p:sp>
        <p:nvSpPr>
          <p:cNvPr id="6" name="TextBox 5">
            <a:extLst>
              <a:ext uri="{FF2B5EF4-FFF2-40B4-BE49-F238E27FC236}">
                <a16:creationId xmlns:a16="http://schemas.microsoft.com/office/drawing/2014/main" id="{92D8B795-867A-4432-A7A0-CCA466DB39F7}"/>
              </a:ext>
            </a:extLst>
          </p:cNvPr>
          <p:cNvSpPr txBox="1"/>
          <p:nvPr/>
        </p:nvSpPr>
        <p:spPr>
          <a:xfrm>
            <a:off x="6258757" y="4507587"/>
            <a:ext cx="5568063" cy="2031325"/>
          </a:xfrm>
          <a:prstGeom prst="rect">
            <a:avLst/>
          </a:prstGeom>
          <a:noFill/>
        </p:spPr>
        <p:txBody>
          <a:bodyPr wrap="none" rtlCol="0">
            <a:spAutoFit/>
          </a:bodyPr>
          <a:lstStyle/>
          <a:p>
            <a:r>
              <a:rPr lang="en-US" altLang="ko-KR" dirty="0"/>
              <a:t>result = 0</a:t>
            </a:r>
          </a:p>
          <a:p>
            <a:r>
              <a:rPr lang="en-US" altLang="ko-KR" dirty="0"/>
              <a:t>var1, var2, </a:t>
            </a:r>
            <a:r>
              <a:rPr lang="en-US" altLang="ko-KR" dirty="0" err="1"/>
              <a:t>oper</a:t>
            </a:r>
            <a:r>
              <a:rPr lang="en-US" altLang="ko-KR" dirty="0"/>
              <a:t> = 0, 0, “”</a:t>
            </a:r>
          </a:p>
          <a:p>
            <a:r>
              <a:rPr lang="en-US" altLang="ko-KR" dirty="0" err="1"/>
              <a:t>oper</a:t>
            </a:r>
            <a:r>
              <a:rPr lang="en-US" altLang="ko-KR" dirty="0"/>
              <a:t> = input(“</a:t>
            </a:r>
            <a:r>
              <a:rPr lang="ko-KR" altLang="en-US" dirty="0"/>
              <a:t>계산 연산자</a:t>
            </a:r>
            <a:r>
              <a:rPr lang="en-US" altLang="ko-KR" dirty="0"/>
              <a:t>?”)</a:t>
            </a:r>
          </a:p>
          <a:p>
            <a:r>
              <a:rPr lang="en-US" altLang="ko-KR" dirty="0"/>
              <a:t>var1 = int(input(“</a:t>
            </a:r>
            <a:r>
              <a:rPr lang="ko-KR" altLang="en-US" dirty="0"/>
              <a:t>첫번째 수</a:t>
            </a:r>
            <a:r>
              <a:rPr lang="en-US" altLang="ko-KR" dirty="0"/>
              <a:t>?”))</a:t>
            </a:r>
          </a:p>
          <a:p>
            <a:r>
              <a:rPr lang="en-US" altLang="ko-KR" dirty="0"/>
              <a:t>var2 = int(input(“</a:t>
            </a:r>
            <a:r>
              <a:rPr lang="ko-KR" altLang="en-US" dirty="0" err="1"/>
              <a:t>두번재</a:t>
            </a:r>
            <a:r>
              <a:rPr lang="ko-KR" altLang="en-US" dirty="0"/>
              <a:t> 수</a:t>
            </a:r>
            <a:r>
              <a:rPr lang="en-US" altLang="ko-KR" dirty="0"/>
              <a:t>?”))</a:t>
            </a:r>
          </a:p>
          <a:p>
            <a:r>
              <a:rPr lang="en-US" altLang="ko-KR" dirty="0"/>
              <a:t>result = calc(var1, var2, </a:t>
            </a:r>
            <a:r>
              <a:rPr lang="en-US" altLang="ko-KR" dirty="0" err="1"/>
              <a:t>oper</a:t>
            </a:r>
            <a:r>
              <a:rPr lang="en-US" altLang="ko-KR" dirty="0"/>
              <a:t>)</a:t>
            </a:r>
          </a:p>
          <a:p>
            <a:r>
              <a:rPr lang="en-US" altLang="ko-KR" dirty="0"/>
              <a:t>print(“%d %s %d = %d” % (var1, </a:t>
            </a:r>
            <a:r>
              <a:rPr lang="en-US" altLang="ko-KR" dirty="0" err="1"/>
              <a:t>oper</a:t>
            </a:r>
            <a:r>
              <a:rPr lang="en-US" altLang="ko-KR" dirty="0"/>
              <a:t>, var2, result))</a:t>
            </a:r>
            <a:endParaRPr lang="ko-KR" altLang="en-US" dirty="0"/>
          </a:p>
        </p:txBody>
      </p:sp>
    </p:spTree>
    <p:extLst>
      <p:ext uri="{BB962C8B-B14F-4D97-AF65-F5344CB8AC3E}">
        <p14:creationId xmlns:p14="http://schemas.microsoft.com/office/powerpoint/2010/main" val="2953437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939F32-11DC-40BF-A8EE-87CFB19CF69B}"/>
              </a:ext>
            </a:extLst>
          </p:cNvPr>
          <p:cNvSpPr>
            <a:spLocks noGrp="1"/>
          </p:cNvSpPr>
          <p:nvPr>
            <p:ph idx="1"/>
          </p:nvPr>
        </p:nvSpPr>
        <p:spPr>
          <a:xfrm>
            <a:off x="838200" y="1406769"/>
            <a:ext cx="10515600" cy="5086106"/>
          </a:xfrm>
        </p:spPr>
        <p:txBody>
          <a:bodyPr>
            <a:normAutofit/>
          </a:bodyPr>
          <a:lstStyle/>
          <a:p>
            <a:r>
              <a:rPr lang="ko-KR" altLang="en-US" dirty="0"/>
              <a:t>차이점 </a:t>
            </a:r>
            <a:r>
              <a:rPr lang="en-US" altLang="ko-KR" dirty="0"/>
              <a:t>?</a:t>
            </a:r>
          </a:p>
          <a:p>
            <a:pPr lvl="1"/>
            <a:r>
              <a:rPr lang="ko-KR" altLang="en-US" dirty="0"/>
              <a:t>지역변수는 한정된 지역에서만 사용되는 변수이고</a:t>
            </a:r>
            <a:r>
              <a:rPr lang="en-US" altLang="ko-KR" dirty="0"/>
              <a:t>, </a:t>
            </a:r>
            <a:r>
              <a:rPr lang="ko-KR" altLang="en-US" dirty="0"/>
              <a:t>전역변수는 프로그램 전체에서 사용되는 변수</a:t>
            </a:r>
            <a:endParaRPr lang="en-US" altLang="ko-KR" dirty="0"/>
          </a:p>
          <a:p>
            <a:pPr marL="0" indent="0">
              <a:buNone/>
            </a:pPr>
            <a:r>
              <a:rPr lang="en-US" altLang="ko-KR" sz="1800" dirty="0"/>
              <a:t>def</a:t>
            </a:r>
            <a:r>
              <a:rPr lang="ko-KR" altLang="en-US" sz="1800" dirty="0"/>
              <a:t> </a:t>
            </a:r>
            <a:r>
              <a:rPr lang="en-US" altLang="ko-KR" sz="1800" dirty="0"/>
              <a:t>func1(</a:t>
            </a:r>
            <a:r>
              <a:rPr lang="ko-KR" altLang="en-US" sz="1800" dirty="0"/>
              <a:t> </a:t>
            </a:r>
            <a:r>
              <a:rPr lang="en-US" altLang="ko-KR" sz="1800" dirty="0"/>
              <a:t>) :</a:t>
            </a:r>
          </a:p>
          <a:p>
            <a:pPr marL="0" indent="0">
              <a:buNone/>
            </a:pPr>
            <a:r>
              <a:rPr lang="en-US" altLang="ko-KR" sz="1800" dirty="0"/>
              <a:t>    a = 10	# </a:t>
            </a:r>
            <a:r>
              <a:rPr lang="ko-KR" altLang="en-US" sz="1800" dirty="0"/>
              <a:t>지역변수</a:t>
            </a:r>
            <a:endParaRPr lang="en-US" altLang="ko-KR" sz="1800" dirty="0"/>
          </a:p>
          <a:p>
            <a:pPr marL="0" indent="0">
              <a:buNone/>
            </a:pPr>
            <a:r>
              <a:rPr lang="en-US" altLang="ko-KR" sz="1800" dirty="0"/>
              <a:t>    print(“func1( )</a:t>
            </a:r>
            <a:r>
              <a:rPr lang="ko-KR" altLang="en-US" sz="1800" dirty="0"/>
              <a:t>에서</a:t>
            </a:r>
            <a:r>
              <a:rPr lang="en-US" altLang="ko-KR" sz="1800" dirty="0"/>
              <a:t> a</a:t>
            </a:r>
            <a:r>
              <a:rPr lang="ko-KR" altLang="en-US" sz="1800" dirty="0"/>
              <a:t>의 값 </a:t>
            </a:r>
            <a:r>
              <a:rPr lang="en-US" altLang="ko-KR" sz="1800" dirty="0"/>
              <a:t>%d” % a)	# 10 </a:t>
            </a:r>
            <a:r>
              <a:rPr lang="ko-KR" altLang="en-US" sz="1800" dirty="0"/>
              <a:t>출력됨</a:t>
            </a:r>
            <a:endParaRPr lang="en-US" altLang="ko-KR" sz="1800" dirty="0"/>
          </a:p>
          <a:p>
            <a:pPr marL="0" indent="0">
              <a:buNone/>
            </a:pPr>
            <a:endParaRPr lang="en-US" altLang="ko-KR" sz="1800" dirty="0"/>
          </a:p>
          <a:p>
            <a:pPr marL="0" indent="0">
              <a:buNone/>
            </a:pPr>
            <a:r>
              <a:rPr lang="en-US" altLang="ko-KR" sz="1800" dirty="0"/>
              <a:t>def func2( ) :</a:t>
            </a:r>
          </a:p>
          <a:p>
            <a:pPr marL="0" indent="0">
              <a:buNone/>
            </a:pPr>
            <a:r>
              <a:rPr lang="en-US" altLang="ko-KR" sz="1800" dirty="0"/>
              <a:t>    print(“func2( )</a:t>
            </a:r>
            <a:r>
              <a:rPr lang="ko-KR" altLang="en-US" sz="1800" dirty="0"/>
              <a:t>에서 </a:t>
            </a:r>
            <a:r>
              <a:rPr lang="en-US" altLang="ko-KR" sz="1800" dirty="0"/>
              <a:t>a</a:t>
            </a:r>
            <a:r>
              <a:rPr lang="ko-KR" altLang="en-US" sz="1800" dirty="0"/>
              <a:t>의 값 </a:t>
            </a:r>
            <a:r>
              <a:rPr lang="en-US" altLang="ko-KR" sz="1800" dirty="0"/>
              <a:t>%d” % a) 	# a</a:t>
            </a:r>
            <a:r>
              <a:rPr lang="ko-KR" altLang="en-US" sz="1800" dirty="0"/>
              <a:t>를 선언하지 않았음</a:t>
            </a:r>
            <a:endParaRPr lang="en-US" altLang="ko-KR" sz="1800" dirty="0"/>
          </a:p>
          <a:p>
            <a:pPr marL="0" indent="0">
              <a:buNone/>
            </a:pPr>
            <a:endParaRPr lang="en-US" altLang="ko-KR" sz="1800" dirty="0"/>
          </a:p>
          <a:p>
            <a:pPr marL="0" indent="0">
              <a:buNone/>
            </a:pPr>
            <a:r>
              <a:rPr lang="en-US" altLang="ko-KR" sz="1800" dirty="0"/>
              <a:t>a = 20		# </a:t>
            </a:r>
            <a:r>
              <a:rPr lang="ko-KR" altLang="en-US" sz="1800" dirty="0"/>
              <a:t>전역변수로 선언</a:t>
            </a:r>
            <a:endParaRPr lang="en-US" altLang="ko-KR" sz="1800" dirty="0"/>
          </a:p>
          <a:p>
            <a:pPr marL="0" indent="0">
              <a:buNone/>
            </a:pPr>
            <a:r>
              <a:rPr lang="en-US" altLang="ko-KR" sz="1800" dirty="0"/>
              <a:t>func1( )		# func1( )</a:t>
            </a:r>
            <a:r>
              <a:rPr lang="ko-KR" altLang="en-US" sz="1800" dirty="0"/>
              <a:t>에서 </a:t>
            </a:r>
            <a:r>
              <a:rPr lang="en-US" altLang="ko-KR" sz="1800" dirty="0"/>
              <a:t>a</a:t>
            </a:r>
            <a:r>
              <a:rPr lang="ko-KR" altLang="en-US" sz="1800" dirty="0"/>
              <a:t>의 값 </a:t>
            </a:r>
            <a:r>
              <a:rPr lang="en-US" altLang="ko-KR" sz="1800" dirty="0"/>
              <a:t>10</a:t>
            </a:r>
          </a:p>
          <a:p>
            <a:pPr marL="0" indent="0">
              <a:buNone/>
            </a:pPr>
            <a:r>
              <a:rPr lang="en-US" altLang="ko-KR" sz="1800" dirty="0"/>
              <a:t>func2( )		# func2( )</a:t>
            </a:r>
            <a:r>
              <a:rPr lang="ko-KR" altLang="en-US" sz="1800" dirty="0"/>
              <a:t>에서 </a:t>
            </a:r>
            <a:r>
              <a:rPr lang="en-US" altLang="ko-KR" sz="1800" dirty="0"/>
              <a:t>a</a:t>
            </a:r>
            <a:r>
              <a:rPr lang="ko-KR" altLang="en-US" sz="1800" dirty="0"/>
              <a:t>의 값 </a:t>
            </a:r>
            <a:r>
              <a:rPr lang="en-US" altLang="ko-KR" sz="1800" dirty="0"/>
              <a:t>20</a:t>
            </a:r>
            <a:endParaRPr lang="ko-KR" altLang="en-US" sz="1800" dirty="0"/>
          </a:p>
        </p:txBody>
      </p:sp>
      <p:sp>
        <p:nvSpPr>
          <p:cNvPr id="3" name="바닥글 개체 틀 2">
            <a:extLst>
              <a:ext uri="{FF2B5EF4-FFF2-40B4-BE49-F238E27FC236}">
                <a16:creationId xmlns:a16="http://schemas.microsoft.com/office/drawing/2014/main" id="{98225442-D105-444B-AD1B-C3C09B137B8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D227FD5-9F61-45BD-9396-60D3969F2182}"/>
              </a:ext>
            </a:extLst>
          </p:cNvPr>
          <p:cNvSpPr>
            <a:spLocks noGrp="1"/>
          </p:cNvSpPr>
          <p:nvPr>
            <p:ph type="sldNum" sz="quarter" idx="11"/>
          </p:nvPr>
        </p:nvSpPr>
        <p:spPr/>
        <p:txBody>
          <a:bodyPr/>
          <a:lstStyle/>
          <a:p>
            <a:r>
              <a:rPr lang="ko-KR" altLang="en-US"/>
              <a:t> </a:t>
            </a:r>
            <a:fld id="{6280F36F-71BF-49B8-9E8F-C9B7AF481C74}" type="slidenum">
              <a:rPr lang="ko-KR" altLang="en-US" smtClean="0"/>
              <a:pPr/>
              <a:t>56</a:t>
            </a:fld>
            <a:endParaRPr lang="en-US" altLang="ko-KR" dirty="0"/>
          </a:p>
        </p:txBody>
      </p:sp>
      <p:sp>
        <p:nvSpPr>
          <p:cNvPr id="5" name="제목 4">
            <a:extLst>
              <a:ext uri="{FF2B5EF4-FFF2-40B4-BE49-F238E27FC236}">
                <a16:creationId xmlns:a16="http://schemas.microsoft.com/office/drawing/2014/main" id="{2BB7B2E1-58FD-40E6-BE21-52D4D7B62C25}"/>
              </a:ext>
            </a:extLst>
          </p:cNvPr>
          <p:cNvSpPr>
            <a:spLocks noGrp="1"/>
          </p:cNvSpPr>
          <p:nvPr>
            <p:ph type="title"/>
          </p:nvPr>
        </p:nvSpPr>
        <p:spPr/>
        <p:txBody>
          <a:bodyPr/>
          <a:lstStyle/>
          <a:p>
            <a:r>
              <a:rPr lang="ko-KR" altLang="en-US" dirty="0"/>
              <a:t>전역변수</a:t>
            </a:r>
            <a:r>
              <a:rPr lang="en-US" altLang="ko-KR" dirty="0"/>
              <a:t>, </a:t>
            </a:r>
            <a:r>
              <a:rPr lang="ko-KR" altLang="en-US" dirty="0"/>
              <a:t>지역변수</a:t>
            </a:r>
          </a:p>
        </p:txBody>
      </p:sp>
    </p:spTree>
    <p:extLst>
      <p:ext uri="{BB962C8B-B14F-4D97-AF65-F5344CB8AC3E}">
        <p14:creationId xmlns:p14="http://schemas.microsoft.com/office/powerpoint/2010/main" val="299684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85939F32-11DC-40BF-A8EE-87CFB19CF69B}"/>
              </a:ext>
            </a:extLst>
          </p:cNvPr>
          <p:cNvSpPr>
            <a:spLocks noGrp="1"/>
          </p:cNvSpPr>
          <p:nvPr>
            <p:ph idx="1"/>
          </p:nvPr>
        </p:nvSpPr>
        <p:spPr>
          <a:xfrm>
            <a:off x="838200" y="1406769"/>
            <a:ext cx="10515600" cy="5086106"/>
          </a:xfrm>
        </p:spPr>
        <p:txBody>
          <a:bodyPr>
            <a:normAutofit lnSpcReduction="10000"/>
          </a:bodyPr>
          <a:lstStyle/>
          <a:p>
            <a:r>
              <a:rPr lang="ko-KR" altLang="en-US" dirty="0"/>
              <a:t>함수내에서 전역변수의 값을 </a:t>
            </a:r>
            <a:r>
              <a:rPr lang="ko-KR" altLang="en-US" dirty="0" err="1"/>
              <a:t>수정할려면</a:t>
            </a:r>
            <a:r>
              <a:rPr lang="ko-KR" altLang="en-US" dirty="0"/>
              <a:t> </a:t>
            </a:r>
            <a:r>
              <a:rPr lang="en-US" altLang="ko-KR" dirty="0"/>
              <a:t>?</a:t>
            </a:r>
          </a:p>
          <a:p>
            <a:pPr lvl="1"/>
            <a:r>
              <a:rPr lang="ko-KR" altLang="en-US" dirty="0"/>
              <a:t>함수내에서 전역변수와 이름이 동일한 변수명을 사용하면 지역변수로 인식한다</a:t>
            </a:r>
            <a:r>
              <a:rPr lang="en-US" altLang="ko-KR" dirty="0"/>
              <a:t>. </a:t>
            </a:r>
            <a:r>
              <a:rPr lang="ko-KR" altLang="en-US" dirty="0"/>
              <a:t>따라서 전역변수라는 것을 선언해 줄 필요가 있다</a:t>
            </a:r>
            <a:r>
              <a:rPr lang="en-US" altLang="ko-KR" dirty="0"/>
              <a:t>.</a:t>
            </a:r>
          </a:p>
          <a:p>
            <a:pPr marL="0" indent="0">
              <a:buNone/>
            </a:pPr>
            <a:r>
              <a:rPr lang="en-US" altLang="ko-KR" sz="1800" dirty="0"/>
              <a:t>def</a:t>
            </a:r>
            <a:r>
              <a:rPr lang="ko-KR" altLang="en-US" sz="1800" dirty="0"/>
              <a:t> </a:t>
            </a:r>
            <a:r>
              <a:rPr lang="en-US" altLang="ko-KR" sz="1800" dirty="0"/>
              <a:t>func1(</a:t>
            </a:r>
            <a:r>
              <a:rPr lang="ko-KR" altLang="en-US" sz="1800" dirty="0"/>
              <a:t> </a:t>
            </a:r>
            <a:r>
              <a:rPr lang="en-US" altLang="ko-KR" sz="1800" dirty="0"/>
              <a:t>) :</a:t>
            </a:r>
          </a:p>
          <a:p>
            <a:pPr marL="0" indent="0">
              <a:buNone/>
            </a:pPr>
            <a:r>
              <a:rPr lang="en-US" altLang="ko-KR" sz="1800" dirty="0"/>
              <a:t>    </a:t>
            </a:r>
            <a:r>
              <a:rPr lang="en-US" altLang="ko-KR" sz="1800" dirty="0">
                <a:solidFill>
                  <a:schemeClr val="accent1"/>
                </a:solidFill>
              </a:rPr>
              <a:t>global </a:t>
            </a:r>
            <a:r>
              <a:rPr lang="en-US" altLang="ko-KR" sz="1800" dirty="0"/>
              <a:t>a	# </a:t>
            </a:r>
            <a:r>
              <a:rPr lang="ko-KR" altLang="en-US" sz="1800" dirty="0"/>
              <a:t>이 함수 안에서 </a:t>
            </a:r>
            <a:r>
              <a:rPr lang="en-US" altLang="ko-KR" sz="1800" dirty="0"/>
              <a:t>a</a:t>
            </a:r>
            <a:r>
              <a:rPr lang="ko-KR" altLang="en-US" sz="1800" dirty="0"/>
              <a:t>는 전역변수로 사용된다는 것을 선언</a:t>
            </a:r>
            <a:endParaRPr lang="en-US" altLang="ko-KR" sz="1800" dirty="0"/>
          </a:p>
          <a:p>
            <a:pPr marL="0" indent="0">
              <a:buNone/>
            </a:pPr>
            <a:r>
              <a:rPr lang="en-US" altLang="ko-KR" sz="1800" dirty="0"/>
              <a:t>    a = 10	# </a:t>
            </a:r>
            <a:r>
              <a:rPr lang="ko-KR" altLang="en-US" sz="1800" dirty="0"/>
              <a:t>지역변수가 아니라 </a:t>
            </a:r>
            <a:r>
              <a:rPr lang="ko-KR" altLang="en-US" sz="1800" dirty="0" err="1"/>
              <a:t>전역변수이므로</a:t>
            </a:r>
            <a:r>
              <a:rPr lang="ko-KR" altLang="en-US" sz="1800" dirty="0"/>
              <a:t> </a:t>
            </a:r>
            <a:r>
              <a:rPr lang="en-US" altLang="ko-KR" sz="1800" dirty="0"/>
              <a:t>a</a:t>
            </a:r>
            <a:r>
              <a:rPr lang="ko-KR" altLang="en-US" sz="1800" dirty="0"/>
              <a:t>의 값이 변경됨</a:t>
            </a:r>
            <a:endParaRPr lang="en-US" altLang="ko-KR" sz="1800" dirty="0"/>
          </a:p>
          <a:p>
            <a:pPr marL="0" indent="0">
              <a:buNone/>
            </a:pPr>
            <a:r>
              <a:rPr lang="en-US" altLang="ko-KR" sz="1800" dirty="0"/>
              <a:t>    print(“func1( )</a:t>
            </a:r>
            <a:r>
              <a:rPr lang="ko-KR" altLang="en-US" sz="1800" dirty="0"/>
              <a:t>에서</a:t>
            </a:r>
            <a:r>
              <a:rPr lang="en-US" altLang="ko-KR" sz="1800" dirty="0"/>
              <a:t> a</a:t>
            </a:r>
            <a:r>
              <a:rPr lang="ko-KR" altLang="en-US" sz="1800" dirty="0"/>
              <a:t>의 값 </a:t>
            </a:r>
            <a:r>
              <a:rPr lang="en-US" altLang="ko-KR" sz="1800" dirty="0"/>
              <a:t>%d” % a)	# 10 </a:t>
            </a:r>
            <a:r>
              <a:rPr lang="ko-KR" altLang="en-US" sz="1800" dirty="0"/>
              <a:t>출력됨</a:t>
            </a:r>
            <a:endParaRPr lang="en-US" altLang="ko-KR" sz="1800" dirty="0"/>
          </a:p>
          <a:p>
            <a:pPr marL="0" indent="0">
              <a:buNone/>
            </a:pPr>
            <a:endParaRPr lang="en-US" altLang="ko-KR" sz="1800" dirty="0"/>
          </a:p>
          <a:p>
            <a:pPr marL="0" indent="0">
              <a:buNone/>
            </a:pPr>
            <a:r>
              <a:rPr lang="en-US" altLang="ko-KR" sz="1800" dirty="0"/>
              <a:t>def func2( ) :</a:t>
            </a:r>
          </a:p>
          <a:p>
            <a:pPr marL="0" indent="0">
              <a:buNone/>
            </a:pPr>
            <a:r>
              <a:rPr lang="en-US" altLang="ko-KR" sz="1800" dirty="0"/>
              <a:t>    print(“func2( )</a:t>
            </a:r>
            <a:r>
              <a:rPr lang="ko-KR" altLang="en-US" sz="1800" dirty="0"/>
              <a:t>에서 </a:t>
            </a:r>
            <a:r>
              <a:rPr lang="en-US" altLang="ko-KR" sz="1800" dirty="0"/>
              <a:t>a</a:t>
            </a:r>
            <a:r>
              <a:rPr lang="ko-KR" altLang="en-US" sz="1800" dirty="0"/>
              <a:t>의 값 </a:t>
            </a:r>
            <a:r>
              <a:rPr lang="en-US" altLang="ko-KR" sz="1800" dirty="0"/>
              <a:t>%d” % a) 	# a</a:t>
            </a:r>
            <a:r>
              <a:rPr lang="ko-KR" altLang="en-US" sz="1800" dirty="0"/>
              <a:t>를 선언하지 않았음</a:t>
            </a:r>
            <a:endParaRPr lang="en-US" altLang="ko-KR" sz="1800" dirty="0"/>
          </a:p>
          <a:p>
            <a:pPr marL="0" indent="0">
              <a:buNone/>
            </a:pPr>
            <a:endParaRPr lang="en-US" altLang="ko-KR" sz="1800" dirty="0"/>
          </a:p>
          <a:p>
            <a:pPr marL="0" indent="0">
              <a:buNone/>
            </a:pPr>
            <a:r>
              <a:rPr lang="en-US" altLang="ko-KR" sz="1800" dirty="0"/>
              <a:t>a = 20		# </a:t>
            </a:r>
            <a:r>
              <a:rPr lang="ko-KR" altLang="en-US" sz="1800" dirty="0"/>
              <a:t>전역변수로 선언</a:t>
            </a:r>
            <a:endParaRPr lang="en-US" altLang="ko-KR" sz="1800" dirty="0"/>
          </a:p>
          <a:p>
            <a:pPr marL="0" indent="0">
              <a:buNone/>
            </a:pPr>
            <a:r>
              <a:rPr lang="en-US" altLang="ko-KR" sz="1800" dirty="0"/>
              <a:t>func1( )		# a</a:t>
            </a:r>
            <a:r>
              <a:rPr lang="ko-KR" altLang="en-US" sz="1800" dirty="0"/>
              <a:t>의 값이 수정되었음 </a:t>
            </a:r>
            <a:r>
              <a:rPr lang="en-US" altLang="ko-KR" sz="1800" dirty="0"/>
              <a:t>: func1( )</a:t>
            </a:r>
            <a:r>
              <a:rPr lang="ko-KR" altLang="en-US" sz="1800" dirty="0"/>
              <a:t>에서 </a:t>
            </a:r>
            <a:r>
              <a:rPr lang="en-US" altLang="ko-KR" sz="1800" dirty="0"/>
              <a:t>a</a:t>
            </a:r>
            <a:r>
              <a:rPr lang="ko-KR" altLang="en-US" sz="1800" dirty="0"/>
              <a:t>의 값 </a:t>
            </a:r>
            <a:r>
              <a:rPr lang="en-US" altLang="ko-KR" sz="1800" dirty="0"/>
              <a:t>10</a:t>
            </a:r>
          </a:p>
          <a:p>
            <a:pPr marL="0" indent="0">
              <a:buNone/>
            </a:pPr>
            <a:r>
              <a:rPr lang="en-US" altLang="ko-KR" sz="1800" dirty="0"/>
              <a:t>func2( )		# func2( )</a:t>
            </a:r>
            <a:r>
              <a:rPr lang="ko-KR" altLang="en-US" sz="1800" dirty="0"/>
              <a:t>에서 </a:t>
            </a:r>
            <a:r>
              <a:rPr lang="en-US" altLang="ko-KR" sz="1800" dirty="0"/>
              <a:t>a</a:t>
            </a:r>
            <a:r>
              <a:rPr lang="ko-KR" altLang="en-US" sz="1800" dirty="0"/>
              <a:t>의 값 </a:t>
            </a:r>
            <a:r>
              <a:rPr lang="en-US" altLang="ko-KR" sz="1800" dirty="0"/>
              <a:t>10</a:t>
            </a:r>
            <a:endParaRPr lang="ko-KR" altLang="en-US" sz="1800" dirty="0"/>
          </a:p>
        </p:txBody>
      </p:sp>
      <p:sp>
        <p:nvSpPr>
          <p:cNvPr id="3" name="바닥글 개체 틀 2">
            <a:extLst>
              <a:ext uri="{FF2B5EF4-FFF2-40B4-BE49-F238E27FC236}">
                <a16:creationId xmlns:a16="http://schemas.microsoft.com/office/drawing/2014/main" id="{98225442-D105-444B-AD1B-C3C09B137B8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D227FD5-9F61-45BD-9396-60D3969F2182}"/>
              </a:ext>
            </a:extLst>
          </p:cNvPr>
          <p:cNvSpPr>
            <a:spLocks noGrp="1"/>
          </p:cNvSpPr>
          <p:nvPr>
            <p:ph type="sldNum" sz="quarter" idx="11"/>
          </p:nvPr>
        </p:nvSpPr>
        <p:spPr/>
        <p:txBody>
          <a:bodyPr/>
          <a:lstStyle/>
          <a:p>
            <a:r>
              <a:rPr lang="ko-KR" altLang="en-US"/>
              <a:t> </a:t>
            </a:r>
            <a:fld id="{6280F36F-71BF-49B8-9E8F-C9B7AF481C74}" type="slidenum">
              <a:rPr lang="ko-KR" altLang="en-US" smtClean="0"/>
              <a:pPr/>
              <a:t>57</a:t>
            </a:fld>
            <a:endParaRPr lang="en-US" altLang="ko-KR" dirty="0"/>
          </a:p>
        </p:txBody>
      </p:sp>
      <p:sp>
        <p:nvSpPr>
          <p:cNvPr id="5" name="제목 4">
            <a:extLst>
              <a:ext uri="{FF2B5EF4-FFF2-40B4-BE49-F238E27FC236}">
                <a16:creationId xmlns:a16="http://schemas.microsoft.com/office/drawing/2014/main" id="{2BB7B2E1-58FD-40E6-BE21-52D4D7B62C25}"/>
              </a:ext>
            </a:extLst>
          </p:cNvPr>
          <p:cNvSpPr>
            <a:spLocks noGrp="1"/>
          </p:cNvSpPr>
          <p:nvPr>
            <p:ph type="title"/>
          </p:nvPr>
        </p:nvSpPr>
        <p:spPr/>
        <p:txBody>
          <a:bodyPr/>
          <a:lstStyle/>
          <a:p>
            <a:r>
              <a:rPr lang="ko-KR" altLang="en-US" dirty="0"/>
              <a:t>전역변수</a:t>
            </a:r>
            <a:r>
              <a:rPr lang="en-US" altLang="ko-KR" dirty="0"/>
              <a:t>, </a:t>
            </a:r>
            <a:r>
              <a:rPr lang="ko-KR" altLang="en-US" dirty="0"/>
              <a:t>지역변수</a:t>
            </a:r>
          </a:p>
        </p:txBody>
      </p:sp>
    </p:spTree>
    <p:extLst>
      <p:ext uri="{BB962C8B-B14F-4D97-AF65-F5344CB8AC3E}">
        <p14:creationId xmlns:p14="http://schemas.microsoft.com/office/powerpoint/2010/main" val="19080577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a:xfrm>
            <a:off x="838200" y="1406769"/>
            <a:ext cx="10515600" cy="5314706"/>
          </a:xfrm>
        </p:spPr>
        <p:txBody>
          <a:bodyPr>
            <a:normAutofit lnSpcReduction="10000"/>
          </a:bodyPr>
          <a:lstStyle/>
          <a:p>
            <a:r>
              <a:rPr lang="ko-KR" altLang="en-US" dirty="0">
                <a:solidFill>
                  <a:srgbClr val="202124"/>
                </a:solidFill>
                <a:latin typeface="Apple SD Gothic Neo"/>
              </a:rPr>
              <a:t>매개변수의 개수를 정확히 모를 때 </a:t>
            </a:r>
            <a:r>
              <a:rPr lang="en-US" altLang="ko-KR" dirty="0">
                <a:solidFill>
                  <a:srgbClr val="202124"/>
                </a:solidFill>
                <a:latin typeface="Apple SD Gothic Neo"/>
              </a:rPr>
              <a:t>: </a:t>
            </a:r>
            <a:r>
              <a:rPr lang="ko-KR" altLang="en-US" dirty="0">
                <a:solidFill>
                  <a:schemeClr val="accent1"/>
                </a:solidFill>
                <a:latin typeface="Apple SD Gothic Neo"/>
              </a:rPr>
              <a:t>매개변수의 기본값 설정</a:t>
            </a:r>
            <a:endParaRPr lang="en-US" altLang="ko-KR" dirty="0">
              <a:solidFill>
                <a:schemeClr val="accent1"/>
              </a:solidFill>
              <a:latin typeface="Apple SD Gothic Neo"/>
            </a:endParaRPr>
          </a:p>
          <a:p>
            <a:pPr marL="457200" lvl="1" indent="0">
              <a:buNone/>
            </a:pPr>
            <a:r>
              <a:rPr lang="en-US" altLang="ko-KR" sz="1900" dirty="0">
                <a:solidFill>
                  <a:srgbClr val="202124"/>
                </a:solidFill>
                <a:latin typeface="Apple SD Gothic Neo"/>
              </a:rPr>
              <a:t>def </a:t>
            </a:r>
            <a:r>
              <a:rPr lang="en-US" altLang="ko-KR" sz="1900" dirty="0" err="1">
                <a:solidFill>
                  <a:srgbClr val="202124"/>
                </a:solidFill>
                <a:latin typeface="Apple SD Gothic Neo"/>
              </a:rPr>
              <a:t>para_func</a:t>
            </a:r>
            <a:r>
              <a:rPr lang="en-US" altLang="ko-KR" sz="1900" dirty="0">
                <a:solidFill>
                  <a:srgbClr val="202124"/>
                </a:solidFill>
                <a:latin typeface="Apple SD Gothic Neo"/>
              </a:rPr>
              <a:t> ( </a:t>
            </a:r>
            <a:r>
              <a:rPr lang="en-US" altLang="ko-KR" sz="1900" dirty="0">
                <a:solidFill>
                  <a:schemeClr val="accent1"/>
                </a:solidFill>
                <a:latin typeface="Apple SD Gothic Neo"/>
              </a:rPr>
              <a:t>v1, v2, v3 = 0 </a:t>
            </a:r>
            <a:r>
              <a:rPr lang="en-US" altLang="ko-KR" sz="1900" dirty="0">
                <a:solidFill>
                  <a:srgbClr val="202124"/>
                </a:solidFill>
                <a:latin typeface="Apple SD Gothic Neo"/>
              </a:rPr>
              <a:t>) :	# </a:t>
            </a:r>
            <a:r>
              <a:rPr lang="ko-KR" altLang="en-US" sz="1900" dirty="0">
                <a:solidFill>
                  <a:srgbClr val="202124"/>
                </a:solidFill>
                <a:latin typeface="Apple SD Gothic Neo"/>
              </a:rPr>
              <a:t>매개변수 </a:t>
            </a:r>
            <a:r>
              <a:rPr lang="en-US" altLang="ko-KR" sz="1900" dirty="0">
                <a:solidFill>
                  <a:srgbClr val="202124"/>
                </a:solidFill>
                <a:latin typeface="Apple SD Gothic Neo"/>
              </a:rPr>
              <a:t>v1, v2 </a:t>
            </a:r>
            <a:r>
              <a:rPr lang="ko-KR" altLang="en-US" sz="1900" dirty="0">
                <a:solidFill>
                  <a:srgbClr val="202124"/>
                </a:solidFill>
                <a:latin typeface="Apple SD Gothic Neo"/>
              </a:rPr>
              <a:t>는 온다</a:t>
            </a:r>
            <a:r>
              <a:rPr lang="en-US" altLang="ko-KR" sz="1900" dirty="0">
                <a:solidFill>
                  <a:srgbClr val="202124"/>
                </a:solidFill>
                <a:latin typeface="Apple SD Gothic Neo"/>
              </a:rPr>
              <a:t>. </a:t>
            </a:r>
            <a:r>
              <a:rPr lang="ko-KR" altLang="en-US" sz="1900" dirty="0">
                <a:solidFill>
                  <a:srgbClr val="202124"/>
                </a:solidFill>
                <a:latin typeface="Apple SD Gothic Neo"/>
              </a:rPr>
              <a:t>그러나 </a:t>
            </a:r>
            <a:r>
              <a:rPr lang="en-US" altLang="ko-KR" sz="1900" dirty="0">
                <a:solidFill>
                  <a:srgbClr val="202124"/>
                </a:solidFill>
                <a:latin typeface="Apple SD Gothic Neo"/>
              </a:rPr>
              <a:t>v3</a:t>
            </a:r>
            <a:r>
              <a:rPr lang="ko-KR" altLang="en-US" sz="1900" dirty="0">
                <a:solidFill>
                  <a:srgbClr val="202124"/>
                </a:solidFill>
                <a:latin typeface="Apple SD Gothic Neo"/>
              </a:rPr>
              <a:t>가 </a:t>
            </a:r>
            <a:r>
              <a:rPr lang="ko-KR" altLang="en-US" sz="1900" dirty="0" err="1">
                <a:solidFill>
                  <a:srgbClr val="202124"/>
                </a:solidFill>
                <a:latin typeface="Apple SD Gothic Neo"/>
              </a:rPr>
              <a:t>올런지는</a:t>
            </a:r>
            <a:r>
              <a:rPr lang="ko-KR" altLang="en-US" sz="1900" dirty="0">
                <a:solidFill>
                  <a:srgbClr val="202124"/>
                </a:solidFill>
                <a:latin typeface="Apple SD Gothic Neo"/>
              </a:rPr>
              <a:t> 모른다</a:t>
            </a:r>
            <a:r>
              <a:rPr lang="en-US" altLang="ko-KR" sz="1900" dirty="0">
                <a:solidFill>
                  <a:srgbClr val="202124"/>
                </a:solidFill>
                <a:latin typeface="Apple SD Gothic Neo"/>
              </a:rPr>
              <a:t>.</a:t>
            </a:r>
          </a:p>
          <a:p>
            <a:pPr marL="457200" lvl="1" indent="0">
              <a:buNone/>
            </a:pPr>
            <a:r>
              <a:rPr lang="en-US" altLang="ko-KR" sz="1900" dirty="0">
                <a:solidFill>
                  <a:srgbClr val="202124"/>
                </a:solidFill>
                <a:latin typeface="Apple SD Gothic Neo"/>
              </a:rPr>
              <a:t>      hap = 0			#</a:t>
            </a:r>
            <a:endParaRPr lang="en-US" altLang="ko-KR" sz="1900" dirty="0">
              <a:solidFill>
                <a:schemeClr val="accent1"/>
              </a:solidFill>
              <a:latin typeface="Apple SD Gothic Neo"/>
            </a:endParaRPr>
          </a:p>
          <a:p>
            <a:pPr marL="457200" lvl="1" indent="0">
              <a:buNone/>
            </a:pPr>
            <a:r>
              <a:rPr lang="en-US" altLang="ko-KR" sz="1900" dirty="0">
                <a:solidFill>
                  <a:srgbClr val="202124"/>
                </a:solidFill>
                <a:latin typeface="Apple SD Gothic Neo"/>
              </a:rPr>
              <a:t>      hap = v1 + v2 + v3		# v1</a:t>
            </a:r>
            <a:r>
              <a:rPr lang="ko-KR" altLang="en-US" sz="1900" dirty="0">
                <a:solidFill>
                  <a:srgbClr val="202124"/>
                </a:solidFill>
                <a:latin typeface="Apple SD Gothic Neo"/>
              </a:rPr>
              <a:t>과 </a:t>
            </a:r>
            <a:r>
              <a:rPr lang="en-US" altLang="ko-KR" sz="1900" dirty="0">
                <a:solidFill>
                  <a:srgbClr val="202124"/>
                </a:solidFill>
                <a:latin typeface="Apple SD Gothic Neo"/>
              </a:rPr>
              <a:t>v2</a:t>
            </a:r>
            <a:r>
              <a:rPr lang="ko-KR" altLang="en-US" sz="1900" dirty="0">
                <a:solidFill>
                  <a:srgbClr val="202124"/>
                </a:solidFill>
                <a:latin typeface="Apple SD Gothic Neo"/>
              </a:rPr>
              <a:t>를 더하되 </a:t>
            </a:r>
            <a:r>
              <a:rPr lang="en-US" altLang="ko-KR" sz="1900" dirty="0">
                <a:solidFill>
                  <a:srgbClr val="202124"/>
                </a:solidFill>
                <a:latin typeface="Apple SD Gothic Neo"/>
              </a:rPr>
              <a:t>v3 </a:t>
            </a:r>
            <a:r>
              <a:rPr lang="ko-KR" altLang="en-US" sz="1900" dirty="0">
                <a:solidFill>
                  <a:srgbClr val="202124"/>
                </a:solidFill>
                <a:latin typeface="Apple SD Gothic Neo"/>
              </a:rPr>
              <a:t>값이 있으면 더해라</a:t>
            </a:r>
            <a:endParaRPr lang="en-US" altLang="ko-KR" sz="1900" dirty="0">
              <a:solidFill>
                <a:srgbClr val="202124"/>
              </a:solidFill>
              <a:latin typeface="Apple SD Gothic Neo"/>
            </a:endParaRPr>
          </a:p>
          <a:p>
            <a:pPr marL="457200" lvl="1" indent="0">
              <a:buNone/>
            </a:pPr>
            <a:r>
              <a:rPr lang="en-US" altLang="ko-KR" sz="1900" dirty="0">
                <a:solidFill>
                  <a:srgbClr val="C00000"/>
                </a:solidFill>
                <a:latin typeface="Apple SD Gothic Neo"/>
              </a:rPr>
              <a:t>      </a:t>
            </a:r>
            <a:r>
              <a:rPr lang="en-US" altLang="ko-KR" sz="1900" dirty="0">
                <a:latin typeface="Apple SD Gothic Neo"/>
              </a:rPr>
              <a:t>return </a:t>
            </a:r>
            <a:r>
              <a:rPr lang="en-US" altLang="ko-KR" sz="1900" dirty="0">
                <a:solidFill>
                  <a:srgbClr val="202124"/>
                </a:solidFill>
                <a:latin typeface="Apple SD Gothic Neo"/>
              </a:rPr>
              <a:t>hap			# </a:t>
            </a:r>
            <a:r>
              <a:rPr lang="ko-KR" altLang="en-US" sz="1900" dirty="0">
                <a:solidFill>
                  <a:srgbClr val="202124"/>
                </a:solidFill>
                <a:latin typeface="Apple SD Gothic Neo"/>
              </a:rPr>
              <a:t>계산 결과인 </a:t>
            </a:r>
            <a:r>
              <a:rPr lang="en-US" altLang="ko-KR" sz="1900" dirty="0">
                <a:solidFill>
                  <a:srgbClr val="202124"/>
                </a:solidFill>
                <a:latin typeface="Apple SD Gothic Neo"/>
              </a:rPr>
              <a:t>hap </a:t>
            </a:r>
            <a:r>
              <a:rPr lang="ko-KR" altLang="en-US" sz="1900" dirty="0">
                <a:solidFill>
                  <a:srgbClr val="202124"/>
                </a:solidFill>
                <a:latin typeface="Apple SD Gothic Neo"/>
              </a:rPr>
              <a:t>을 돌려줌</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다음과 같이 사용될 수 있음</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sum = </a:t>
            </a:r>
            <a:r>
              <a:rPr lang="en-US" altLang="ko-KR" sz="1900" dirty="0" err="1">
                <a:solidFill>
                  <a:srgbClr val="202124"/>
                </a:solidFill>
                <a:latin typeface="Apple SD Gothic Neo"/>
              </a:rPr>
              <a:t>para_func</a:t>
            </a:r>
            <a:r>
              <a:rPr lang="en-US" altLang="ko-KR" sz="1900" dirty="0">
                <a:solidFill>
                  <a:srgbClr val="202124"/>
                </a:solidFill>
                <a:latin typeface="Apple SD Gothic Neo"/>
              </a:rPr>
              <a:t> ( </a:t>
            </a:r>
            <a:r>
              <a:rPr lang="en-US" altLang="ko-KR" sz="1900" dirty="0">
                <a:solidFill>
                  <a:srgbClr val="C00000"/>
                </a:solidFill>
                <a:latin typeface="Apple SD Gothic Neo"/>
              </a:rPr>
              <a:t>100, 200</a:t>
            </a:r>
            <a:r>
              <a:rPr lang="en-US" altLang="ko-KR" sz="1900" dirty="0">
                <a:solidFill>
                  <a:srgbClr val="202124"/>
                </a:solidFill>
                <a:latin typeface="Apple SD Gothic Neo"/>
              </a:rPr>
              <a:t> )	# </a:t>
            </a:r>
            <a:r>
              <a:rPr lang="ko-KR" altLang="en-US" sz="1900" dirty="0">
                <a:solidFill>
                  <a:srgbClr val="202124"/>
                </a:solidFill>
                <a:latin typeface="Apple SD Gothic Neo"/>
              </a:rPr>
              <a:t>매개변수가 두 개</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sum = </a:t>
            </a:r>
            <a:r>
              <a:rPr lang="en-US" altLang="ko-KR" sz="1900" dirty="0" err="1">
                <a:solidFill>
                  <a:srgbClr val="202124"/>
                </a:solidFill>
                <a:latin typeface="Apple SD Gothic Neo"/>
              </a:rPr>
              <a:t>para_fucn</a:t>
            </a:r>
            <a:r>
              <a:rPr lang="en-US" altLang="ko-KR" sz="1900" dirty="0">
                <a:solidFill>
                  <a:srgbClr val="202124"/>
                </a:solidFill>
                <a:latin typeface="Apple SD Gothic Neo"/>
              </a:rPr>
              <a:t> ( 100, 200, 300 )	# </a:t>
            </a:r>
            <a:r>
              <a:rPr lang="ko-KR" altLang="en-US" sz="1900" dirty="0">
                <a:solidFill>
                  <a:srgbClr val="202124"/>
                </a:solidFill>
                <a:latin typeface="Apple SD Gothic Neo"/>
              </a:rPr>
              <a:t>매개변수가 세 개</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r>
              <a:rPr lang="ko-KR" altLang="en-US" sz="2300" dirty="0">
                <a:solidFill>
                  <a:srgbClr val="202124"/>
                </a:solidFill>
                <a:latin typeface="Apple SD Gothic Neo"/>
              </a:rPr>
              <a:t>매개변수의 개수를 지정하지 못할 때 </a:t>
            </a:r>
            <a:r>
              <a:rPr lang="en-US" altLang="ko-KR" sz="2300" dirty="0">
                <a:solidFill>
                  <a:srgbClr val="202124"/>
                </a:solidFill>
                <a:latin typeface="Apple SD Gothic Neo"/>
              </a:rPr>
              <a:t>: </a:t>
            </a:r>
            <a:r>
              <a:rPr lang="ko-KR" altLang="en-US" sz="2300" dirty="0">
                <a:solidFill>
                  <a:srgbClr val="202124"/>
                </a:solidFill>
                <a:latin typeface="Apple SD Gothic Neo"/>
              </a:rPr>
              <a:t>매개변수명 앞에 </a:t>
            </a:r>
            <a:r>
              <a:rPr lang="en-US" altLang="ko-KR" sz="2300" dirty="0">
                <a:solidFill>
                  <a:srgbClr val="202124"/>
                </a:solidFill>
                <a:latin typeface="Apple SD Gothic Neo"/>
              </a:rPr>
              <a:t>* </a:t>
            </a:r>
            <a:r>
              <a:rPr lang="ko-KR" altLang="en-US" sz="2300" dirty="0">
                <a:solidFill>
                  <a:srgbClr val="202124"/>
                </a:solidFill>
                <a:latin typeface="Apple SD Gothic Neo"/>
              </a:rPr>
              <a:t>붙임</a:t>
            </a:r>
            <a:endParaRPr lang="en-US" altLang="ko-KR" sz="2300" dirty="0">
              <a:solidFill>
                <a:srgbClr val="202124"/>
              </a:solidFill>
              <a:latin typeface="Apple SD Gothic Neo"/>
            </a:endParaRPr>
          </a:p>
          <a:p>
            <a:pPr marL="0" indent="0">
              <a:lnSpc>
                <a:spcPts val="1500"/>
              </a:lnSpc>
              <a:buNone/>
            </a:pPr>
            <a:r>
              <a:rPr lang="en-US" altLang="ko-KR" sz="1800" dirty="0">
                <a:solidFill>
                  <a:srgbClr val="202124"/>
                </a:solidFill>
                <a:latin typeface="Apple SD Gothic Neo"/>
              </a:rPr>
              <a:t>    def </a:t>
            </a:r>
            <a:r>
              <a:rPr lang="en-US" altLang="ko-KR" sz="1800" dirty="0" err="1">
                <a:solidFill>
                  <a:srgbClr val="202124"/>
                </a:solidFill>
                <a:latin typeface="Apple SD Gothic Neo"/>
              </a:rPr>
              <a:t>para_func</a:t>
            </a:r>
            <a:r>
              <a:rPr lang="en-US" altLang="ko-KR" sz="1800" dirty="0">
                <a:solidFill>
                  <a:srgbClr val="202124"/>
                </a:solidFill>
                <a:latin typeface="Apple SD Gothic Neo"/>
              </a:rPr>
              <a:t> ( *para ) :</a:t>
            </a:r>
          </a:p>
          <a:p>
            <a:pPr marL="0" indent="0">
              <a:lnSpc>
                <a:spcPts val="1500"/>
              </a:lnSpc>
              <a:buNone/>
            </a:pPr>
            <a:r>
              <a:rPr lang="en-US" altLang="ko-KR" sz="1800" dirty="0">
                <a:solidFill>
                  <a:srgbClr val="202124"/>
                </a:solidFill>
                <a:latin typeface="Apple SD Gothic Neo"/>
              </a:rPr>
              <a:t>        hap = 0</a:t>
            </a:r>
          </a:p>
          <a:p>
            <a:pPr marL="0" indent="0">
              <a:lnSpc>
                <a:spcPts val="1500"/>
              </a:lnSpc>
              <a:buNone/>
            </a:pPr>
            <a:r>
              <a:rPr lang="en-US" altLang="ko-KR" sz="1800" dirty="0">
                <a:solidFill>
                  <a:srgbClr val="202124"/>
                </a:solidFill>
                <a:latin typeface="Apple SD Gothic Neo"/>
              </a:rPr>
              <a:t>        for num in para :</a:t>
            </a:r>
          </a:p>
          <a:p>
            <a:pPr marL="0" indent="0">
              <a:lnSpc>
                <a:spcPts val="1500"/>
              </a:lnSpc>
              <a:buNone/>
            </a:pPr>
            <a:r>
              <a:rPr lang="en-US" altLang="ko-KR" sz="1800" dirty="0">
                <a:solidFill>
                  <a:srgbClr val="202124"/>
                </a:solidFill>
                <a:latin typeface="Apple SD Gothic Neo"/>
              </a:rPr>
              <a:t>            hap += num</a:t>
            </a:r>
          </a:p>
          <a:p>
            <a:pPr marL="0" indent="0">
              <a:lnSpc>
                <a:spcPts val="1500"/>
              </a:lnSpc>
              <a:buNone/>
            </a:pPr>
            <a:r>
              <a:rPr lang="en-US" altLang="ko-KR" sz="1800" dirty="0">
                <a:solidFill>
                  <a:srgbClr val="202124"/>
                </a:solidFill>
                <a:latin typeface="Apple SD Gothic Neo"/>
              </a:rPr>
              <a:t>        return v1 * v2</a:t>
            </a:r>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58</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lstStyle/>
          <a:p>
            <a:r>
              <a:rPr lang="ko-KR" altLang="en-US" dirty="0"/>
              <a:t>다시 함수</a:t>
            </a:r>
            <a:r>
              <a:rPr lang="en-US" altLang="ko-KR" dirty="0"/>
              <a:t>, </a:t>
            </a:r>
            <a:r>
              <a:rPr lang="ko-KR" altLang="en-US" dirty="0"/>
              <a:t>심화 내용</a:t>
            </a:r>
          </a:p>
        </p:txBody>
      </p:sp>
      <p:sp>
        <p:nvSpPr>
          <p:cNvPr id="7" name="TextBox 6">
            <a:extLst>
              <a:ext uri="{FF2B5EF4-FFF2-40B4-BE49-F238E27FC236}">
                <a16:creationId xmlns:a16="http://schemas.microsoft.com/office/drawing/2014/main" id="{433C130C-5786-4852-96F1-5E52EB369C30}"/>
              </a:ext>
            </a:extLst>
          </p:cNvPr>
          <p:cNvSpPr txBox="1"/>
          <p:nvPr/>
        </p:nvSpPr>
        <p:spPr>
          <a:xfrm>
            <a:off x="4555469" y="5054909"/>
            <a:ext cx="7120860" cy="1200329"/>
          </a:xfrm>
          <a:prstGeom prst="rect">
            <a:avLst/>
          </a:prstGeom>
          <a:noFill/>
        </p:spPr>
        <p:txBody>
          <a:bodyPr wrap="none" rtlCol="0">
            <a:spAutoFit/>
          </a:bodyPr>
          <a:lstStyle/>
          <a:p>
            <a:r>
              <a:rPr lang="en-US" altLang="ko-KR" dirty="0"/>
              <a:t>result = 0</a:t>
            </a:r>
          </a:p>
          <a:p>
            <a:r>
              <a:rPr lang="en-US" altLang="ko-KR" dirty="0"/>
              <a:t>result = </a:t>
            </a:r>
            <a:r>
              <a:rPr lang="en-US" altLang="ko-KR" dirty="0" err="1"/>
              <a:t>para_func</a:t>
            </a:r>
            <a:r>
              <a:rPr lang="en-US" altLang="ko-KR" dirty="0"/>
              <a:t> ( 10, 20 )	# (10,20) </a:t>
            </a:r>
            <a:r>
              <a:rPr lang="ko-KR" altLang="en-US" dirty="0"/>
              <a:t>형식의 </a:t>
            </a:r>
            <a:r>
              <a:rPr lang="ko-KR" altLang="en-US" dirty="0" err="1"/>
              <a:t>튜플로</a:t>
            </a:r>
            <a:r>
              <a:rPr lang="ko-KR" altLang="en-US" dirty="0"/>
              <a:t> 전달됨</a:t>
            </a:r>
            <a:endParaRPr lang="en-US" altLang="ko-KR" dirty="0"/>
          </a:p>
          <a:p>
            <a:r>
              <a:rPr lang="en-US" altLang="ko-KR" dirty="0"/>
              <a:t>result = </a:t>
            </a:r>
            <a:r>
              <a:rPr lang="en-US" altLang="ko-KR" dirty="0" err="1"/>
              <a:t>para_func</a:t>
            </a:r>
            <a:r>
              <a:rPr lang="en-US" altLang="ko-KR" dirty="0"/>
              <a:t> ( 10, 20, 30 )</a:t>
            </a:r>
          </a:p>
          <a:p>
            <a:r>
              <a:rPr lang="en-US" altLang="ko-KR" dirty="0"/>
              <a:t>result = </a:t>
            </a:r>
            <a:r>
              <a:rPr lang="en-US" altLang="ko-KR" dirty="0" err="1"/>
              <a:t>para_func</a:t>
            </a:r>
            <a:r>
              <a:rPr lang="en-US" altLang="ko-KR" dirty="0"/>
              <a:t> ( 10, 20, 30, 40, 50, 60 )</a:t>
            </a:r>
          </a:p>
        </p:txBody>
      </p:sp>
    </p:spTree>
    <p:extLst>
      <p:ext uri="{BB962C8B-B14F-4D97-AF65-F5344CB8AC3E}">
        <p14:creationId xmlns:p14="http://schemas.microsoft.com/office/powerpoint/2010/main" val="38170250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E6F0E273-899E-46A0-A95C-20BBFAF0F3B6}"/>
              </a:ext>
            </a:extLst>
          </p:cNvPr>
          <p:cNvSpPr>
            <a:spLocks noGrp="1"/>
          </p:cNvSpPr>
          <p:nvPr>
            <p:ph idx="1"/>
          </p:nvPr>
        </p:nvSpPr>
        <p:spPr>
          <a:xfrm>
            <a:off x="838200" y="1406769"/>
            <a:ext cx="10515600" cy="5314706"/>
          </a:xfrm>
        </p:spPr>
        <p:txBody>
          <a:bodyPr>
            <a:normAutofit/>
          </a:bodyPr>
          <a:lstStyle/>
          <a:p>
            <a:r>
              <a:rPr lang="ko-KR" altLang="en-US" dirty="0">
                <a:solidFill>
                  <a:srgbClr val="202124"/>
                </a:solidFill>
                <a:latin typeface="Apple SD Gothic Neo"/>
              </a:rPr>
              <a:t>매개변수 앞에 </a:t>
            </a:r>
            <a:r>
              <a:rPr lang="en-US" altLang="ko-KR" dirty="0">
                <a:solidFill>
                  <a:srgbClr val="202124"/>
                </a:solidFill>
                <a:latin typeface="Apple SD Gothic Neo"/>
              </a:rPr>
              <a:t>**</a:t>
            </a:r>
            <a:r>
              <a:rPr lang="ko-KR" altLang="en-US" dirty="0">
                <a:solidFill>
                  <a:srgbClr val="202124"/>
                </a:solidFill>
                <a:latin typeface="Apple SD Gothic Neo"/>
              </a:rPr>
              <a:t>를 붙이면 </a:t>
            </a:r>
            <a:r>
              <a:rPr lang="en-US" altLang="ko-KR" dirty="0">
                <a:solidFill>
                  <a:srgbClr val="202124"/>
                </a:solidFill>
                <a:latin typeface="Apple SD Gothic Neo"/>
              </a:rPr>
              <a:t>: </a:t>
            </a:r>
            <a:r>
              <a:rPr lang="ko-KR" altLang="en-US" dirty="0" err="1">
                <a:solidFill>
                  <a:schemeClr val="accent1"/>
                </a:solidFill>
                <a:latin typeface="Apple SD Gothic Neo"/>
              </a:rPr>
              <a:t>딕셔너리</a:t>
            </a:r>
            <a:r>
              <a:rPr lang="ko-KR" altLang="en-US" dirty="0">
                <a:solidFill>
                  <a:schemeClr val="accent1"/>
                </a:solidFill>
                <a:latin typeface="Apple SD Gothic Neo"/>
              </a:rPr>
              <a:t> 형식으로 전달받음</a:t>
            </a:r>
            <a:endParaRPr lang="en-US" altLang="ko-KR" dirty="0">
              <a:solidFill>
                <a:schemeClr val="accent1"/>
              </a:solidFill>
              <a:latin typeface="Apple SD Gothic Neo"/>
            </a:endParaRPr>
          </a:p>
          <a:p>
            <a:pPr lvl="1"/>
            <a:r>
              <a:rPr lang="ko-KR" altLang="en-US" dirty="0">
                <a:latin typeface="Apple SD Gothic Neo"/>
              </a:rPr>
              <a:t>함수 호출할 때는 </a:t>
            </a:r>
            <a:r>
              <a:rPr lang="en-US" altLang="ko-KR" dirty="0">
                <a:latin typeface="Apple SD Gothic Neo"/>
              </a:rPr>
              <a:t>‘</a:t>
            </a:r>
            <a:r>
              <a:rPr lang="ko-KR" altLang="en-US" dirty="0">
                <a:latin typeface="Apple SD Gothic Neo"/>
              </a:rPr>
              <a:t>키 </a:t>
            </a:r>
            <a:r>
              <a:rPr lang="en-US" altLang="ko-KR" dirty="0">
                <a:latin typeface="Apple SD Gothic Neo"/>
              </a:rPr>
              <a:t>= </a:t>
            </a:r>
            <a:r>
              <a:rPr lang="ko-KR" altLang="en-US" dirty="0">
                <a:latin typeface="Apple SD Gothic Neo"/>
              </a:rPr>
              <a:t>값</a:t>
            </a:r>
            <a:r>
              <a:rPr lang="en-US" altLang="ko-KR" dirty="0">
                <a:latin typeface="Apple SD Gothic Neo"/>
              </a:rPr>
              <a:t>’ </a:t>
            </a:r>
            <a:r>
              <a:rPr lang="ko-KR" altLang="en-US" dirty="0">
                <a:latin typeface="Apple SD Gothic Neo"/>
              </a:rPr>
              <a:t>형식으로 </a:t>
            </a:r>
            <a:r>
              <a:rPr lang="ko-KR" altLang="en-US" dirty="0" err="1">
                <a:latin typeface="Apple SD Gothic Neo"/>
              </a:rPr>
              <a:t>불러야한다</a:t>
            </a:r>
            <a:r>
              <a:rPr lang="en-US" altLang="ko-KR" dirty="0">
                <a:latin typeface="Apple SD Gothic Neo"/>
              </a:rPr>
              <a:t>.</a:t>
            </a:r>
          </a:p>
          <a:p>
            <a:pPr marL="457200" lvl="1" indent="0">
              <a:buNone/>
            </a:pPr>
            <a:r>
              <a:rPr lang="en-US" altLang="ko-KR" sz="1900" dirty="0">
                <a:solidFill>
                  <a:srgbClr val="202124"/>
                </a:solidFill>
                <a:latin typeface="Apple SD Gothic Neo"/>
              </a:rPr>
              <a:t>def </a:t>
            </a:r>
            <a:r>
              <a:rPr lang="en-US" altLang="ko-KR" sz="1900" dirty="0" err="1">
                <a:solidFill>
                  <a:srgbClr val="202124"/>
                </a:solidFill>
                <a:latin typeface="Apple SD Gothic Neo"/>
              </a:rPr>
              <a:t>dic_func</a:t>
            </a:r>
            <a:r>
              <a:rPr lang="en-US" altLang="ko-KR" sz="1900" dirty="0">
                <a:solidFill>
                  <a:srgbClr val="202124"/>
                </a:solidFill>
                <a:latin typeface="Apple SD Gothic Neo"/>
              </a:rPr>
              <a:t> ( </a:t>
            </a:r>
            <a:r>
              <a:rPr lang="en-US" altLang="ko-KR" sz="1900" dirty="0">
                <a:solidFill>
                  <a:schemeClr val="accent1"/>
                </a:solidFill>
                <a:latin typeface="Apple SD Gothic Neo"/>
              </a:rPr>
              <a:t>**para </a:t>
            </a:r>
            <a:r>
              <a:rPr lang="en-US" altLang="ko-KR" sz="1900" dirty="0">
                <a:solidFill>
                  <a:srgbClr val="202124"/>
                </a:solidFill>
                <a:latin typeface="Apple SD Gothic Neo"/>
              </a:rPr>
              <a:t>) :				# </a:t>
            </a:r>
            <a:r>
              <a:rPr lang="ko-KR" altLang="en-US" sz="1900" dirty="0">
                <a:solidFill>
                  <a:srgbClr val="202124"/>
                </a:solidFill>
                <a:latin typeface="Apple SD Gothic Neo"/>
              </a:rPr>
              <a:t>매개변수는 </a:t>
            </a:r>
            <a:r>
              <a:rPr lang="ko-KR" altLang="en-US" sz="1900" dirty="0" err="1">
                <a:solidFill>
                  <a:srgbClr val="202124"/>
                </a:solidFill>
                <a:latin typeface="Apple SD Gothic Neo"/>
              </a:rPr>
              <a:t>딕셔너리다</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for k in </a:t>
            </a:r>
            <a:r>
              <a:rPr lang="en-US" altLang="ko-KR" sz="1900" dirty="0" err="1">
                <a:solidFill>
                  <a:srgbClr val="202124"/>
                </a:solidFill>
                <a:latin typeface="Apple SD Gothic Neo"/>
              </a:rPr>
              <a:t>para.keys</a:t>
            </a:r>
            <a:r>
              <a:rPr lang="en-US" altLang="ko-KR" sz="1900" dirty="0">
                <a:solidFill>
                  <a:srgbClr val="202124"/>
                </a:solidFill>
                <a:latin typeface="Apple SD Gothic Neo"/>
              </a:rPr>
              <a:t>( ) :				# </a:t>
            </a:r>
            <a:r>
              <a:rPr lang="ko-KR" altLang="en-US" sz="1900" dirty="0">
                <a:solidFill>
                  <a:srgbClr val="202124"/>
                </a:solidFill>
                <a:latin typeface="Apple SD Gothic Neo"/>
              </a:rPr>
              <a:t>매개변수의 </a:t>
            </a:r>
            <a:r>
              <a:rPr lang="ko-KR" altLang="en-US" sz="1900" dirty="0" err="1">
                <a:solidFill>
                  <a:srgbClr val="202124"/>
                </a:solidFill>
                <a:latin typeface="Apple SD Gothic Neo"/>
              </a:rPr>
              <a:t>키값을</a:t>
            </a:r>
            <a:r>
              <a:rPr lang="ko-KR" altLang="en-US" sz="1900" dirty="0">
                <a:solidFill>
                  <a:srgbClr val="202124"/>
                </a:solidFill>
                <a:latin typeface="Apple SD Gothic Neo"/>
              </a:rPr>
              <a:t> 불러와서</a:t>
            </a:r>
            <a:endParaRPr lang="en-US" altLang="ko-KR" sz="1900" dirty="0">
              <a:solidFill>
                <a:schemeClr val="accent1"/>
              </a:solidFill>
              <a:latin typeface="Apple SD Gothic Neo"/>
            </a:endParaRPr>
          </a:p>
          <a:p>
            <a:pPr marL="457200" lvl="1" indent="0">
              <a:buNone/>
            </a:pPr>
            <a:r>
              <a:rPr lang="en-US" altLang="ko-KR" sz="1900" dirty="0">
                <a:solidFill>
                  <a:srgbClr val="202124"/>
                </a:solidFill>
                <a:latin typeface="Apple SD Gothic Neo"/>
              </a:rPr>
              <a:t>          print(</a:t>
            </a:r>
            <a:r>
              <a:rPr lang="ko-KR" altLang="en-US" sz="1900" dirty="0">
                <a:solidFill>
                  <a:srgbClr val="202124"/>
                </a:solidFill>
                <a:latin typeface="Apple SD Gothic Neo"/>
              </a:rPr>
              <a:t> </a:t>
            </a:r>
            <a:r>
              <a:rPr lang="en-US" altLang="ko-KR" sz="1900" dirty="0">
                <a:solidFill>
                  <a:srgbClr val="202124"/>
                </a:solidFill>
                <a:latin typeface="Apple SD Gothic Neo"/>
              </a:rPr>
              <a:t>“%s</a:t>
            </a:r>
            <a:r>
              <a:rPr lang="ko-KR" altLang="en-US" sz="1900" dirty="0">
                <a:solidFill>
                  <a:srgbClr val="202124"/>
                </a:solidFill>
                <a:latin typeface="Apple SD Gothic Neo"/>
              </a:rPr>
              <a:t>은 </a:t>
            </a:r>
            <a:r>
              <a:rPr lang="en-US" altLang="ko-KR" sz="1900" dirty="0">
                <a:solidFill>
                  <a:srgbClr val="202124"/>
                </a:solidFill>
                <a:latin typeface="Apple SD Gothic Neo"/>
              </a:rPr>
              <a:t>%d</a:t>
            </a:r>
            <a:r>
              <a:rPr lang="ko-KR" altLang="en-US" sz="1900" dirty="0">
                <a:solidFill>
                  <a:srgbClr val="202124"/>
                </a:solidFill>
                <a:latin typeface="Apple SD Gothic Neo"/>
              </a:rPr>
              <a:t>명입니다</a:t>
            </a:r>
            <a:r>
              <a:rPr lang="en-US" altLang="ko-KR" sz="1900" dirty="0">
                <a:solidFill>
                  <a:srgbClr val="202124"/>
                </a:solidFill>
                <a:latin typeface="Apple SD Gothic Neo"/>
              </a:rPr>
              <a:t>“ % (k, para[k]))	# </a:t>
            </a:r>
            <a:r>
              <a:rPr lang="ko-KR" altLang="en-US" sz="1900" dirty="0" err="1">
                <a:solidFill>
                  <a:srgbClr val="202124"/>
                </a:solidFill>
                <a:latin typeface="Apple SD Gothic Neo"/>
              </a:rPr>
              <a:t>키값과</a:t>
            </a:r>
            <a:r>
              <a:rPr lang="ko-KR" altLang="en-US" sz="1900" dirty="0">
                <a:solidFill>
                  <a:srgbClr val="202124"/>
                </a:solidFill>
                <a:latin typeface="Apple SD Gothic Neo"/>
              </a:rPr>
              <a:t> 값들을 사용한다</a:t>
            </a:r>
            <a:endParaRPr lang="en-US" altLang="ko-KR" sz="1900" dirty="0">
              <a:solidFill>
                <a:srgbClr val="202124"/>
              </a:solidFill>
              <a:latin typeface="Apple SD Gothic Neo"/>
            </a:endParaRPr>
          </a:p>
          <a:p>
            <a:pPr marL="457200" lvl="1" indent="0">
              <a:buNone/>
            </a:pPr>
            <a:r>
              <a:rPr lang="en-US" altLang="ko-KR" sz="1900" dirty="0">
                <a:solidFill>
                  <a:srgbClr val="C00000"/>
                </a:solidFill>
                <a:latin typeface="Apple SD Gothic Neo"/>
              </a:rPr>
              <a:t>      </a:t>
            </a: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다음과 같이 사용될 수 있음</a:t>
            </a:r>
            <a:endParaRPr lang="en-US" altLang="ko-KR" sz="1900" dirty="0">
              <a:solidFill>
                <a:srgbClr val="202124"/>
              </a:solidFill>
              <a:latin typeface="Apple SD Gothic Neo"/>
            </a:endParaRPr>
          </a:p>
          <a:p>
            <a:pPr marL="457200" lvl="1" indent="0">
              <a:buNone/>
            </a:pPr>
            <a:r>
              <a:rPr lang="en-US" altLang="ko-KR" sz="1900" dirty="0" err="1">
                <a:solidFill>
                  <a:srgbClr val="202124"/>
                </a:solidFill>
                <a:latin typeface="Apple SD Gothic Neo"/>
              </a:rPr>
              <a:t>dic_func</a:t>
            </a:r>
            <a:r>
              <a:rPr lang="en-US" altLang="ko-KR" sz="1900" dirty="0">
                <a:solidFill>
                  <a:srgbClr val="202124"/>
                </a:solidFill>
                <a:latin typeface="Apple SD Gothic Neo"/>
              </a:rPr>
              <a:t> (</a:t>
            </a:r>
            <a:r>
              <a:rPr lang="ko-KR" altLang="en-US" sz="1900" dirty="0">
                <a:solidFill>
                  <a:srgbClr val="202124"/>
                </a:solidFill>
                <a:latin typeface="Apple SD Gothic Neo"/>
              </a:rPr>
              <a:t>교반</a:t>
            </a:r>
            <a:r>
              <a:rPr lang="en-US" altLang="ko-KR" sz="1900" dirty="0">
                <a:solidFill>
                  <a:srgbClr val="202124"/>
                </a:solidFill>
                <a:latin typeface="Apple SD Gothic Neo"/>
              </a:rPr>
              <a:t>1</a:t>
            </a:r>
            <a:r>
              <a:rPr lang="ko-KR" altLang="en-US" sz="1900" dirty="0">
                <a:solidFill>
                  <a:srgbClr val="202124"/>
                </a:solidFill>
                <a:latin typeface="Apple SD Gothic Neo"/>
              </a:rPr>
              <a:t> </a:t>
            </a:r>
            <a:r>
              <a:rPr lang="en-US" altLang="ko-KR" sz="1900" dirty="0">
                <a:solidFill>
                  <a:srgbClr val="202124"/>
                </a:solidFill>
                <a:latin typeface="Apple SD Gothic Neo"/>
              </a:rPr>
              <a:t>= 10, </a:t>
            </a:r>
            <a:r>
              <a:rPr lang="ko-KR" altLang="en-US" sz="1900" dirty="0">
                <a:solidFill>
                  <a:srgbClr val="202124"/>
                </a:solidFill>
                <a:latin typeface="Apple SD Gothic Neo"/>
              </a:rPr>
              <a:t>교반</a:t>
            </a:r>
            <a:r>
              <a:rPr lang="en-US" altLang="ko-KR" sz="1900" dirty="0">
                <a:solidFill>
                  <a:srgbClr val="202124"/>
                </a:solidFill>
                <a:latin typeface="Apple SD Gothic Neo"/>
              </a:rPr>
              <a:t>2</a:t>
            </a:r>
            <a:r>
              <a:rPr lang="ko-KR" altLang="en-US" sz="1900" dirty="0">
                <a:solidFill>
                  <a:srgbClr val="202124"/>
                </a:solidFill>
                <a:latin typeface="Apple SD Gothic Neo"/>
              </a:rPr>
              <a:t> </a:t>
            </a:r>
            <a:r>
              <a:rPr lang="en-US" altLang="ko-KR" sz="1900" dirty="0">
                <a:solidFill>
                  <a:srgbClr val="202124"/>
                </a:solidFill>
                <a:latin typeface="Apple SD Gothic Neo"/>
              </a:rPr>
              <a:t>= 20, </a:t>
            </a:r>
            <a:r>
              <a:rPr lang="ko-KR" altLang="en-US" sz="1900" dirty="0">
                <a:solidFill>
                  <a:srgbClr val="202124"/>
                </a:solidFill>
                <a:latin typeface="Apple SD Gothic Neo"/>
              </a:rPr>
              <a:t>교반</a:t>
            </a:r>
            <a:r>
              <a:rPr lang="en-US" altLang="ko-KR" sz="1900" dirty="0">
                <a:solidFill>
                  <a:srgbClr val="202124"/>
                </a:solidFill>
                <a:latin typeface="Apple SD Gothic Neo"/>
              </a:rPr>
              <a:t>3</a:t>
            </a:r>
            <a:r>
              <a:rPr lang="ko-KR" altLang="en-US" sz="1900" dirty="0">
                <a:solidFill>
                  <a:srgbClr val="202124"/>
                </a:solidFill>
                <a:latin typeface="Apple SD Gothic Neo"/>
              </a:rPr>
              <a:t> </a:t>
            </a:r>
            <a:r>
              <a:rPr lang="en-US" altLang="ko-KR" sz="1900" dirty="0">
                <a:solidFill>
                  <a:srgbClr val="202124"/>
                </a:solidFill>
                <a:latin typeface="Apple SD Gothic Neo"/>
              </a:rPr>
              <a:t>= 30 )	# </a:t>
            </a:r>
            <a:r>
              <a:rPr lang="ko-KR" altLang="en-US" sz="1900" dirty="0" err="1">
                <a:solidFill>
                  <a:srgbClr val="202124"/>
                </a:solidFill>
                <a:latin typeface="Apple SD Gothic Neo"/>
              </a:rPr>
              <a:t>키값과</a:t>
            </a:r>
            <a:r>
              <a:rPr lang="ko-KR" altLang="en-US" sz="1900" dirty="0">
                <a:solidFill>
                  <a:srgbClr val="202124"/>
                </a:solidFill>
                <a:latin typeface="Apple SD Gothic Neo"/>
              </a:rPr>
              <a:t> </a:t>
            </a:r>
            <a:r>
              <a:rPr lang="en-US" altLang="ko-KR" sz="1900" dirty="0">
                <a:solidFill>
                  <a:srgbClr val="202124"/>
                </a:solidFill>
                <a:latin typeface="Apple SD Gothic Neo"/>
              </a:rPr>
              <a:t>value</a:t>
            </a:r>
            <a:r>
              <a:rPr lang="ko-KR" altLang="en-US" sz="1900" dirty="0">
                <a:solidFill>
                  <a:srgbClr val="202124"/>
                </a:solidFill>
                <a:latin typeface="Apple SD Gothic Neo"/>
              </a:rPr>
              <a:t>를 넘겨줌</a:t>
            </a:r>
            <a:endParaRPr lang="en-US" altLang="ko-KR" sz="1900" dirty="0">
              <a:solidFill>
                <a:srgbClr val="202124"/>
              </a:solidFill>
              <a:latin typeface="Apple SD Gothic Neo"/>
            </a:endParaRPr>
          </a:p>
          <a:p>
            <a:pPr marL="457200" lvl="1" indent="0">
              <a:buNone/>
            </a:pPr>
            <a:endParaRPr lang="en-US" altLang="ko-KR" sz="1900" dirty="0">
              <a:solidFill>
                <a:srgbClr val="202124"/>
              </a:solidFill>
              <a:latin typeface="Apple SD Gothic Neo"/>
            </a:endParaRPr>
          </a:p>
          <a:p>
            <a:pPr marL="457200" lvl="1" indent="0">
              <a:buNone/>
            </a:pPr>
            <a:r>
              <a:rPr lang="en-US" altLang="ko-KR" sz="1900" dirty="0">
                <a:solidFill>
                  <a:srgbClr val="202124"/>
                </a:solidFill>
                <a:latin typeface="Apple SD Gothic Neo"/>
              </a:rPr>
              <a:t># </a:t>
            </a:r>
            <a:r>
              <a:rPr lang="ko-KR" altLang="en-US" sz="1900" dirty="0">
                <a:solidFill>
                  <a:srgbClr val="202124"/>
                </a:solidFill>
                <a:latin typeface="Apple SD Gothic Neo"/>
              </a:rPr>
              <a:t>결과 값</a:t>
            </a:r>
            <a:endParaRPr lang="en-US" altLang="ko-KR" sz="1900" dirty="0">
              <a:solidFill>
                <a:srgbClr val="202124"/>
              </a:solidFill>
              <a:latin typeface="Apple SD Gothic Neo"/>
            </a:endParaRPr>
          </a:p>
          <a:p>
            <a:pPr marL="457200" lvl="1" indent="0">
              <a:buNone/>
            </a:pPr>
            <a:r>
              <a:rPr lang="ko-KR" altLang="en-US" sz="1900" dirty="0">
                <a:solidFill>
                  <a:srgbClr val="202124"/>
                </a:solidFill>
                <a:latin typeface="Apple SD Gothic Neo"/>
              </a:rPr>
              <a:t>교반</a:t>
            </a:r>
            <a:r>
              <a:rPr lang="en-US" altLang="ko-KR" sz="1900" dirty="0">
                <a:solidFill>
                  <a:srgbClr val="202124"/>
                </a:solidFill>
                <a:latin typeface="Apple SD Gothic Neo"/>
              </a:rPr>
              <a:t>1</a:t>
            </a:r>
            <a:r>
              <a:rPr lang="ko-KR" altLang="en-US" sz="1900" dirty="0">
                <a:solidFill>
                  <a:srgbClr val="202124"/>
                </a:solidFill>
                <a:latin typeface="Apple SD Gothic Neo"/>
              </a:rPr>
              <a:t>은 </a:t>
            </a:r>
            <a:r>
              <a:rPr lang="en-US" altLang="ko-KR" sz="1900" dirty="0">
                <a:solidFill>
                  <a:srgbClr val="202124"/>
                </a:solidFill>
                <a:latin typeface="Apple SD Gothic Neo"/>
              </a:rPr>
              <a:t>10</a:t>
            </a:r>
            <a:r>
              <a:rPr lang="ko-KR" altLang="en-US" sz="1900" dirty="0">
                <a:solidFill>
                  <a:srgbClr val="202124"/>
                </a:solidFill>
                <a:latin typeface="Apple SD Gothic Neo"/>
              </a:rPr>
              <a:t>명입니다</a:t>
            </a:r>
            <a:endParaRPr lang="en-US" altLang="ko-KR" sz="1900" dirty="0">
              <a:solidFill>
                <a:srgbClr val="202124"/>
              </a:solidFill>
              <a:latin typeface="Apple SD Gothic Neo"/>
            </a:endParaRPr>
          </a:p>
          <a:p>
            <a:pPr marL="457200" lvl="1" indent="0">
              <a:buNone/>
            </a:pPr>
            <a:r>
              <a:rPr lang="ko-KR" altLang="en-US" sz="1900" dirty="0">
                <a:solidFill>
                  <a:srgbClr val="202124"/>
                </a:solidFill>
                <a:latin typeface="Apple SD Gothic Neo"/>
              </a:rPr>
              <a:t>교반</a:t>
            </a:r>
            <a:r>
              <a:rPr lang="en-US" altLang="ko-KR" sz="1900" dirty="0">
                <a:solidFill>
                  <a:srgbClr val="202124"/>
                </a:solidFill>
                <a:latin typeface="Apple SD Gothic Neo"/>
              </a:rPr>
              <a:t>2</a:t>
            </a:r>
            <a:r>
              <a:rPr lang="ko-KR" altLang="en-US" sz="1900" dirty="0">
                <a:solidFill>
                  <a:srgbClr val="202124"/>
                </a:solidFill>
                <a:latin typeface="Apple SD Gothic Neo"/>
              </a:rPr>
              <a:t>은 </a:t>
            </a:r>
            <a:r>
              <a:rPr lang="en-US" altLang="ko-KR" sz="1900" dirty="0">
                <a:solidFill>
                  <a:srgbClr val="202124"/>
                </a:solidFill>
                <a:latin typeface="Apple SD Gothic Neo"/>
              </a:rPr>
              <a:t>20</a:t>
            </a:r>
            <a:r>
              <a:rPr lang="ko-KR" altLang="en-US" sz="1900" dirty="0">
                <a:solidFill>
                  <a:srgbClr val="202124"/>
                </a:solidFill>
                <a:latin typeface="Apple SD Gothic Neo"/>
              </a:rPr>
              <a:t>명입니다</a:t>
            </a:r>
            <a:endParaRPr lang="en-US" altLang="ko-KR" sz="1900" dirty="0">
              <a:solidFill>
                <a:srgbClr val="202124"/>
              </a:solidFill>
              <a:latin typeface="Apple SD Gothic Neo"/>
            </a:endParaRPr>
          </a:p>
          <a:p>
            <a:pPr marL="457200" lvl="1" indent="0">
              <a:buNone/>
            </a:pPr>
            <a:r>
              <a:rPr lang="ko-KR" altLang="en-US" sz="1900" dirty="0">
                <a:solidFill>
                  <a:srgbClr val="202124"/>
                </a:solidFill>
                <a:latin typeface="Apple SD Gothic Neo"/>
              </a:rPr>
              <a:t>교반</a:t>
            </a:r>
            <a:r>
              <a:rPr lang="en-US" altLang="ko-KR" sz="1900" dirty="0">
                <a:solidFill>
                  <a:srgbClr val="202124"/>
                </a:solidFill>
                <a:latin typeface="Apple SD Gothic Neo"/>
              </a:rPr>
              <a:t>3</a:t>
            </a:r>
            <a:r>
              <a:rPr lang="ko-KR" altLang="en-US" sz="1900" dirty="0">
                <a:solidFill>
                  <a:srgbClr val="202124"/>
                </a:solidFill>
                <a:latin typeface="Apple SD Gothic Neo"/>
              </a:rPr>
              <a:t>은 </a:t>
            </a:r>
            <a:r>
              <a:rPr lang="en-US" altLang="ko-KR" sz="1900" dirty="0">
                <a:solidFill>
                  <a:srgbClr val="202124"/>
                </a:solidFill>
                <a:latin typeface="Apple SD Gothic Neo"/>
              </a:rPr>
              <a:t>30</a:t>
            </a:r>
            <a:r>
              <a:rPr lang="ko-KR" altLang="en-US" sz="1900" dirty="0">
                <a:solidFill>
                  <a:srgbClr val="202124"/>
                </a:solidFill>
                <a:latin typeface="Apple SD Gothic Neo"/>
              </a:rPr>
              <a:t>명입니다</a:t>
            </a:r>
            <a:r>
              <a:rPr lang="en-US" altLang="ko-KR" sz="1900" dirty="0">
                <a:solidFill>
                  <a:srgbClr val="202124"/>
                </a:solidFill>
                <a:latin typeface="Apple SD Gothic Neo"/>
              </a:rPr>
              <a:t>.</a:t>
            </a:r>
          </a:p>
        </p:txBody>
      </p:sp>
      <p:sp>
        <p:nvSpPr>
          <p:cNvPr id="3" name="바닥글 개체 틀 2">
            <a:extLst>
              <a:ext uri="{FF2B5EF4-FFF2-40B4-BE49-F238E27FC236}">
                <a16:creationId xmlns:a16="http://schemas.microsoft.com/office/drawing/2014/main" id="{EE3C95DF-9025-42DE-A05C-7F6162D8393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2EC0F6-44FB-4091-8A43-324286887C4E}"/>
              </a:ext>
            </a:extLst>
          </p:cNvPr>
          <p:cNvSpPr>
            <a:spLocks noGrp="1"/>
          </p:cNvSpPr>
          <p:nvPr>
            <p:ph type="sldNum" sz="quarter" idx="11"/>
          </p:nvPr>
        </p:nvSpPr>
        <p:spPr/>
        <p:txBody>
          <a:bodyPr/>
          <a:lstStyle/>
          <a:p>
            <a:r>
              <a:rPr lang="ko-KR" altLang="en-US"/>
              <a:t> </a:t>
            </a:r>
            <a:fld id="{6280F36F-71BF-49B8-9E8F-C9B7AF481C74}" type="slidenum">
              <a:rPr lang="ko-KR" altLang="en-US" smtClean="0"/>
              <a:pPr/>
              <a:t>59</a:t>
            </a:fld>
            <a:endParaRPr lang="en-US" altLang="ko-KR" dirty="0"/>
          </a:p>
        </p:txBody>
      </p:sp>
      <p:sp>
        <p:nvSpPr>
          <p:cNvPr id="5" name="제목 4">
            <a:extLst>
              <a:ext uri="{FF2B5EF4-FFF2-40B4-BE49-F238E27FC236}">
                <a16:creationId xmlns:a16="http://schemas.microsoft.com/office/drawing/2014/main" id="{B5B3C4E4-36D3-4672-8817-B6E457AC2543}"/>
              </a:ext>
            </a:extLst>
          </p:cNvPr>
          <p:cNvSpPr>
            <a:spLocks noGrp="1"/>
          </p:cNvSpPr>
          <p:nvPr>
            <p:ph type="title"/>
          </p:nvPr>
        </p:nvSpPr>
        <p:spPr/>
        <p:txBody>
          <a:bodyPr/>
          <a:lstStyle/>
          <a:p>
            <a:r>
              <a:rPr lang="ko-KR" altLang="en-US" dirty="0"/>
              <a:t>다시 함수</a:t>
            </a:r>
            <a:r>
              <a:rPr lang="en-US" altLang="ko-KR" dirty="0"/>
              <a:t>, </a:t>
            </a:r>
            <a:r>
              <a:rPr lang="ko-KR" altLang="en-US" dirty="0"/>
              <a:t>심화 내용</a:t>
            </a:r>
          </a:p>
        </p:txBody>
      </p:sp>
    </p:spTree>
    <p:extLst>
      <p:ext uri="{BB962C8B-B14F-4D97-AF65-F5344CB8AC3E}">
        <p14:creationId xmlns:p14="http://schemas.microsoft.com/office/powerpoint/2010/main" val="2137758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EC747114-CF45-48FE-F1E3-D0A8485CBCD1}"/>
              </a:ext>
            </a:extLst>
          </p:cNvPr>
          <p:cNvSpPr>
            <a:spLocks noGrp="1"/>
          </p:cNvSpPr>
          <p:nvPr>
            <p:ph type="title"/>
          </p:nvPr>
        </p:nvSpPr>
        <p:spPr/>
        <p:txBody>
          <a:bodyPr/>
          <a:lstStyle/>
          <a:p>
            <a:r>
              <a:rPr lang="en-US" altLang="ko-KR" dirty="0"/>
              <a:t>3</a:t>
            </a:r>
            <a:r>
              <a:rPr lang="ko-KR" altLang="en-US" dirty="0"/>
              <a:t>주차 </a:t>
            </a:r>
            <a:r>
              <a:rPr lang="en-US" altLang="ko-KR" dirty="0"/>
              <a:t>: print, </a:t>
            </a:r>
            <a:r>
              <a:rPr lang="ko-KR" altLang="en-US" dirty="0"/>
              <a:t>변수</a:t>
            </a:r>
            <a:r>
              <a:rPr lang="en-US" altLang="ko-KR" dirty="0"/>
              <a:t>, </a:t>
            </a:r>
            <a:r>
              <a:rPr lang="ko-KR" altLang="en-US" dirty="0"/>
              <a:t>진수변환</a:t>
            </a:r>
            <a:r>
              <a:rPr lang="en-US" altLang="ko-KR" dirty="0"/>
              <a:t>,</a:t>
            </a:r>
            <a:br>
              <a:rPr lang="en-US" altLang="ko-KR" dirty="0"/>
            </a:br>
            <a:r>
              <a:rPr lang="ko-KR" altLang="en-US" dirty="0"/>
              <a:t>연산자</a:t>
            </a:r>
            <a:r>
              <a:rPr lang="en-US" altLang="ko-KR" dirty="0"/>
              <a:t>(</a:t>
            </a:r>
            <a:r>
              <a:rPr lang="ko-KR" altLang="en-US" dirty="0"/>
              <a:t>산술</a:t>
            </a:r>
            <a:r>
              <a:rPr lang="en-US" altLang="ko-KR" dirty="0"/>
              <a:t>, </a:t>
            </a:r>
            <a:r>
              <a:rPr lang="ko-KR" altLang="en-US" dirty="0"/>
              <a:t>관계</a:t>
            </a:r>
            <a:r>
              <a:rPr lang="en-US" altLang="ko-KR" dirty="0"/>
              <a:t>, </a:t>
            </a:r>
            <a:r>
              <a:rPr lang="ko-KR" altLang="en-US" dirty="0"/>
              <a:t>논리</a:t>
            </a:r>
            <a:r>
              <a:rPr lang="en-US" altLang="ko-KR" dirty="0"/>
              <a:t>, </a:t>
            </a:r>
            <a:r>
              <a:rPr lang="ko-KR" altLang="en-US" dirty="0"/>
              <a:t>비트</a:t>
            </a:r>
            <a:r>
              <a:rPr lang="en-US" altLang="ko-KR" dirty="0"/>
              <a:t>)</a:t>
            </a:r>
            <a:endParaRPr lang="ko-KR" altLang="en-US" dirty="0"/>
          </a:p>
        </p:txBody>
      </p:sp>
      <p:sp>
        <p:nvSpPr>
          <p:cNvPr id="7" name="텍스트 개체 틀 6">
            <a:extLst>
              <a:ext uri="{FF2B5EF4-FFF2-40B4-BE49-F238E27FC236}">
                <a16:creationId xmlns:a16="http://schemas.microsoft.com/office/drawing/2014/main" id="{A5777797-95C4-10C8-6876-F7AA6043822D}"/>
              </a:ext>
            </a:extLst>
          </p:cNvPr>
          <p:cNvSpPr>
            <a:spLocks noGrp="1"/>
          </p:cNvSpPr>
          <p:nvPr>
            <p:ph type="body" idx="1"/>
          </p:nvPr>
        </p:nvSpPr>
        <p:spPr/>
        <p:txBody>
          <a:bodyPr/>
          <a:lstStyle/>
          <a:p>
            <a:endParaRPr lang="ko-KR" altLang="en-US" dirty="0"/>
          </a:p>
        </p:txBody>
      </p:sp>
      <p:sp>
        <p:nvSpPr>
          <p:cNvPr id="3" name="바닥글 개체 틀 2">
            <a:extLst>
              <a:ext uri="{FF2B5EF4-FFF2-40B4-BE49-F238E27FC236}">
                <a16:creationId xmlns:a16="http://schemas.microsoft.com/office/drawing/2014/main" id="{A0C56837-FAAC-71AE-9371-9B58FDB7ABF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3AF4D05A-F160-1E0F-29F8-E972B3139E40}"/>
              </a:ext>
            </a:extLst>
          </p:cNvPr>
          <p:cNvSpPr>
            <a:spLocks noGrp="1"/>
          </p:cNvSpPr>
          <p:nvPr>
            <p:ph type="sldNum" sz="quarter" idx="12"/>
          </p:nvPr>
        </p:nvSpPr>
        <p:spPr/>
        <p:txBody>
          <a:bodyPr/>
          <a:lstStyle/>
          <a:p>
            <a:r>
              <a:rPr lang="ko-KR" altLang="en-US"/>
              <a:t> </a:t>
            </a:r>
            <a:fld id="{6280F36F-71BF-49B8-9E8F-C9B7AF481C74}" type="slidenum">
              <a:rPr lang="ko-KR" altLang="en-US" smtClean="0"/>
              <a:pPr/>
              <a:t>6</a:t>
            </a:fld>
            <a:endParaRPr lang="en-US" altLang="ko-KR" dirty="0"/>
          </a:p>
        </p:txBody>
      </p:sp>
    </p:spTree>
    <p:extLst>
      <p:ext uri="{BB962C8B-B14F-4D97-AF65-F5344CB8AC3E}">
        <p14:creationId xmlns:p14="http://schemas.microsoft.com/office/powerpoint/2010/main" val="152656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5AE4E38-EBB4-4F79-849A-10E6B467FFF5}"/>
              </a:ext>
            </a:extLst>
          </p:cNvPr>
          <p:cNvSpPr>
            <a:spLocks noGrp="1"/>
          </p:cNvSpPr>
          <p:nvPr>
            <p:ph idx="1"/>
          </p:nvPr>
        </p:nvSpPr>
        <p:spPr>
          <a:xfrm>
            <a:off x="838200" y="1406769"/>
            <a:ext cx="10515600" cy="5086106"/>
          </a:xfrm>
        </p:spPr>
        <p:txBody>
          <a:bodyPr>
            <a:normAutofit/>
          </a:bodyPr>
          <a:lstStyle/>
          <a:p>
            <a:r>
              <a:rPr lang="ko-KR" altLang="en-US" dirty="0"/>
              <a:t>모듈 </a:t>
            </a:r>
            <a:r>
              <a:rPr lang="en-US" altLang="ko-KR" dirty="0"/>
              <a:t>: </a:t>
            </a:r>
            <a:r>
              <a:rPr lang="ko-KR" altLang="en-US" dirty="0"/>
              <a:t>함수의 집합</a:t>
            </a:r>
            <a:endParaRPr lang="en-US" altLang="ko-KR" dirty="0"/>
          </a:p>
          <a:p>
            <a:pPr lvl="1"/>
            <a:r>
              <a:rPr lang="ko-KR" altLang="en-US" dirty="0"/>
              <a:t>만들어 놓은 함수를 별도의 파일에 저장하고 불러오기 </a:t>
            </a:r>
            <a:r>
              <a:rPr lang="en-US" altLang="ko-KR" dirty="0"/>
              <a:t>: import</a:t>
            </a:r>
          </a:p>
          <a:p>
            <a:pPr lvl="1"/>
            <a:r>
              <a:rPr lang="ko-KR" altLang="en-US" dirty="0"/>
              <a:t>함수 뿐만 아니라 변수</a:t>
            </a:r>
            <a:r>
              <a:rPr lang="en-US" altLang="ko-KR" dirty="0"/>
              <a:t>, </a:t>
            </a:r>
            <a:r>
              <a:rPr lang="ko-KR" altLang="en-US" dirty="0"/>
              <a:t>클래스 등도 모아 놓을 수 있음</a:t>
            </a:r>
            <a:endParaRPr lang="en-US" altLang="ko-KR" dirty="0"/>
          </a:p>
          <a:p>
            <a:pPr lvl="1"/>
            <a:endParaRPr lang="en-US" altLang="ko-KR" dirty="0"/>
          </a:p>
        </p:txBody>
      </p:sp>
      <p:sp>
        <p:nvSpPr>
          <p:cNvPr id="3" name="바닥글 개체 틀 2">
            <a:extLst>
              <a:ext uri="{FF2B5EF4-FFF2-40B4-BE49-F238E27FC236}">
                <a16:creationId xmlns:a16="http://schemas.microsoft.com/office/drawing/2014/main" id="{06096E4F-4621-4028-A44B-92BDFFDE64D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738CF8B-4F41-4F03-AFD8-40849A888BBE}"/>
              </a:ext>
            </a:extLst>
          </p:cNvPr>
          <p:cNvSpPr>
            <a:spLocks noGrp="1"/>
          </p:cNvSpPr>
          <p:nvPr>
            <p:ph type="sldNum" sz="quarter" idx="11"/>
          </p:nvPr>
        </p:nvSpPr>
        <p:spPr/>
        <p:txBody>
          <a:bodyPr/>
          <a:lstStyle/>
          <a:p>
            <a:r>
              <a:rPr lang="ko-KR" altLang="en-US"/>
              <a:t> </a:t>
            </a:r>
            <a:fld id="{6280F36F-71BF-49B8-9E8F-C9B7AF481C74}" type="slidenum">
              <a:rPr lang="ko-KR" altLang="en-US" smtClean="0"/>
              <a:pPr/>
              <a:t>60</a:t>
            </a:fld>
            <a:endParaRPr lang="en-US" altLang="ko-KR" dirty="0"/>
          </a:p>
        </p:txBody>
      </p:sp>
      <p:sp>
        <p:nvSpPr>
          <p:cNvPr id="5" name="제목 4">
            <a:extLst>
              <a:ext uri="{FF2B5EF4-FFF2-40B4-BE49-F238E27FC236}">
                <a16:creationId xmlns:a16="http://schemas.microsoft.com/office/drawing/2014/main" id="{26B34E36-403E-48E0-B837-48C124220657}"/>
              </a:ext>
            </a:extLst>
          </p:cNvPr>
          <p:cNvSpPr>
            <a:spLocks noGrp="1"/>
          </p:cNvSpPr>
          <p:nvPr>
            <p:ph type="title"/>
          </p:nvPr>
        </p:nvSpPr>
        <p:spPr/>
        <p:txBody>
          <a:bodyPr/>
          <a:lstStyle/>
          <a:p>
            <a:r>
              <a:rPr lang="ko-KR" altLang="en-US" dirty="0"/>
              <a:t>모듈</a:t>
            </a:r>
          </a:p>
        </p:txBody>
      </p:sp>
      <p:pic>
        <p:nvPicPr>
          <p:cNvPr id="8" name="Picture 2">
            <a:extLst>
              <a:ext uri="{FF2B5EF4-FFF2-40B4-BE49-F238E27FC236}">
                <a16:creationId xmlns:a16="http://schemas.microsoft.com/office/drawing/2014/main" id="{998BAC4A-D10A-46A6-9D89-381DBD467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5" y="2876550"/>
            <a:ext cx="6686550" cy="37020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706B587-79C8-4811-9C5F-3121CD2A0847}"/>
              </a:ext>
            </a:extLst>
          </p:cNvPr>
          <p:cNvSpPr txBox="1"/>
          <p:nvPr/>
        </p:nvSpPr>
        <p:spPr>
          <a:xfrm>
            <a:off x="1657350" y="6578600"/>
            <a:ext cx="7009098" cy="276999"/>
          </a:xfrm>
          <a:prstGeom prst="rect">
            <a:avLst/>
          </a:prstGeom>
          <a:noFill/>
        </p:spPr>
        <p:txBody>
          <a:bodyPr wrap="none" rtlCol="0">
            <a:spAutoFit/>
          </a:bodyPr>
          <a:lstStyle/>
          <a:p>
            <a:r>
              <a:rPr lang="en-US" altLang="ko-KR" sz="1200" dirty="0"/>
              <a:t>https://losskatsu.github.io/programming/function-module-package/#2-%EB%AA%A8%EB%93%88</a:t>
            </a:r>
            <a:endParaRPr lang="ko-KR" altLang="en-US" sz="1200" dirty="0"/>
          </a:p>
        </p:txBody>
      </p:sp>
    </p:spTree>
    <p:extLst>
      <p:ext uri="{BB962C8B-B14F-4D97-AF65-F5344CB8AC3E}">
        <p14:creationId xmlns:p14="http://schemas.microsoft.com/office/powerpoint/2010/main" val="3239102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5AE4E38-EBB4-4F79-849A-10E6B467FFF5}"/>
              </a:ext>
            </a:extLst>
          </p:cNvPr>
          <p:cNvSpPr>
            <a:spLocks noGrp="1"/>
          </p:cNvSpPr>
          <p:nvPr>
            <p:ph idx="1"/>
          </p:nvPr>
        </p:nvSpPr>
        <p:spPr>
          <a:xfrm>
            <a:off x="838200" y="1406769"/>
            <a:ext cx="10515600" cy="5086106"/>
          </a:xfrm>
        </p:spPr>
        <p:txBody>
          <a:bodyPr>
            <a:normAutofit/>
          </a:bodyPr>
          <a:lstStyle/>
          <a:p>
            <a:r>
              <a:rPr lang="ko-KR" altLang="en-US" dirty="0"/>
              <a:t>모듈 사용방법</a:t>
            </a:r>
            <a:endParaRPr lang="en-US" altLang="ko-KR" dirty="0"/>
          </a:p>
          <a:p>
            <a:endParaRPr lang="en-US" altLang="ko-KR" dirty="0"/>
          </a:p>
          <a:p>
            <a:pPr lvl="1"/>
            <a:r>
              <a:rPr lang="en-US" altLang="ko-KR" dirty="0"/>
              <a:t>Module1.py </a:t>
            </a:r>
          </a:p>
          <a:p>
            <a:pPr marL="457200" lvl="1" indent="0">
              <a:buNone/>
            </a:pPr>
            <a:r>
              <a:rPr lang="en-US" altLang="ko-KR" sz="1600" dirty="0"/>
              <a:t>    def func1( ) :</a:t>
            </a:r>
          </a:p>
          <a:p>
            <a:pPr marL="457200" lvl="1" indent="0">
              <a:buNone/>
            </a:pPr>
            <a:r>
              <a:rPr lang="en-US" altLang="ko-KR" sz="1600" dirty="0"/>
              <a:t>        print(“Module1.py </a:t>
            </a:r>
            <a:r>
              <a:rPr lang="ko-KR" altLang="en-US" sz="1600" dirty="0"/>
              <a:t>의 </a:t>
            </a:r>
            <a:r>
              <a:rPr lang="en-US" altLang="ko-KR" sz="1600" dirty="0"/>
              <a:t>func1( ) ”)</a:t>
            </a:r>
          </a:p>
          <a:p>
            <a:pPr marL="457200" lvl="1" indent="0">
              <a:buNone/>
            </a:pPr>
            <a:endParaRPr lang="en-US" altLang="ko-KR" sz="1600" dirty="0"/>
          </a:p>
          <a:p>
            <a:pPr marL="457200" lvl="1" indent="0">
              <a:buNone/>
            </a:pPr>
            <a:r>
              <a:rPr lang="en-US" altLang="ko-KR" sz="1600" dirty="0"/>
              <a:t>    def func2( ) :</a:t>
            </a:r>
          </a:p>
          <a:p>
            <a:pPr marL="457200" lvl="1" indent="0">
              <a:buNone/>
            </a:pPr>
            <a:r>
              <a:rPr lang="en-US" altLang="ko-KR" sz="1600" dirty="0"/>
              <a:t>         print(“Module1.py </a:t>
            </a:r>
            <a:r>
              <a:rPr lang="ko-KR" altLang="en-US" sz="1600" dirty="0"/>
              <a:t>의 </a:t>
            </a:r>
            <a:r>
              <a:rPr lang="en-US" altLang="ko-KR" sz="1600" dirty="0"/>
              <a:t>func2( ) ”)</a:t>
            </a:r>
          </a:p>
          <a:p>
            <a:pPr marL="457200" lvl="1" indent="0">
              <a:buNone/>
            </a:pPr>
            <a:endParaRPr lang="en-US" altLang="ko-KR" sz="1600" dirty="0"/>
          </a:p>
          <a:p>
            <a:pPr marL="457200" lvl="1" indent="0">
              <a:buNone/>
            </a:pPr>
            <a:r>
              <a:rPr lang="en-US" altLang="ko-KR" sz="1600" dirty="0"/>
              <a:t>    def func3( ) :</a:t>
            </a:r>
          </a:p>
          <a:p>
            <a:pPr marL="457200" lvl="1" indent="0">
              <a:buNone/>
            </a:pPr>
            <a:r>
              <a:rPr lang="en-US" altLang="ko-KR" sz="1600" dirty="0"/>
              <a:t>         print(“Module1.py </a:t>
            </a:r>
            <a:r>
              <a:rPr lang="ko-KR" altLang="en-US" sz="1600" dirty="0"/>
              <a:t>의 </a:t>
            </a:r>
            <a:r>
              <a:rPr lang="en-US" altLang="ko-KR" sz="1600" dirty="0"/>
              <a:t>func3( ) ”)</a:t>
            </a:r>
            <a:endParaRPr lang="ko-KR" altLang="en-US" sz="1600" dirty="0"/>
          </a:p>
        </p:txBody>
      </p:sp>
      <p:sp>
        <p:nvSpPr>
          <p:cNvPr id="3" name="바닥글 개체 틀 2">
            <a:extLst>
              <a:ext uri="{FF2B5EF4-FFF2-40B4-BE49-F238E27FC236}">
                <a16:creationId xmlns:a16="http://schemas.microsoft.com/office/drawing/2014/main" id="{06096E4F-4621-4028-A44B-92BDFFDE64D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738CF8B-4F41-4F03-AFD8-40849A888BBE}"/>
              </a:ext>
            </a:extLst>
          </p:cNvPr>
          <p:cNvSpPr>
            <a:spLocks noGrp="1"/>
          </p:cNvSpPr>
          <p:nvPr>
            <p:ph type="sldNum" sz="quarter" idx="11"/>
          </p:nvPr>
        </p:nvSpPr>
        <p:spPr/>
        <p:txBody>
          <a:bodyPr/>
          <a:lstStyle/>
          <a:p>
            <a:r>
              <a:rPr lang="ko-KR" altLang="en-US"/>
              <a:t> </a:t>
            </a:r>
            <a:fld id="{6280F36F-71BF-49B8-9E8F-C9B7AF481C74}" type="slidenum">
              <a:rPr lang="ko-KR" altLang="en-US" smtClean="0"/>
              <a:pPr/>
              <a:t>61</a:t>
            </a:fld>
            <a:endParaRPr lang="en-US" altLang="ko-KR" dirty="0"/>
          </a:p>
        </p:txBody>
      </p:sp>
      <p:sp>
        <p:nvSpPr>
          <p:cNvPr id="5" name="제목 4">
            <a:extLst>
              <a:ext uri="{FF2B5EF4-FFF2-40B4-BE49-F238E27FC236}">
                <a16:creationId xmlns:a16="http://schemas.microsoft.com/office/drawing/2014/main" id="{26B34E36-403E-48E0-B837-48C124220657}"/>
              </a:ext>
            </a:extLst>
          </p:cNvPr>
          <p:cNvSpPr>
            <a:spLocks noGrp="1"/>
          </p:cNvSpPr>
          <p:nvPr>
            <p:ph type="title"/>
          </p:nvPr>
        </p:nvSpPr>
        <p:spPr/>
        <p:txBody>
          <a:bodyPr/>
          <a:lstStyle/>
          <a:p>
            <a:r>
              <a:rPr lang="ko-KR" altLang="en-US" dirty="0"/>
              <a:t>모듈</a:t>
            </a:r>
          </a:p>
        </p:txBody>
      </p:sp>
      <p:sp>
        <p:nvSpPr>
          <p:cNvPr id="6" name="TextBox 5">
            <a:extLst>
              <a:ext uri="{FF2B5EF4-FFF2-40B4-BE49-F238E27FC236}">
                <a16:creationId xmlns:a16="http://schemas.microsoft.com/office/drawing/2014/main" id="{625445C3-709F-4404-9994-9F8EA603430F}"/>
              </a:ext>
            </a:extLst>
          </p:cNvPr>
          <p:cNvSpPr txBox="1"/>
          <p:nvPr/>
        </p:nvSpPr>
        <p:spPr>
          <a:xfrm>
            <a:off x="5260852" y="2332132"/>
            <a:ext cx="1962397" cy="2123658"/>
          </a:xfrm>
          <a:prstGeom prst="rect">
            <a:avLst/>
          </a:prstGeom>
          <a:noFill/>
        </p:spPr>
        <p:txBody>
          <a:bodyPr wrap="none" rtlCol="0">
            <a:spAutoFit/>
          </a:bodyPr>
          <a:lstStyle/>
          <a:p>
            <a:r>
              <a:rPr lang="en-US" altLang="ko-KR" sz="2400" dirty="0"/>
              <a:t>A.py</a:t>
            </a:r>
          </a:p>
          <a:p>
            <a:endParaRPr lang="en-US" altLang="ko-KR" dirty="0"/>
          </a:p>
          <a:p>
            <a:r>
              <a:rPr lang="en-US" altLang="ko-KR" dirty="0"/>
              <a:t>import Module1</a:t>
            </a:r>
          </a:p>
          <a:p>
            <a:endParaRPr lang="en-US" altLang="ko-KR" dirty="0"/>
          </a:p>
          <a:p>
            <a:r>
              <a:rPr lang="en-US" altLang="ko-KR" dirty="0"/>
              <a:t>Module1.func1( )</a:t>
            </a:r>
          </a:p>
          <a:p>
            <a:r>
              <a:rPr lang="en-US" altLang="ko-KR" dirty="0"/>
              <a:t>Module1.func2( )</a:t>
            </a:r>
          </a:p>
          <a:p>
            <a:r>
              <a:rPr lang="en-US" altLang="ko-KR" dirty="0"/>
              <a:t>Module1.func3( )</a:t>
            </a:r>
            <a:endParaRPr lang="ko-KR" altLang="en-US" dirty="0"/>
          </a:p>
        </p:txBody>
      </p:sp>
      <p:sp>
        <p:nvSpPr>
          <p:cNvPr id="7" name="TextBox 6">
            <a:extLst>
              <a:ext uri="{FF2B5EF4-FFF2-40B4-BE49-F238E27FC236}">
                <a16:creationId xmlns:a16="http://schemas.microsoft.com/office/drawing/2014/main" id="{27D51B43-BD11-4CCB-9E8D-0BABBDF21F38}"/>
              </a:ext>
            </a:extLst>
          </p:cNvPr>
          <p:cNvSpPr txBox="1"/>
          <p:nvPr/>
        </p:nvSpPr>
        <p:spPr>
          <a:xfrm>
            <a:off x="7489147" y="2238755"/>
            <a:ext cx="4548809" cy="2677656"/>
          </a:xfrm>
          <a:prstGeom prst="rect">
            <a:avLst/>
          </a:prstGeom>
          <a:noFill/>
        </p:spPr>
        <p:txBody>
          <a:bodyPr wrap="none" rtlCol="0">
            <a:spAutoFit/>
          </a:bodyPr>
          <a:lstStyle/>
          <a:p>
            <a:r>
              <a:rPr lang="en-US" altLang="ko-KR" sz="2400" dirty="0"/>
              <a:t>B.py</a:t>
            </a:r>
          </a:p>
          <a:p>
            <a:endParaRPr lang="en-US" altLang="ko-KR" dirty="0"/>
          </a:p>
          <a:p>
            <a:r>
              <a:rPr lang="en-US" altLang="ko-KR" dirty="0"/>
              <a:t># </a:t>
            </a:r>
            <a:r>
              <a:rPr lang="ko-KR" altLang="en-US" dirty="0"/>
              <a:t>모듈명을 </a:t>
            </a:r>
            <a:r>
              <a:rPr lang="ko-KR" altLang="en-US" dirty="0" err="1"/>
              <a:t>생략할려면</a:t>
            </a:r>
            <a:endParaRPr lang="en-US" altLang="ko-KR" dirty="0"/>
          </a:p>
          <a:p>
            <a:r>
              <a:rPr lang="en-US" altLang="ko-KR" dirty="0">
                <a:solidFill>
                  <a:schemeClr val="accent1"/>
                </a:solidFill>
              </a:rPr>
              <a:t>from</a:t>
            </a:r>
            <a:r>
              <a:rPr lang="en-US" altLang="ko-KR" dirty="0"/>
              <a:t> Module1 import func1, func2, func3</a:t>
            </a:r>
          </a:p>
          <a:p>
            <a:r>
              <a:rPr lang="en-US" altLang="ko-KR" dirty="0"/>
              <a:t># </a:t>
            </a:r>
            <a:r>
              <a:rPr lang="ko-KR" altLang="en-US" dirty="0"/>
              <a:t>또는 </a:t>
            </a:r>
            <a:r>
              <a:rPr lang="en-US" altLang="ko-KR" dirty="0"/>
              <a:t>from Module1 </a:t>
            </a:r>
            <a:r>
              <a:rPr lang="en-US" altLang="ko-KR" dirty="0">
                <a:solidFill>
                  <a:schemeClr val="accent1"/>
                </a:solidFill>
              </a:rPr>
              <a:t>import *</a:t>
            </a:r>
          </a:p>
          <a:p>
            <a:endParaRPr lang="en-US" altLang="ko-KR" dirty="0"/>
          </a:p>
          <a:p>
            <a:r>
              <a:rPr lang="en-US" altLang="ko-KR" dirty="0"/>
              <a:t>func1( )</a:t>
            </a:r>
          </a:p>
          <a:p>
            <a:r>
              <a:rPr lang="en-US" altLang="ko-KR" dirty="0"/>
              <a:t>func2( )</a:t>
            </a:r>
          </a:p>
          <a:p>
            <a:r>
              <a:rPr lang="en-US" altLang="ko-KR" dirty="0"/>
              <a:t>func3( )</a:t>
            </a:r>
            <a:endParaRPr lang="ko-KR" altLang="en-US" dirty="0"/>
          </a:p>
        </p:txBody>
      </p:sp>
    </p:spTree>
    <p:extLst>
      <p:ext uri="{BB962C8B-B14F-4D97-AF65-F5344CB8AC3E}">
        <p14:creationId xmlns:p14="http://schemas.microsoft.com/office/powerpoint/2010/main" val="20496482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61C2A4D-B46D-4ECB-99C1-B85DDCEC07E8}"/>
              </a:ext>
            </a:extLst>
          </p:cNvPr>
          <p:cNvSpPr>
            <a:spLocks noGrp="1"/>
          </p:cNvSpPr>
          <p:nvPr>
            <p:ph idx="1"/>
          </p:nvPr>
        </p:nvSpPr>
        <p:spPr/>
        <p:txBody>
          <a:bodyPr/>
          <a:lstStyle/>
          <a:p>
            <a:r>
              <a:rPr lang="ko-KR" altLang="en-US" dirty="0"/>
              <a:t>모듈의 종류</a:t>
            </a:r>
            <a:endParaRPr lang="en-US" altLang="ko-KR" dirty="0"/>
          </a:p>
          <a:p>
            <a:pPr lvl="1"/>
            <a:r>
              <a:rPr lang="ko-KR" altLang="en-US" dirty="0"/>
              <a:t>표준 모듈 </a:t>
            </a:r>
            <a:r>
              <a:rPr lang="en-US" altLang="ko-KR" dirty="0"/>
              <a:t>: </a:t>
            </a:r>
            <a:r>
              <a:rPr lang="ko-KR" altLang="en-US" dirty="0" err="1"/>
              <a:t>파이썬에서</a:t>
            </a:r>
            <a:r>
              <a:rPr lang="ko-KR" altLang="en-US" dirty="0"/>
              <a:t> 제공하는 모듈 </a:t>
            </a:r>
            <a:r>
              <a:rPr lang="en-US" altLang="ko-KR" sz="1800" dirty="0"/>
              <a:t>(</a:t>
            </a:r>
            <a:r>
              <a:rPr lang="ko-KR" altLang="en-US" sz="1800" dirty="0"/>
              <a:t>아래 그림 참조</a:t>
            </a:r>
            <a:r>
              <a:rPr lang="en-US" altLang="ko-KR" sz="1800" dirty="0"/>
              <a:t>)</a:t>
            </a:r>
            <a:endParaRPr lang="en-US" altLang="ko-KR" dirty="0"/>
          </a:p>
          <a:p>
            <a:pPr lvl="1"/>
            <a:r>
              <a:rPr lang="ko-KR" altLang="en-US" dirty="0"/>
              <a:t>사용자 정의 모듈 </a:t>
            </a:r>
            <a:r>
              <a:rPr lang="en-US" altLang="ko-KR" dirty="0"/>
              <a:t>: </a:t>
            </a:r>
            <a:r>
              <a:rPr lang="ko-KR" altLang="en-US" dirty="0"/>
              <a:t>직접 만든 모듈</a:t>
            </a:r>
            <a:endParaRPr lang="en-US" altLang="ko-KR" dirty="0"/>
          </a:p>
          <a:p>
            <a:pPr lvl="1"/>
            <a:r>
              <a:rPr lang="ko-KR" altLang="en-US" dirty="0" err="1"/>
              <a:t>서드</a:t>
            </a:r>
            <a:r>
              <a:rPr lang="ko-KR" altLang="en-US" dirty="0"/>
              <a:t> 파티 모듈 </a:t>
            </a:r>
            <a:r>
              <a:rPr lang="en-US" altLang="ko-KR" dirty="0"/>
              <a:t>: </a:t>
            </a:r>
            <a:r>
              <a:rPr lang="ko-KR" altLang="en-US" dirty="0" err="1"/>
              <a:t>파이썬이</a:t>
            </a:r>
            <a:r>
              <a:rPr lang="ko-KR" altLang="en-US" dirty="0"/>
              <a:t> 아닌 외부 회사나 단체에서 제공하는 모듈</a:t>
            </a:r>
            <a:endParaRPr lang="en-US" altLang="ko-KR" dirty="0"/>
          </a:p>
          <a:p>
            <a:pPr lvl="2"/>
            <a:r>
              <a:rPr lang="ko-KR" altLang="en-US" dirty="0"/>
              <a:t>예</a:t>
            </a:r>
            <a:r>
              <a:rPr lang="en-US" altLang="ko-KR" dirty="0"/>
              <a:t>) </a:t>
            </a:r>
            <a:r>
              <a:rPr lang="en-US" altLang="ko-KR" dirty="0" err="1"/>
              <a:t>PyGame</a:t>
            </a:r>
            <a:r>
              <a:rPr lang="en-US" altLang="ko-KR" dirty="0"/>
              <a:t> (</a:t>
            </a:r>
            <a:r>
              <a:rPr lang="ko-KR" altLang="en-US" dirty="0"/>
              <a:t>게임</a:t>
            </a:r>
            <a:r>
              <a:rPr lang="en-US" altLang="ko-KR" dirty="0"/>
              <a:t>), </a:t>
            </a:r>
            <a:r>
              <a:rPr lang="en-US" altLang="ko-KR" dirty="0" err="1"/>
              <a:t>PyGtk</a:t>
            </a:r>
            <a:r>
              <a:rPr lang="en-US" altLang="ko-KR" dirty="0"/>
              <a:t> (</a:t>
            </a:r>
            <a:r>
              <a:rPr lang="ko-KR" altLang="en-US" dirty="0" err="1"/>
              <a:t>윈도창</a:t>
            </a:r>
            <a:r>
              <a:rPr lang="en-US" altLang="ko-KR" dirty="0"/>
              <a:t>), </a:t>
            </a:r>
            <a:r>
              <a:rPr lang="en-US" altLang="ko-KR" dirty="0" err="1"/>
              <a:t>SQLAlchemy</a:t>
            </a:r>
            <a:r>
              <a:rPr lang="en-US" altLang="ko-KR" dirty="0"/>
              <a:t> (</a:t>
            </a:r>
            <a:r>
              <a:rPr lang="ko-KR" altLang="en-US" dirty="0"/>
              <a:t>데이터베이스</a:t>
            </a:r>
            <a:r>
              <a:rPr lang="en-US" altLang="ko-KR" dirty="0"/>
              <a:t>)</a:t>
            </a:r>
          </a:p>
          <a:p>
            <a:pPr lvl="2"/>
            <a:r>
              <a:rPr lang="en-US" altLang="ko-KR" dirty="0">
                <a:hlinkClick r:id="rId2"/>
              </a:rPr>
              <a:t>https://wiki.python.org/moin/UsefulModules</a:t>
            </a:r>
            <a:endParaRPr lang="ko-KR" altLang="en-US" dirty="0"/>
          </a:p>
        </p:txBody>
      </p:sp>
      <p:sp>
        <p:nvSpPr>
          <p:cNvPr id="3" name="바닥글 개체 틀 2">
            <a:extLst>
              <a:ext uri="{FF2B5EF4-FFF2-40B4-BE49-F238E27FC236}">
                <a16:creationId xmlns:a16="http://schemas.microsoft.com/office/drawing/2014/main" id="{0711C8E6-EAB1-45D5-BDA8-2244A2629A7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3F1E36ED-A160-4F69-939F-A065EB6218F3}"/>
              </a:ext>
            </a:extLst>
          </p:cNvPr>
          <p:cNvSpPr>
            <a:spLocks noGrp="1"/>
          </p:cNvSpPr>
          <p:nvPr>
            <p:ph type="sldNum" sz="quarter" idx="11"/>
          </p:nvPr>
        </p:nvSpPr>
        <p:spPr/>
        <p:txBody>
          <a:bodyPr/>
          <a:lstStyle/>
          <a:p>
            <a:r>
              <a:rPr lang="ko-KR" altLang="en-US"/>
              <a:t> </a:t>
            </a:r>
            <a:fld id="{6280F36F-71BF-49B8-9E8F-C9B7AF481C74}" type="slidenum">
              <a:rPr lang="ko-KR" altLang="en-US" smtClean="0"/>
              <a:pPr/>
              <a:t>62</a:t>
            </a:fld>
            <a:endParaRPr lang="en-US" altLang="ko-KR" dirty="0"/>
          </a:p>
        </p:txBody>
      </p:sp>
      <p:sp>
        <p:nvSpPr>
          <p:cNvPr id="5" name="제목 4">
            <a:extLst>
              <a:ext uri="{FF2B5EF4-FFF2-40B4-BE49-F238E27FC236}">
                <a16:creationId xmlns:a16="http://schemas.microsoft.com/office/drawing/2014/main" id="{B7FB597A-DC5D-4E40-95CD-D4208C9DF09A}"/>
              </a:ext>
            </a:extLst>
          </p:cNvPr>
          <p:cNvSpPr>
            <a:spLocks noGrp="1"/>
          </p:cNvSpPr>
          <p:nvPr>
            <p:ph type="title"/>
          </p:nvPr>
        </p:nvSpPr>
        <p:spPr/>
        <p:txBody>
          <a:bodyPr/>
          <a:lstStyle/>
          <a:p>
            <a:r>
              <a:rPr lang="ko-KR" altLang="en-US" dirty="0"/>
              <a:t>모듈</a:t>
            </a:r>
          </a:p>
        </p:txBody>
      </p:sp>
      <p:pic>
        <p:nvPicPr>
          <p:cNvPr id="7" name="그림 6">
            <a:extLst>
              <a:ext uri="{FF2B5EF4-FFF2-40B4-BE49-F238E27FC236}">
                <a16:creationId xmlns:a16="http://schemas.microsoft.com/office/drawing/2014/main" id="{853E3E54-9D13-43AB-9373-F3BFC0E8DD05}"/>
              </a:ext>
            </a:extLst>
          </p:cNvPr>
          <p:cNvPicPr>
            <a:picLocks noChangeAspect="1"/>
          </p:cNvPicPr>
          <p:nvPr/>
        </p:nvPicPr>
        <p:blipFill>
          <a:blip r:embed="rId3"/>
          <a:stretch>
            <a:fillRect/>
          </a:stretch>
        </p:blipFill>
        <p:spPr>
          <a:xfrm>
            <a:off x="1147015" y="3957277"/>
            <a:ext cx="8726118" cy="2581635"/>
          </a:xfrm>
          <a:prstGeom prst="rect">
            <a:avLst/>
          </a:prstGeom>
          <a:ln>
            <a:solidFill>
              <a:schemeClr val="tx1"/>
            </a:solidFill>
          </a:ln>
        </p:spPr>
      </p:pic>
      <p:sp>
        <p:nvSpPr>
          <p:cNvPr id="8" name="TextBox 7">
            <a:extLst>
              <a:ext uri="{FF2B5EF4-FFF2-40B4-BE49-F238E27FC236}">
                <a16:creationId xmlns:a16="http://schemas.microsoft.com/office/drawing/2014/main" id="{1FF4C86B-F9F8-488B-9614-F93A90F7571D}"/>
              </a:ext>
            </a:extLst>
          </p:cNvPr>
          <p:cNvSpPr txBox="1"/>
          <p:nvPr/>
        </p:nvSpPr>
        <p:spPr>
          <a:xfrm>
            <a:off x="9974008" y="4250902"/>
            <a:ext cx="1841702" cy="1754326"/>
          </a:xfrm>
          <a:prstGeom prst="rect">
            <a:avLst/>
          </a:prstGeom>
          <a:noFill/>
          <a:ln>
            <a:solidFill>
              <a:schemeClr val="accent1"/>
            </a:solidFill>
          </a:ln>
        </p:spPr>
        <p:txBody>
          <a:bodyPr wrap="square" rtlCol="0">
            <a:spAutoFit/>
          </a:bodyPr>
          <a:lstStyle/>
          <a:p>
            <a:r>
              <a:rPr lang="en-US" altLang="ko-KR" dirty="0"/>
              <a:t>※ </a:t>
            </a:r>
            <a:r>
              <a:rPr lang="ko-KR" altLang="en-US" dirty="0" err="1"/>
              <a:t>언더바</a:t>
            </a:r>
            <a:r>
              <a:rPr lang="en-US" altLang="ko-KR" dirty="0"/>
              <a:t>(_)</a:t>
            </a:r>
            <a:r>
              <a:rPr lang="ko-KR" altLang="en-US" dirty="0"/>
              <a:t>가 있는 것은 </a:t>
            </a:r>
            <a:r>
              <a:rPr lang="ko-KR" altLang="en-US" dirty="0" err="1"/>
              <a:t>언더바</a:t>
            </a:r>
            <a:r>
              <a:rPr lang="ko-KR" altLang="en-US" dirty="0"/>
              <a:t> 떼고 </a:t>
            </a:r>
            <a:r>
              <a:rPr lang="en-US" altLang="ko-KR" dirty="0"/>
              <a:t>import</a:t>
            </a:r>
            <a:r>
              <a:rPr lang="ko-KR" altLang="en-US" dirty="0"/>
              <a:t>해도 됨</a:t>
            </a:r>
            <a:endParaRPr lang="en-US" altLang="ko-KR" dirty="0"/>
          </a:p>
          <a:p>
            <a:endParaRPr lang="en-US" altLang="ko-KR" dirty="0"/>
          </a:p>
          <a:p>
            <a:r>
              <a:rPr lang="en-US" altLang="ko-KR" dirty="0"/>
              <a:t>random, csv</a:t>
            </a:r>
          </a:p>
        </p:txBody>
      </p:sp>
      <p:sp>
        <p:nvSpPr>
          <p:cNvPr id="9" name="직사각형 8">
            <a:extLst>
              <a:ext uri="{FF2B5EF4-FFF2-40B4-BE49-F238E27FC236}">
                <a16:creationId xmlns:a16="http://schemas.microsoft.com/office/drawing/2014/main" id="{28FA2BB5-8416-479A-908B-1EAFF88938E6}"/>
              </a:ext>
            </a:extLst>
          </p:cNvPr>
          <p:cNvSpPr/>
          <p:nvPr/>
        </p:nvSpPr>
        <p:spPr>
          <a:xfrm>
            <a:off x="3226308" y="5128065"/>
            <a:ext cx="1012317" cy="33832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
        <p:nvSpPr>
          <p:cNvPr id="10" name="직사각형 9">
            <a:extLst>
              <a:ext uri="{FF2B5EF4-FFF2-40B4-BE49-F238E27FC236}">
                <a16:creationId xmlns:a16="http://schemas.microsoft.com/office/drawing/2014/main" id="{585839E2-C6C8-4B4B-A244-E00A08E186CA}"/>
              </a:ext>
            </a:extLst>
          </p:cNvPr>
          <p:cNvSpPr/>
          <p:nvPr/>
        </p:nvSpPr>
        <p:spPr>
          <a:xfrm>
            <a:off x="2213991" y="4789737"/>
            <a:ext cx="1012317" cy="33832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
        <p:nvSpPr>
          <p:cNvPr id="11" name="직사각형 10">
            <a:extLst>
              <a:ext uri="{FF2B5EF4-FFF2-40B4-BE49-F238E27FC236}">
                <a16:creationId xmlns:a16="http://schemas.microsoft.com/office/drawing/2014/main" id="{7471E540-C6E3-45E4-AC77-B099A2A3E55D}"/>
              </a:ext>
            </a:extLst>
          </p:cNvPr>
          <p:cNvSpPr/>
          <p:nvPr/>
        </p:nvSpPr>
        <p:spPr>
          <a:xfrm>
            <a:off x="4238625" y="5882635"/>
            <a:ext cx="1012317" cy="33832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Tree>
    <p:extLst>
      <p:ext uri="{BB962C8B-B14F-4D97-AF65-F5344CB8AC3E}">
        <p14:creationId xmlns:p14="http://schemas.microsoft.com/office/powerpoint/2010/main" val="3523080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9F15E3E8-A00F-496A-9D13-798CCC5D1D0D}"/>
              </a:ext>
            </a:extLst>
          </p:cNvPr>
          <p:cNvSpPr>
            <a:spLocks noGrp="1"/>
          </p:cNvSpPr>
          <p:nvPr>
            <p:ph idx="1"/>
          </p:nvPr>
        </p:nvSpPr>
        <p:spPr/>
        <p:txBody>
          <a:bodyPr/>
          <a:lstStyle/>
          <a:p>
            <a:r>
              <a:rPr lang="ko-KR" altLang="en-US" dirty="0"/>
              <a:t>모듈별로 제공하는 함수 확인하기 </a:t>
            </a:r>
            <a:r>
              <a:rPr lang="en-US" altLang="ko-KR" dirty="0"/>
              <a:t>: </a:t>
            </a:r>
            <a:r>
              <a:rPr lang="en-US" altLang="ko-KR" dirty="0" err="1"/>
              <a:t>dir</a:t>
            </a:r>
            <a:r>
              <a:rPr lang="en-US" altLang="ko-KR" dirty="0"/>
              <a:t>( )</a:t>
            </a:r>
            <a:endParaRPr lang="ko-KR" altLang="en-US" dirty="0"/>
          </a:p>
        </p:txBody>
      </p:sp>
      <p:sp>
        <p:nvSpPr>
          <p:cNvPr id="3" name="바닥글 개체 틀 2">
            <a:extLst>
              <a:ext uri="{FF2B5EF4-FFF2-40B4-BE49-F238E27FC236}">
                <a16:creationId xmlns:a16="http://schemas.microsoft.com/office/drawing/2014/main" id="{292C2AA7-CD92-4198-B179-00422BB05FF2}"/>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D15AAF93-04BB-4A32-A61C-B68E0D192FEF}"/>
              </a:ext>
            </a:extLst>
          </p:cNvPr>
          <p:cNvSpPr>
            <a:spLocks noGrp="1"/>
          </p:cNvSpPr>
          <p:nvPr>
            <p:ph type="sldNum" sz="quarter" idx="11"/>
          </p:nvPr>
        </p:nvSpPr>
        <p:spPr/>
        <p:txBody>
          <a:bodyPr/>
          <a:lstStyle/>
          <a:p>
            <a:r>
              <a:rPr lang="ko-KR" altLang="en-US"/>
              <a:t> </a:t>
            </a:r>
            <a:fld id="{6280F36F-71BF-49B8-9E8F-C9B7AF481C74}" type="slidenum">
              <a:rPr lang="ko-KR" altLang="en-US" smtClean="0"/>
              <a:pPr/>
              <a:t>63</a:t>
            </a:fld>
            <a:endParaRPr lang="en-US" altLang="ko-KR" dirty="0"/>
          </a:p>
        </p:txBody>
      </p:sp>
      <p:sp>
        <p:nvSpPr>
          <p:cNvPr id="5" name="제목 4">
            <a:extLst>
              <a:ext uri="{FF2B5EF4-FFF2-40B4-BE49-F238E27FC236}">
                <a16:creationId xmlns:a16="http://schemas.microsoft.com/office/drawing/2014/main" id="{B46869C4-8CF7-47F5-AD88-BD44D52BB7B3}"/>
              </a:ext>
            </a:extLst>
          </p:cNvPr>
          <p:cNvSpPr>
            <a:spLocks noGrp="1"/>
          </p:cNvSpPr>
          <p:nvPr>
            <p:ph type="title"/>
          </p:nvPr>
        </p:nvSpPr>
        <p:spPr/>
        <p:txBody>
          <a:bodyPr/>
          <a:lstStyle/>
          <a:p>
            <a:r>
              <a:rPr lang="ko-KR" altLang="en-US" dirty="0"/>
              <a:t>모듈</a:t>
            </a:r>
          </a:p>
        </p:txBody>
      </p:sp>
      <p:pic>
        <p:nvPicPr>
          <p:cNvPr id="7" name="그림 6">
            <a:extLst>
              <a:ext uri="{FF2B5EF4-FFF2-40B4-BE49-F238E27FC236}">
                <a16:creationId xmlns:a16="http://schemas.microsoft.com/office/drawing/2014/main" id="{6A94A4A1-694B-45F8-875B-8A9541E3F24B}"/>
              </a:ext>
            </a:extLst>
          </p:cNvPr>
          <p:cNvPicPr>
            <a:picLocks noChangeAspect="1"/>
          </p:cNvPicPr>
          <p:nvPr/>
        </p:nvPicPr>
        <p:blipFill>
          <a:blip r:embed="rId2"/>
          <a:stretch>
            <a:fillRect/>
          </a:stretch>
        </p:blipFill>
        <p:spPr>
          <a:xfrm>
            <a:off x="1747230" y="1903337"/>
            <a:ext cx="8697539" cy="4715533"/>
          </a:xfrm>
          <a:prstGeom prst="rect">
            <a:avLst/>
          </a:prstGeom>
          <a:ln>
            <a:solidFill>
              <a:schemeClr val="tx1"/>
            </a:solidFill>
          </a:ln>
        </p:spPr>
      </p:pic>
      <p:sp>
        <p:nvSpPr>
          <p:cNvPr id="8" name="직사각형 7">
            <a:extLst>
              <a:ext uri="{FF2B5EF4-FFF2-40B4-BE49-F238E27FC236}">
                <a16:creationId xmlns:a16="http://schemas.microsoft.com/office/drawing/2014/main" id="{61CB2466-D002-47B4-8C1C-30FC350853E7}"/>
              </a:ext>
            </a:extLst>
          </p:cNvPr>
          <p:cNvSpPr/>
          <p:nvPr/>
        </p:nvSpPr>
        <p:spPr>
          <a:xfrm>
            <a:off x="8065008" y="3694176"/>
            <a:ext cx="2379761" cy="338328"/>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spTree>
    <p:extLst>
      <p:ext uri="{BB962C8B-B14F-4D97-AF65-F5344CB8AC3E}">
        <p14:creationId xmlns:p14="http://schemas.microsoft.com/office/powerpoint/2010/main" val="3184926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4190616-F87F-4CDF-AD1C-DAAE63E21A90}"/>
              </a:ext>
            </a:extLst>
          </p:cNvPr>
          <p:cNvSpPr>
            <a:spLocks noGrp="1"/>
          </p:cNvSpPr>
          <p:nvPr>
            <p:ph idx="1"/>
          </p:nvPr>
        </p:nvSpPr>
        <p:spPr/>
        <p:txBody>
          <a:bodyPr/>
          <a:lstStyle/>
          <a:p>
            <a:r>
              <a:rPr lang="ko-KR" altLang="en-US" dirty="0"/>
              <a:t>패키지 </a:t>
            </a:r>
            <a:r>
              <a:rPr lang="en-US" altLang="ko-KR" dirty="0"/>
              <a:t>: </a:t>
            </a:r>
            <a:r>
              <a:rPr lang="ko-KR" altLang="en-US" dirty="0"/>
              <a:t>여러 모듈을 모아 놓은 것으로 폴더의 형태</a:t>
            </a:r>
          </a:p>
        </p:txBody>
      </p:sp>
      <p:sp>
        <p:nvSpPr>
          <p:cNvPr id="3" name="바닥글 개체 틀 2">
            <a:extLst>
              <a:ext uri="{FF2B5EF4-FFF2-40B4-BE49-F238E27FC236}">
                <a16:creationId xmlns:a16="http://schemas.microsoft.com/office/drawing/2014/main" id="{B4C17A3F-5BF8-448F-B887-983B4D8B8F2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1B0E884A-1AC2-4A89-A239-C3B395EFF612}"/>
              </a:ext>
            </a:extLst>
          </p:cNvPr>
          <p:cNvSpPr>
            <a:spLocks noGrp="1"/>
          </p:cNvSpPr>
          <p:nvPr>
            <p:ph type="sldNum" sz="quarter" idx="11"/>
          </p:nvPr>
        </p:nvSpPr>
        <p:spPr/>
        <p:txBody>
          <a:bodyPr/>
          <a:lstStyle/>
          <a:p>
            <a:r>
              <a:rPr lang="ko-KR" altLang="en-US"/>
              <a:t> </a:t>
            </a:r>
            <a:fld id="{6280F36F-71BF-49B8-9E8F-C9B7AF481C74}" type="slidenum">
              <a:rPr lang="ko-KR" altLang="en-US" smtClean="0"/>
              <a:pPr/>
              <a:t>64</a:t>
            </a:fld>
            <a:endParaRPr lang="en-US" altLang="ko-KR" dirty="0"/>
          </a:p>
        </p:txBody>
      </p:sp>
      <p:sp>
        <p:nvSpPr>
          <p:cNvPr id="5" name="제목 4">
            <a:extLst>
              <a:ext uri="{FF2B5EF4-FFF2-40B4-BE49-F238E27FC236}">
                <a16:creationId xmlns:a16="http://schemas.microsoft.com/office/drawing/2014/main" id="{91BA19D6-6EC9-4153-8649-A0B0D66A129A}"/>
              </a:ext>
            </a:extLst>
          </p:cNvPr>
          <p:cNvSpPr>
            <a:spLocks noGrp="1"/>
          </p:cNvSpPr>
          <p:nvPr>
            <p:ph type="title"/>
          </p:nvPr>
        </p:nvSpPr>
        <p:spPr/>
        <p:txBody>
          <a:bodyPr/>
          <a:lstStyle/>
          <a:p>
            <a:r>
              <a:rPr lang="ko-KR" altLang="en-US" dirty="0"/>
              <a:t>패키지</a:t>
            </a:r>
          </a:p>
        </p:txBody>
      </p:sp>
      <p:pic>
        <p:nvPicPr>
          <p:cNvPr id="1028" name="Picture 4">
            <a:extLst>
              <a:ext uri="{FF2B5EF4-FFF2-40B4-BE49-F238E27FC236}">
                <a16:creationId xmlns:a16="http://schemas.microsoft.com/office/drawing/2014/main" id="{28509671-55AB-4F9C-92F6-BBB2AEA13D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107937"/>
            <a:ext cx="8048625" cy="4158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8000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F04D445-A3B7-4E35-953E-6145B8D20C00}"/>
              </a:ext>
            </a:extLst>
          </p:cNvPr>
          <p:cNvSpPr>
            <a:spLocks noGrp="1"/>
          </p:cNvSpPr>
          <p:nvPr>
            <p:ph idx="1"/>
          </p:nvPr>
        </p:nvSpPr>
        <p:spPr/>
        <p:txBody>
          <a:bodyPr/>
          <a:lstStyle/>
          <a:p>
            <a:endParaRPr lang="ko-KR" altLang="en-US" dirty="0"/>
          </a:p>
        </p:txBody>
      </p:sp>
      <p:sp>
        <p:nvSpPr>
          <p:cNvPr id="3" name="바닥글 개체 틀 2">
            <a:extLst>
              <a:ext uri="{FF2B5EF4-FFF2-40B4-BE49-F238E27FC236}">
                <a16:creationId xmlns:a16="http://schemas.microsoft.com/office/drawing/2014/main" id="{93DEC18A-A6BF-45C1-B8FB-E23E5AF30A52}"/>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B4429E9-A623-4870-843E-2335D60D801C}"/>
              </a:ext>
            </a:extLst>
          </p:cNvPr>
          <p:cNvSpPr>
            <a:spLocks noGrp="1"/>
          </p:cNvSpPr>
          <p:nvPr>
            <p:ph type="sldNum" sz="quarter" idx="11"/>
          </p:nvPr>
        </p:nvSpPr>
        <p:spPr/>
        <p:txBody>
          <a:bodyPr/>
          <a:lstStyle/>
          <a:p>
            <a:r>
              <a:rPr lang="ko-KR" altLang="en-US"/>
              <a:t> </a:t>
            </a:r>
            <a:fld id="{6280F36F-71BF-49B8-9E8F-C9B7AF481C74}" type="slidenum">
              <a:rPr lang="ko-KR" altLang="en-US" smtClean="0"/>
              <a:pPr/>
              <a:t>65</a:t>
            </a:fld>
            <a:endParaRPr lang="en-US" altLang="ko-KR" dirty="0"/>
          </a:p>
        </p:txBody>
      </p:sp>
      <p:sp>
        <p:nvSpPr>
          <p:cNvPr id="5" name="제목 4">
            <a:extLst>
              <a:ext uri="{FF2B5EF4-FFF2-40B4-BE49-F238E27FC236}">
                <a16:creationId xmlns:a16="http://schemas.microsoft.com/office/drawing/2014/main" id="{5E29CD48-43F6-4942-A48C-DD1312BB7D24}"/>
              </a:ext>
            </a:extLst>
          </p:cNvPr>
          <p:cNvSpPr>
            <a:spLocks noGrp="1"/>
          </p:cNvSpPr>
          <p:nvPr>
            <p:ph type="title"/>
          </p:nvPr>
        </p:nvSpPr>
        <p:spPr/>
        <p:txBody>
          <a:bodyPr/>
          <a:lstStyle/>
          <a:p>
            <a:r>
              <a:rPr lang="ko-KR" altLang="en-US" dirty="0"/>
              <a:t>함수</a:t>
            </a:r>
            <a:r>
              <a:rPr lang="en-US" altLang="ko-KR" dirty="0"/>
              <a:t>, </a:t>
            </a:r>
            <a:r>
              <a:rPr lang="ko-KR" altLang="en-US" dirty="0"/>
              <a:t>모듈</a:t>
            </a:r>
            <a:r>
              <a:rPr lang="en-US" altLang="ko-KR" dirty="0"/>
              <a:t>, </a:t>
            </a:r>
            <a:r>
              <a:rPr lang="ko-KR" altLang="en-US" dirty="0"/>
              <a:t>패키지</a:t>
            </a:r>
            <a:r>
              <a:rPr lang="en-US" altLang="ko-KR" dirty="0"/>
              <a:t>, </a:t>
            </a:r>
            <a:r>
              <a:rPr lang="ko-KR" altLang="en-US" dirty="0"/>
              <a:t>라이브러리 총 정리</a:t>
            </a:r>
          </a:p>
        </p:txBody>
      </p:sp>
      <p:pic>
        <p:nvPicPr>
          <p:cNvPr id="3074" name="Picture 2">
            <a:extLst>
              <a:ext uri="{FF2B5EF4-FFF2-40B4-BE49-F238E27FC236}">
                <a16:creationId xmlns:a16="http://schemas.microsoft.com/office/drawing/2014/main" id="{DB661039-56C2-43E4-B05D-D95009549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7525" y="1631950"/>
            <a:ext cx="6343650" cy="4724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E6F59E-4578-4DFE-AF16-D8E176A3DAD6}"/>
              </a:ext>
            </a:extLst>
          </p:cNvPr>
          <p:cNvSpPr txBox="1"/>
          <p:nvPr/>
        </p:nvSpPr>
        <p:spPr>
          <a:xfrm>
            <a:off x="5126160" y="6413698"/>
            <a:ext cx="3651128" cy="307777"/>
          </a:xfrm>
          <a:prstGeom prst="rect">
            <a:avLst/>
          </a:prstGeom>
          <a:noFill/>
        </p:spPr>
        <p:txBody>
          <a:bodyPr wrap="none" rtlCol="0">
            <a:spAutoFit/>
          </a:bodyPr>
          <a:lstStyle/>
          <a:p>
            <a:r>
              <a:rPr lang="en-US" altLang="ko-KR" sz="1400" dirty="0"/>
              <a:t>https://coding-kindergarten.tistory.com/17</a:t>
            </a:r>
            <a:endParaRPr lang="ko-KR" altLang="en-US" sz="1400" dirty="0"/>
          </a:p>
        </p:txBody>
      </p:sp>
    </p:spTree>
    <p:extLst>
      <p:ext uri="{BB962C8B-B14F-4D97-AF65-F5344CB8AC3E}">
        <p14:creationId xmlns:p14="http://schemas.microsoft.com/office/powerpoint/2010/main" val="824429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96A2BB0-4720-46A7-8D22-FFF5B0417A15}"/>
              </a:ext>
            </a:extLst>
          </p:cNvPr>
          <p:cNvSpPr>
            <a:spLocks noGrp="1"/>
          </p:cNvSpPr>
          <p:nvPr>
            <p:ph idx="1"/>
          </p:nvPr>
        </p:nvSpPr>
        <p:spPr/>
        <p:txBody>
          <a:bodyPr/>
          <a:lstStyle/>
          <a:p>
            <a:r>
              <a:rPr lang="ko-KR" altLang="en-US" dirty="0"/>
              <a:t>내부 함수</a:t>
            </a:r>
            <a:r>
              <a:rPr lang="en-US" altLang="ko-KR" dirty="0"/>
              <a:t>, </a:t>
            </a:r>
            <a:r>
              <a:rPr lang="ko-KR" altLang="en-US" dirty="0"/>
              <a:t>람다함수</a:t>
            </a:r>
            <a:r>
              <a:rPr lang="en-US" altLang="ko-KR" dirty="0"/>
              <a:t>, map( )</a:t>
            </a:r>
          </a:p>
          <a:p>
            <a:pPr lvl="1"/>
            <a:r>
              <a:rPr lang="ko-KR" altLang="en-US" dirty="0"/>
              <a:t>내부 함수 </a:t>
            </a:r>
            <a:r>
              <a:rPr lang="en-US" altLang="ko-KR" dirty="0"/>
              <a:t>: </a:t>
            </a:r>
            <a:r>
              <a:rPr lang="ko-KR" altLang="en-US" dirty="0"/>
              <a:t>함수 안에 함수가 있는 형태</a:t>
            </a:r>
            <a:endParaRPr lang="en-US" altLang="ko-KR" dirty="0"/>
          </a:p>
          <a:p>
            <a:pPr marL="457200" lvl="1" indent="0">
              <a:buNone/>
            </a:pPr>
            <a:r>
              <a:rPr lang="en-US" altLang="ko-KR" sz="1800" dirty="0"/>
              <a:t>    def </a:t>
            </a:r>
            <a:r>
              <a:rPr lang="en-US" altLang="ko-KR" sz="1800" dirty="0" err="1"/>
              <a:t>outFunc</a:t>
            </a:r>
            <a:r>
              <a:rPr lang="en-US" altLang="ko-KR" sz="1800" dirty="0"/>
              <a:t>( v1, v2 ) :		# </a:t>
            </a:r>
            <a:r>
              <a:rPr lang="ko-KR" altLang="en-US" sz="1800" dirty="0"/>
              <a:t>일반적인 함수 선언 형태</a:t>
            </a:r>
            <a:endParaRPr lang="en-US" altLang="ko-KR" sz="1800" dirty="0"/>
          </a:p>
          <a:p>
            <a:pPr marL="457200" lvl="1" indent="0">
              <a:buNone/>
            </a:pPr>
            <a:r>
              <a:rPr lang="en-US" altLang="ko-KR" sz="1800" dirty="0"/>
              <a:t>        </a:t>
            </a:r>
            <a:r>
              <a:rPr lang="en-US" altLang="ko-KR" sz="1800" dirty="0">
                <a:solidFill>
                  <a:schemeClr val="accent1"/>
                </a:solidFill>
              </a:rPr>
              <a:t>def </a:t>
            </a:r>
            <a:r>
              <a:rPr lang="en-US" altLang="ko-KR" sz="1800" dirty="0" err="1">
                <a:solidFill>
                  <a:schemeClr val="accent1"/>
                </a:solidFill>
              </a:rPr>
              <a:t>inFunc</a:t>
            </a:r>
            <a:r>
              <a:rPr lang="en-US" altLang="ko-KR" sz="1800" dirty="0">
                <a:solidFill>
                  <a:schemeClr val="accent1"/>
                </a:solidFill>
              </a:rPr>
              <a:t>( num1, num2 ) :</a:t>
            </a:r>
            <a:r>
              <a:rPr lang="en-US" altLang="ko-KR" sz="1800" dirty="0"/>
              <a:t>	# </a:t>
            </a:r>
            <a:r>
              <a:rPr lang="ko-KR" altLang="en-US" sz="1800" dirty="0"/>
              <a:t>내부 함수 선언</a:t>
            </a:r>
            <a:r>
              <a:rPr lang="en-US" altLang="ko-KR" sz="1800" dirty="0"/>
              <a:t>, </a:t>
            </a:r>
            <a:r>
              <a:rPr lang="ko-KR" altLang="en-US" sz="1800" dirty="0"/>
              <a:t>두개의 매개변수를 받아서</a:t>
            </a:r>
            <a:endParaRPr lang="en-US" altLang="ko-KR" sz="1800" dirty="0"/>
          </a:p>
          <a:p>
            <a:pPr marL="457200" lvl="1" indent="0">
              <a:buNone/>
            </a:pPr>
            <a:r>
              <a:rPr lang="en-US" altLang="ko-KR" sz="1800" dirty="0"/>
              <a:t>            </a:t>
            </a:r>
            <a:r>
              <a:rPr lang="en-US" altLang="ko-KR" sz="1800" dirty="0">
                <a:solidFill>
                  <a:schemeClr val="accent1"/>
                </a:solidFill>
              </a:rPr>
              <a:t>return num1 + num2</a:t>
            </a:r>
            <a:r>
              <a:rPr lang="en-US" altLang="ko-KR" sz="1800" dirty="0"/>
              <a:t>		# </a:t>
            </a:r>
            <a:r>
              <a:rPr lang="ko-KR" altLang="en-US" sz="1800" dirty="0"/>
              <a:t>두 개의 합을 반환하는 함수</a:t>
            </a:r>
            <a:endParaRPr lang="en-US" altLang="ko-KR" sz="1800" dirty="0"/>
          </a:p>
          <a:p>
            <a:pPr marL="457200" lvl="1" indent="0">
              <a:buNone/>
            </a:pPr>
            <a:r>
              <a:rPr lang="en-US" altLang="ko-KR" sz="1800" dirty="0"/>
              <a:t>        return </a:t>
            </a:r>
            <a:r>
              <a:rPr lang="en-US" altLang="ko-KR" sz="1800" dirty="0" err="1"/>
              <a:t>inFunc</a:t>
            </a:r>
            <a:r>
              <a:rPr lang="en-US" altLang="ko-KR" sz="1800" dirty="0"/>
              <a:t> ( v1, v2 )		# </a:t>
            </a:r>
            <a:r>
              <a:rPr lang="en-US" altLang="ko-KR" sz="1800" dirty="0" err="1"/>
              <a:t>outFunc</a:t>
            </a:r>
            <a:r>
              <a:rPr lang="en-US" altLang="ko-KR" sz="1800" dirty="0"/>
              <a:t>( )</a:t>
            </a:r>
            <a:r>
              <a:rPr lang="ko-KR" altLang="en-US" sz="1800" dirty="0"/>
              <a:t>는 </a:t>
            </a:r>
            <a:r>
              <a:rPr lang="en-US" altLang="ko-KR" sz="1800" dirty="0" err="1"/>
              <a:t>inFunc</a:t>
            </a:r>
            <a:r>
              <a:rPr lang="en-US" altLang="ko-KR" sz="1800" dirty="0"/>
              <a:t>( )</a:t>
            </a:r>
            <a:r>
              <a:rPr lang="ko-KR" altLang="en-US" sz="1800" dirty="0"/>
              <a:t>의 값을 반환함</a:t>
            </a:r>
            <a:endParaRPr lang="en-US" altLang="ko-KR" sz="1800" dirty="0"/>
          </a:p>
          <a:p>
            <a:pPr marL="457200" lvl="1" indent="0">
              <a:buNone/>
            </a:pPr>
            <a:endParaRPr lang="en-US" altLang="ko-KR" sz="1800" dirty="0"/>
          </a:p>
          <a:p>
            <a:pPr marL="457200" lvl="1" indent="0">
              <a:buNone/>
            </a:pPr>
            <a:r>
              <a:rPr lang="en-US" altLang="ko-KR" sz="1800" dirty="0"/>
              <a:t>    print ( </a:t>
            </a:r>
            <a:r>
              <a:rPr lang="en-US" altLang="ko-KR" sz="1800" dirty="0" err="1"/>
              <a:t>outFunc</a:t>
            </a:r>
            <a:r>
              <a:rPr lang="en-US" altLang="ko-KR" sz="1800" dirty="0"/>
              <a:t>( 100, 200) )		# </a:t>
            </a:r>
            <a:r>
              <a:rPr lang="ko-KR" altLang="en-US" sz="1800" dirty="0"/>
              <a:t>결과값 </a:t>
            </a:r>
            <a:r>
              <a:rPr lang="en-US" altLang="ko-KR" sz="1800" dirty="0"/>
              <a:t>: 300</a:t>
            </a:r>
          </a:p>
          <a:p>
            <a:pPr lvl="1"/>
            <a:endParaRPr lang="en-US" altLang="ko-KR" dirty="0"/>
          </a:p>
          <a:p>
            <a:pPr lvl="1"/>
            <a:r>
              <a:rPr lang="ko-KR" altLang="en-US" dirty="0"/>
              <a:t>람다함수 </a:t>
            </a:r>
            <a:r>
              <a:rPr lang="en-US" altLang="ko-KR" dirty="0"/>
              <a:t>lambda : </a:t>
            </a:r>
            <a:r>
              <a:rPr lang="ko-KR" altLang="en-US" dirty="0"/>
              <a:t>함수를 </a:t>
            </a:r>
            <a:r>
              <a:rPr lang="ko-KR" altLang="en-US" dirty="0" err="1"/>
              <a:t>한줄로</a:t>
            </a:r>
            <a:r>
              <a:rPr lang="ko-KR" altLang="en-US" dirty="0"/>
              <a:t> 표현</a:t>
            </a:r>
            <a:r>
              <a:rPr lang="ko-KR" altLang="en-US" sz="1800" dirty="0"/>
              <a:t>  </a:t>
            </a:r>
            <a:r>
              <a:rPr lang="en-US" altLang="ko-KR" sz="1800" dirty="0"/>
              <a:t>&lt; </a:t>
            </a:r>
            <a:r>
              <a:rPr lang="en-US" altLang="ko-KR" sz="1800" dirty="0">
                <a:solidFill>
                  <a:schemeClr val="accent1"/>
                </a:solidFill>
              </a:rPr>
              <a:t>lambda</a:t>
            </a:r>
            <a:r>
              <a:rPr lang="en-US" altLang="ko-KR" sz="1800" dirty="0"/>
              <a:t> argument : expression &gt;</a:t>
            </a:r>
            <a:endParaRPr lang="en-US" altLang="ko-KR" dirty="0"/>
          </a:p>
          <a:p>
            <a:pPr marL="457200" lvl="1" indent="0">
              <a:buNone/>
            </a:pPr>
            <a:r>
              <a:rPr lang="en-US" altLang="ko-KR" sz="1800" dirty="0"/>
              <a:t>    def</a:t>
            </a:r>
            <a:r>
              <a:rPr lang="ko-KR" altLang="en-US" sz="1800" dirty="0"/>
              <a:t> </a:t>
            </a:r>
            <a:r>
              <a:rPr lang="en-US" altLang="ko-KR" sz="1800" dirty="0"/>
              <a:t>hap</a:t>
            </a:r>
            <a:r>
              <a:rPr lang="ko-KR" altLang="en-US" sz="1800" dirty="0"/>
              <a:t> </a:t>
            </a:r>
            <a:r>
              <a:rPr lang="en-US" altLang="ko-KR" sz="1800" dirty="0"/>
              <a:t>(num1,</a:t>
            </a:r>
            <a:r>
              <a:rPr lang="ko-KR" altLang="en-US" sz="1800" dirty="0"/>
              <a:t> </a:t>
            </a:r>
            <a:r>
              <a:rPr lang="en-US" altLang="ko-KR" sz="1800" dirty="0"/>
              <a:t>num2)</a:t>
            </a:r>
            <a:r>
              <a:rPr lang="ko-KR" altLang="en-US" sz="1800" dirty="0"/>
              <a:t> </a:t>
            </a:r>
            <a:r>
              <a:rPr lang="en-US" altLang="ko-KR" sz="1800" dirty="0"/>
              <a:t>:</a:t>
            </a:r>
          </a:p>
          <a:p>
            <a:pPr marL="457200" lvl="1" indent="0">
              <a:buNone/>
            </a:pPr>
            <a:r>
              <a:rPr lang="en-US" altLang="ko-KR" sz="1800" dirty="0"/>
              <a:t>        res = num + num2           ⇒ hap = lambda num1, num2 : num1 + num2</a:t>
            </a:r>
          </a:p>
          <a:p>
            <a:pPr marL="457200" lvl="1" indent="0">
              <a:buNone/>
            </a:pPr>
            <a:r>
              <a:rPr lang="en-US" altLang="ko-KR" sz="1800" dirty="0"/>
              <a:t>        return res		        print( hap(10, 20) )</a:t>
            </a:r>
          </a:p>
          <a:p>
            <a:pPr lvl="1"/>
            <a:endParaRPr lang="ko-KR" altLang="en-US" dirty="0"/>
          </a:p>
        </p:txBody>
      </p:sp>
      <p:sp>
        <p:nvSpPr>
          <p:cNvPr id="3" name="바닥글 개체 틀 2">
            <a:extLst>
              <a:ext uri="{FF2B5EF4-FFF2-40B4-BE49-F238E27FC236}">
                <a16:creationId xmlns:a16="http://schemas.microsoft.com/office/drawing/2014/main" id="{22C78097-C619-4AB5-83E6-A687781C57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0B988C61-B5A7-4762-9592-0AEBDFE0160B}"/>
              </a:ext>
            </a:extLst>
          </p:cNvPr>
          <p:cNvSpPr>
            <a:spLocks noGrp="1"/>
          </p:cNvSpPr>
          <p:nvPr>
            <p:ph type="sldNum" sz="quarter" idx="11"/>
          </p:nvPr>
        </p:nvSpPr>
        <p:spPr/>
        <p:txBody>
          <a:bodyPr/>
          <a:lstStyle/>
          <a:p>
            <a:r>
              <a:rPr lang="ko-KR" altLang="en-US"/>
              <a:t> </a:t>
            </a:r>
            <a:fld id="{6280F36F-71BF-49B8-9E8F-C9B7AF481C74}" type="slidenum">
              <a:rPr lang="ko-KR" altLang="en-US" smtClean="0"/>
              <a:pPr/>
              <a:t>66</a:t>
            </a:fld>
            <a:endParaRPr lang="en-US" altLang="ko-KR" dirty="0"/>
          </a:p>
        </p:txBody>
      </p:sp>
      <p:sp>
        <p:nvSpPr>
          <p:cNvPr id="5" name="제목 4">
            <a:extLst>
              <a:ext uri="{FF2B5EF4-FFF2-40B4-BE49-F238E27FC236}">
                <a16:creationId xmlns:a16="http://schemas.microsoft.com/office/drawing/2014/main" id="{416AC2F3-F2A2-46C5-AFBD-9B1B80C7EC69}"/>
              </a:ext>
            </a:extLst>
          </p:cNvPr>
          <p:cNvSpPr>
            <a:spLocks noGrp="1"/>
          </p:cNvSpPr>
          <p:nvPr>
            <p:ph type="title"/>
          </p:nvPr>
        </p:nvSpPr>
        <p:spPr/>
        <p:txBody>
          <a:bodyPr/>
          <a:lstStyle/>
          <a:p>
            <a:r>
              <a:rPr lang="ko-KR" altLang="en-US" dirty="0"/>
              <a:t>함수 심화내용</a:t>
            </a:r>
          </a:p>
        </p:txBody>
      </p:sp>
    </p:spTree>
    <p:extLst>
      <p:ext uri="{BB962C8B-B14F-4D97-AF65-F5344CB8AC3E}">
        <p14:creationId xmlns:p14="http://schemas.microsoft.com/office/powerpoint/2010/main" val="1895504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96A2BB0-4720-46A7-8D22-FFF5B0417A15}"/>
              </a:ext>
            </a:extLst>
          </p:cNvPr>
          <p:cNvSpPr>
            <a:spLocks noGrp="1"/>
          </p:cNvSpPr>
          <p:nvPr>
            <p:ph idx="1"/>
          </p:nvPr>
        </p:nvSpPr>
        <p:spPr>
          <a:xfrm>
            <a:off x="838200" y="1406769"/>
            <a:ext cx="11220450" cy="4346331"/>
          </a:xfrm>
        </p:spPr>
        <p:txBody>
          <a:bodyPr>
            <a:normAutofit lnSpcReduction="10000"/>
          </a:bodyPr>
          <a:lstStyle/>
          <a:p>
            <a:r>
              <a:rPr lang="ko-KR" altLang="en-US" dirty="0"/>
              <a:t>내부 함수</a:t>
            </a:r>
            <a:r>
              <a:rPr lang="en-US" altLang="ko-KR" dirty="0"/>
              <a:t>, </a:t>
            </a:r>
            <a:r>
              <a:rPr lang="ko-KR" altLang="en-US" dirty="0"/>
              <a:t>람다함수</a:t>
            </a:r>
            <a:r>
              <a:rPr lang="en-US" altLang="ko-KR" dirty="0"/>
              <a:t>, map( )</a:t>
            </a:r>
          </a:p>
          <a:p>
            <a:pPr lvl="1"/>
            <a:r>
              <a:rPr lang="en-US" altLang="ko-KR" dirty="0"/>
              <a:t>map(</a:t>
            </a:r>
            <a:r>
              <a:rPr lang="ko-KR" altLang="en-US" dirty="0"/>
              <a:t> </a:t>
            </a:r>
            <a:r>
              <a:rPr lang="en-US" altLang="ko-KR" dirty="0"/>
              <a:t>)</a:t>
            </a:r>
            <a:r>
              <a:rPr lang="ko-KR" altLang="en-US" dirty="0"/>
              <a:t> 함수 </a:t>
            </a:r>
            <a:r>
              <a:rPr lang="en-US" altLang="ko-KR" dirty="0"/>
              <a:t>: </a:t>
            </a:r>
            <a:r>
              <a:rPr lang="ko-KR" altLang="en-US" dirty="0"/>
              <a:t>리스트의 내용을 하나씩 함수에 적용 </a:t>
            </a:r>
            <a:r>
              <a:rPr lang="en-US" altLang="ko-KR" sz="1800" dirty="0"/>
              <a:t>&lt;map( function, list ) &gt;</a:t>
            </a:r>
            <a:endParaRPr lang="en-US" altLang="ko-KR" dirty="0"/>
          </a:p>
          <a:p>
            <a:pPr marL="457200" lvl="1" indent="0">
              <a:buNone/>
            </a:pPr>
            <a:r>
              <a:rPr lang="en-US" altLang="ko-KR" sz="1800" dirty="0"/>
              <a:t>   &gt;&gt;&gt; before=['2022','4','7’]</a:t>
            </a:r>
          </a:p>
          <a:p>
            <a:pPr marL="457200" lvl="1" indent="0">
              <a:buNone/>
            </a:pPr>
            <a:r>
              <a:rPr lang="en-US" altLang="ko-KR" sz="1800" dirty="0"/>
              <a:t>   &gt;&gt;&gt; after=list(</a:t>
            </a:r>
            <a:r>
              <a:rPr lang="en-US" altLang="ko-KR" sz="1800" dirty="0">
                <a:solidFill>
                  <a:schemeClr val="accent1"/>
                </a:solidFill>
              </a:rPr>
              <a:t>map </a:t>
            </a:r>
            <a:r>
              <a:rPr lang="en-US" altLang="ko-KR" sz="1800" dirty="0"/>
              <a:t>(int, before) )		# before</a:t>
            </a:r>
            <a:r>
              <a:rPr lang="ko-KR" altLang="en-US" sz="1800" dirty="0"/>
              <a:t>라는 자료를 </a:t>
            </a:r>
            <a:r>
              <a:rPr lang="en-US" altLang="ko-KR" sz="1800" dirty="0"/>
              <a:t>int()</a:t>
            </a:r>
            <a:r>
              <a:rPr lang="ko-KR" altLang="en-US" sz="1800" dirty="0"/>
              <a:t>함수에</a:t>
            </a:r>
            <a:endParaRPr lang="en-US" altLang="ko-KR" sz="1800" dirty="0"/>
          </a:p>
          <a:p>
            <a:pPr marL="457200" lvl="1" indent="0">
              <a:buNone/>
            </a:pPr>
            <a:r>
              <a:rPr lang="en-US" altLang="ko-KR" sz="1800" dirty="0"/>
              <a:t>   &gt;&gt;&gt; after				# </a:t>
            </a:r>
            <a:r>
              <a:rPr lang="ko-KR" altLang="en-US" sz="1800" dirty="0"/>
              <a:t>차례로 넣어서 </a:t>
            </a:r>
            <a:r>
              <a:rPr lang="en-US" altLang="ko-KR" sz="1800" dirty="0"/>
              <a:t>list </a:t>
            </a:r>
            <a:r>
              <a:rPr lang="ko-KR" altLang="en-US" sz="1800" dirty="0"/>
              <a:t>형태로 돌려줌   결과값 </a:t>
            </a:r>
            <a:r>
              <a:rPr lang="en-US" altLang="ko-KR" sz="1800" dirty="0"/>
              <a:t>: [2022, 4, 7]</a:t>
            </a:r>
          </a:p>
          <a:p>
            <a:pPr marL="457200" lvl="1" indent="0">
              <a:buNone/>
            </a:pPr>
            <a:endParaRPr lang="en-US" altLang="ko-KR" sz="1800" dirty="0"/>
          </a:p>
          <a:p>
            <a:pPr marL="457200" lvl="1" indent="0">
              <a:buNone/>
            </a:pPr>
            <a:r>
              <a:rPr lang="en-US" altLang="ko-KR" sz="1800" dirty="0"/>
              <a:t>  </a:t>
            </a:r>
            <a:r>
              <a:rPr lang="en-US" altLang="ko-KR" sz="1800" b="0" i="0" dirty="0">
                <a:solidFill>
                  <a:srgbClr val="1F7199"/>
                </a:solidFill>
                <a:effectLst/>
              </a:rPr>
              <a:t>&gt;&gt;&gt;</a:t>
            </a:r>
            <a:r>
              <a:rPr lang="en-US" altLang="ko-KR" sz="1800" b="0" i="0" dirty="0">
                <a:solidFill>
                  <a:srgbClr val="444444"/>
                </a:solidFill>
                <a:effectLst/>
              </a:rPr>
              <a:t> </a:t>
            </a:r>
            <a:r>
              <a:rPr lang="en-US" altLang="ko-KR" sz="1800" b="0" i="0" dirty="0">
                <a:solidFill>
                  <a:srgbClr val="397300"/>
                </a:solidFill>
                <a:effectLst/>
              </a:rPr>
              <a:t>list </a:t>
            </a:r>
            <a:r>
              <a:rPr lang="en-US" altLang="ko-KR" sz="1800" b="0" i="0" dirty="0">
                <a:solidFill>
                  <a:srgbClr val="444444"/>
                </a:solidFill>
                <a:effectLst/>
              </a:rPr>
              <a:t>( </a:t>
            </a:r>
            <a:r>
              <a:rPr lang="en-US" altLang="ko-KR" sz="1800" b="0" i="0" dirty="0">
                <a:solidFill>
                  <a:srgbClr val="397300"/>
                </a:solidFill>
                <a:effectLst/>
              </a:rPr>
              <a:t>map </a:t>
            </a:r>
            <a:r>
              <a:rPr lang="en-US" altLang="ko-KR" sz="1800" b="0" i="0" dirty="0">
                <a:solidFill>
                  <a:srgbClr val="444444"/>
                </a:solidFill>
                <a:effectLst/>
              </a:rPr>
              <a:t>( </a:t>
            </a:r>
            <a:r>
              <a:rPr lang="en-US" altLang="ko-KR" sz="1800" b="1" i="0" dirty="0">
                <a:solidFill>
                  <a:srgbClr val="444444"/>
                </a:solidFill>
                <a:effectLst/>
              </a:rPr>
              <a:t>lambda</a:t>
            </a:r>
            <a:r>
              <a:rPr lang="en-US" altLang="ko-KR" sz="1800" b="0" i="0" dirty="0">
                <a:solidFill>
                  <a:srgbClr val="444444"/>
                </a:solidFill>
                <a:effectLst/>
              </a:rPr>
              <a:t> x: x ** </a:t>
            </a:r>
            <a:r>
              <a:rPr lang="en-US" altLang="ko-KR" sz="1800" b="0" i="0" dirty="0">
                <a:solidFill>
                  <a:srgbClr val="880000"/>
                </a:solidFill>
                <a:effectLst/>
              </a:rPr>
              <a:t>2</a:t>
            </a:r>
            <a:r>
              <a:rPr lang="en-US" altLang="ko-KR" sz="1800" b="0" i="0" dirty="0">
                <a:solidFill>
                  <a:srgbClr val="444444"/>
                </a:solidFill>
                <a:effectLst/>
              </a:rPr>
              <a:t>, </a:t>
            </a:r>
            <a:r>
              <a:rPr lang="en-US" altLang="ko-KR" sz="1800" b="0" i="0" dirty="0">
                <a:solidFill>
                  <a:srgbClr val="397300"/>
                </a:solidFill>
                <a:effectLst/>
              </a:rPr>
              <a:t>range</a:t>
            </a:r>
            <a:r>
              <a:rPr lang="en-US" altLang="ko-KR" sz="1800" b="0" i="0" dirty="0">
                <a:solidFill>
                  <a:srgbClr val="444444"/>
                </a:solidFill>
                <a:effectLst/>
              </a:rPr>
              <a:t>(</a:t>
            </a:r>
            <a:r>
              <a:rPr lang="en-US" altLang="ko-KR" sz="1800" b="0" i="0" dirty="0">
                <a:solidFill>
                  <a:srgbClr val="880000"/>
                </a:solidFill>
                <a:effectLst/>
              </a:rPr>
              <a:t>5</a:t>
            </a:r>
            <a:r>
              <a:rPr lang="en-US" altLang="ko-KR" sz="1800" b="0" i="0" dirty="0">
                <a:solidFill>
                  <a:srgbClr val="444444"/>
                </a:solidFill>
                <a:effectLst/>
              </a:rPr>
              <a:t>))) </a:t>
            </a:r>
            <a:r>
              <a:rPr lang="en-US" altLang="ko-KR" sz="1800" dirty="0">
                <a:solidFill>
                  <a:srgbClr val="697070"/>
                </a:solidFill>
              </a:rPr>
              <a:t> 	# </a:t>
            </a:r>
            <a:r>
              <a:rPr lang="ko-KR" altLang="en-US" sz="1800" dirty="0">
                <a:solidFill>
                  <a:srgbClr val="697070"/>
                </a:solidFill>
              </a:rPr>
              <a:t>결과값</a:t>
            </a:r>
            <a:r>
              <a:rPr lang="en-US" altLang="ko-KR" sz="1800" dirty="0">
                <a:solidFill>
                  <a:srgbClr val="697070"/>
                </a:solidFill>
              </a:rPr>
              <a:t>:</a:t>
            </a:r>
            <a:r>
              <a:rPr lang="ko-KR" altLang="en-US" sz="1800" b="0" i="0" dirty="0">
                <a:solidFill>
                  <a:srgbClr val="444444"/>
                </a:solidFill>
                <a:effectLst/>
              </a:rPr>
              <a:t> </a:t>
            </a:r>
            <a:r>
              <a:rPr lang="en-US" altLang="ko-KR" sz="1800" b="0" i="0" dirty="0">
                <a:solidFill>
                  <a:srgbClr val="444444"/>
                </a:solidFill>
                <a:effectLst/>
              </a:rPr>
              <a:t>[0, 1, 4, 9, 16]</a:t>
            </a:r>
            <a:endParaRPr lang="en-US" altLang="ko-KR" sz="1800" dirty="0"/>
          </a:p>
          <a:p>
            <a:pPr lvl="1"/>
            <a:endParaRPr lang="en-US" altLang="ko-KR" dirty="0"/>
          </a:p>
          <a:p>
            <a:pPr lvl="1"/>
            <a:r>
              <a:rPr lang="ko-KR" altLang="en-US" dirty="0"/>
              <a:t>재귀함수 </a:t>
            </a:r>
            <a:r>
              <a:rPr lang="en-US" altLang="ko-KR" sz="1600" dirty="0"/>
              <a:t>Recursion Function </a:t>
            </a:r>
            <a:r>
              <a:rPr lang="en-US" altLang="ko-KR" dirty="0"/>
              <a:t>: </a:t>
            </a:r>
            <a:r>
              <a:rPr lang="ko-KR" altLang="en-US" dirty="0"/>
              <a:t>자신이 자신을 호출하는 함수</a:t>
            </a:r>
            <a:endParaRPr lang="en-US" altLang="ko-KR" dirty="0"/>
          </a:p>
          <a:p>
            <a:pPr marL="457200" lvl="1" indent="0">
              <a:buNone/>
            </a:pPr>
            <a:r>
              <a:rPr lang="en-US" altLang="ko-KR" sz="1800" dirty="0"/>
              <a:t>    def</a:t>
            </a:r>
            <a:r>
              <a:rPr lang="ko-KR" altLang="en-US" sz="1800" dirty="0"/>
              <a:t> </a:t>
            </a:r>
            <a:r>
              <a:rPr lang="en-US" altLang="ko-KR" sz="1800" dirty="0" err="1"/>
              <a:t>selfCall</a:t>
            </a:r>
            <a:r>
              <a:rPr lang="ko-KR" altLang="en-US" sz="1800" dirty="0"/>
              <a:t> </a:t>
            </a:r>
            <a:r>
              <a:rPr lang="en-US" altLang="ko-KR" sz="1800" dirty="0"/>
              <a:t>( )</a:t>
            </a:r>
            <a:r>
              <a:rPr lang="ko-KR" altLang="en-US" sz="1800" dirty="0"/>
              <a:t> </a:t>
            </a:r>
            <a:r>
              <a:rPr lang="en-US" altLang="ko-KR" sz="1800" dirty="0"/>
              <a:t>:</a:t>
            </a:r>
          </a:p>
          <a:p>
            <a:pPr marL="457200" lvl="1" indent="0">
              <a:buNone/>
            </a:pPr>
            <a:r>
              <a:rPr lang="en-US" altLang="ko-KR" sz="1800" dirty="0"/>
              <a:t>        print(‘</a:t>
            </a:r>
            <a:r>
              <a:rPr lang="ko-KR" altLang="en-US" sz="1800" dirty="0"/>
              <a:t>하</a:t>
            </a:r>
            <a:r>
              <a:rPr lang="en-US" altLang="ko-KR" sz="1800" dirty="0"/>
              <a:t>’, end = ‘ ’)    </a:t>
            </a:r>
          </a:p>
          <a:p>
            <a:pPr marL="457200" lvl="1" indent="0">
              <a:buNone/>
            </a:pPr>
            <a:r>
              <a:rPr lang="en-US" altLang="ko-KR" sz="1800" dirty="0"/>
              <a:t>        </a:t>
            </a:r>
            <a:r>
              <a:rPr lang="en-US" altLang="ko-KR" sz="1800" dirty="0" err="1"/>
              <a:t>selfCall</a:t>
            </a:r>
            <a:r>
              <a:rPr lang="en-US" altLang="ko-KR" sz="1800" dirty="0"/>
              <a:t>( ) 	  # </a:t>
            </a:r>
            <a:r>
              <a:rPr lang="ko-KR" altLang="en-US" sz="1800" dirty="0"/>
              <a:t>다시 자신을 호출</a:t>
            </a:r>
            <a:endParaRPr lang="en-US" altLang="ko-KR" sz="1800" dirty="0"/>
          </a:p>
          <a:p>
            <a:pPr marL="457200" lvl="1" indent="0">
              <a:buNone/>
            </a:pPr>
            <a:endParaRPr lang="en-US" altLang="ko-KR" sz="1800" dirty="0"/>
          </a:p>
          <a:p>
            <a:pPr marL="457200" lvl="1" indent="0">
              <a:buNone/>
            </a:pPr>
            <a:r>
              <a:rPr lang="en-US" altLang="ko-KR" sz="1800" dirty="0"/>
              <a:t>    </a:t>
            </a:r>
            <a:r>
              <a:rPr lang="en-US" altLang="ko-KR" sz="1800" dirty="0" err="1"/>
              <a:t>selfCall</a:t>
            </a:r>
            <a:r>
              <a:rPr lang="en-US" altLang="ko-KR" sz="1800" dirty="0"/>
              <a:t>( )		 # </a:t>
            </a:r>
            <a:r>
              <a:rPr lang="ko-KR" altLang="en-US" sz="1800" dirty="0"/>
              <a:t>결과값</a:t>
            </a:r>
            <a:r>
              <a:rPr lang="en-US" altLang="ko-KR" sz="1800" dirty="0"/>
              <a:t>: </a:t>
            </a:r>
            <a:r>
              <a:rPr lang="ko-KR" altLang="en-US" sz="1800" dirty="0" err="1"/>
              <a:t>하하하하하</a:t>
            </a:r>
            <a:r>
              <a:rPr lang="en-US" altLang="ko-KR" sz="1800" dirty="0"/>
              <a:t>……</a:t>
            </a:r>
          </a:p>
          <a:p>
            <a:pPr lvl="1"/>
            <a:endParaRPr lang="ko-KR" altLang="en-US" dirty="0"/>
          </a:p>
        </p:txBody>
      </p:sp>
      <p:sp>
        <p:nvSpPr>
          <p:cNvPr id="3" name="바닥글 개체 틀 2">
            <a:extLst>
              <a:ext uri="{FF2B5EF4-FFF2-40B4-BE49-F238E27FC236}">
                <a16:creationId xmlns:a16="http://schemas.microsoft.com/office/drawing/2014/main" id="{22C78097-C619-4AB5-83E6-A687781C57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0B988C61-B5A7-4762-9592-0AEBDFE0160B}"/>
              </a:ext>
            </a:extLst>
          </p:cNvPr>
          <p:cNvSpPr>
            <a:spLocks noGrp="1"/>
          </p:cNvSpPr>
          <p:nvPr>
            <p:ph type="sldNum" sz="quarter" idx="11"/>
          </p:nvPr>
        </p:nvSpPr>
        <p:spPr/>
        <p:txBody>
          <a:bodyPr/>
          <a:lstStyle/>
          <a:p>
            <a:r>
              <a:rPr lang="ko-KR" altLang="en-US"/>
              <a:t> </a:t>
            </a:r>
            <a:fld id="{6280F36F-71BF-49B8-9E8F-C9B7AF481C74}" type="slidenum">
              <a:rPr lang="ko-KR" altLang="en-US" smtClean="0"/>
              <a:pPr/>
              <a:t>67</a:t>
            </a:fld>
            <a:endParaRPr lang="en-US" altLang="ko-KR" dirty="0"/>
          </a:p>
        </p:txBody>
      </p:sp>
      <p:sp>
        <p:nvSpPr>
          <p:cNvPr id="5" name="제목 4">
            <a:extLst>
              <a:ext uri="{FF2B5EF4-FFF2-40B4-BE49-F238E27FC236}">
                <a16:creationId xmlns:a16="http://schemas.microsoft.com/office/drawing/2014/main" id="{416AC2F3-F2A2-46C5-AFBD-9B1B80C7EC69}"/>
              </a:ext>
            </a:extLst>
          </p:cNvPr>
          <p:cNvSpPr>
            <a:spLocks noGrp="1"/>
          </p:cNvSpPr>
          <p:nvPr>
            <p:ph type="title"/>
          </p:nvPr>
        </p:nvSpPr>
        <p:spPr/>
        <p:txBody>
          <a:bodyPr/>
          <a:lstStyle/>
          <a:p>
            <a:r>
              <a:rPr lang="ko-KR" altLang="en-US" dirty="0"/>
              <a:t>함수 심화내용</a:t>
            </a:r>
          </a:p>
        </p:txBody>
      </p:sp>
      <p:sp>
        <p:nvSpPr>
          <p:cNvPr id="6" name="TextBox 5">
            <a:extLst>
              <a:ext uri="{FF2B5EF4-FFF2-40B4-BE49-F238E27FC236}">
                <a16:creationId xmlns:a16="http://schemas.microsoft.com/office/drawing/2014/main" id="{01A69C2A-8613-46DB-B89F-72B2CFAA00DA}"/>
              </a:ext>
            </a:extLst>
          </p:cNvPr>
          <p:cNvSpPr txBox="1"/>
          <p:nvPr/>
        </p:nvSpPr>
        <p:spPr>
          <a:xfrm>
            <a:off x="7425938" y="4440654"/>
            <a:ext cx="4297138" cy="2144177"/>
          </a:xfrm>
          <a:prstGeom prst="rect">
            <a:avLst/>
          </a:prstGeom>
          <a:noFill/>
        </p:spPr>
        <p:txBody>
          <a:bodyPr wrap="none" rtlCol="0">
            <a:spAutoFit/>
          </a:bodyPr>
          <a:lstStyle/>
          <a:p>
            <a:pPr>
              <a:lnSpc>
                <a:spcPts val="1600"/>
              </a:lnSpc>
            </a:pPr>
            <a:r>
              <a:rPr lang="en-US" altLang="ko-KR" sz="2400" dirty="0">
                <a:solidFill>
                  <a:schemeClr val="bg1">
                    <a:lumMod val="50000"/>
                  </a:schemeClr>
                </a:solidFill>
              </a:rPr>
              <a:t>Factorial </a:t>
            </a:r>
            <a:r>
              <a:rPr lang="ko-KR" altLang="en-US" sz="2400" dirty="0">
                <a:solidFill>
                  <a:schemeClr val="bg1">
                    <a:lumMod val="50000"/>
                  </a:schemeClr>
                </a:solidFill>
              </a:rPr>
              <a:t>구하기 </a:t>
            </a:r>
            <a:r>
              <a:rPr lang="en-US" altLang="ko-KR" sz="2400" dirty="0">
                <a:solidFill>
                  <a:schemeClr val="bg1">
                    <a:lumMod val="50000"/>
                  </a:schemeClr>
                </a:solidFill>
              </a:rPr>
              <a:t>: n!</a:t>
            </a:r>
          </a:p>
          <a:p>
            <a:pPr>
              <a:lnSpc>
                <a:spcPts val="1600"/>
              </a:lnSpc>
            </a:pPr>
            <a:endParaRPr lang="en-US" altLang="ko-KR" dirty="0"/>
          </a:p>
          <a:p>
            <a:pPr>
              <a:lnSpc>
                <a:spcPts val="1600"/>
              </a:lnSpc>
            </a:pPr>
            <a:r>
              <a:rPr lang="en-US" altLang="ko-KR" dirty="0"/>
              <a:t>def  factorial( num ) :</a:t>
            </a:r>
          </a:p>
          <a:p>
            <a:pPr>
              <a:lnSpc>
                <a:spcPts val="1600"/>
              </a:lnSpc>
            </a:pPr>
            <a:r>
              <a:rPr lang="en-US" altLang="ko-KR" dirty="0"/>
              <a:t>    if num &lt;= 1 :</a:t>
            </a:r>
          </a:p>
          <a:p>
            <a:pPr>
              <a:lnSpc>
                <a:spcPts val="1600"/>
              </a:lnSpc>
            </a:pPr>
            <a:r>
              <a:rPr lang="en-US" altLang="ko-KR" dirty="0"/>
              <a:t>        return num</a:t>
            </a:r>
          </a:p>
          <a:p>
            <a:pPr>
              <a:lnSpc>
                <a:spcPts val="1600"/>
              </a:lnSpc>
            </a:pPr>
            <a:r>
              <a:rPr lang="en-US" altLang="ko-KR" dirty="0"/>
              <a:t>    else :</a:t>
            </a:r>
          </a:p>
          <a:p>
            <a:pPr>
              <a:lnSpc>
                <a:spcPts val="1600"/>
              </a:lnSpc>
            </a:pPr>
            <a:r>
              <a:rPr lang="en-US" altLang="ko-KR" dirty="0"/>
              <a:t>        return num * </a:t>
            </a:r>
            <a:r>
              <a:rPr lang="en-US" altLang="ko-KR" dirty="0">
                <a:solidFill>
                  <a:schemeClr val="accent1"/>
                </a:solidFill>
              </a:rPr>
              <a:t>factorial( num – 1 )</a:t>
            </a:r>
          </a:p>
          <a:p>
            <a:pPr>
              <a:lnSpc>
                <a:spcPts val="1600"/>
              </a:lnSpc>
            </a:pPr>
            <a:endParaRPr lang="en-US" altLang="ko-KR" dirty="0"/>
          </a:p>
          <a:p>
            <a:pPr>
              <a:lnSpc>
                <a:spcPts val="1600"/>
              </a:lnSpc>
            </a:pPr>
            <a:r>
              <a:rPr lang="en-US" altLang="ko-KR" dirty="0"/>
              <a:t>factorial ( 4 )   # </a:t>
            </a:r>
            <a:r>
              <a:rPr lang="ko-KR" altLang="en-US" dirty="0"/>
              <a:t>결과값</a:t>
            </a:r>
            <a:r>
              <a:rPr lang="en-US" altLang="ko-KR" dirty="0"/>
              <a:t>: 24</a:t>
            </a:r>
          </a:p>
          <a:p>
            <a:pPr>
              <a:lnSpc>
                <a:spcPts val="1600"/>
              </a:lnSpc>
            </a:pPr>
            <a:r>
              <a:rPr lang="en-US" altLang="ko-KR" dirty="0"/>
              <a:t>factorial ( 10 )  # </a:t>
            </a:r>
            <a:r>
              <a:rPr lang="ko-KR" altLang="en-US" dirty="0"/>
              <a:t>결과값</a:t>
            </a:r>
            <a:r>
              <a:rPr lang="en-US" altLang="ko-KR" dirty="0"/>
              <a:t>: 3628800</a:t>
            </a:r>
          </a:p>
        </p:txBody>
      </p:sp>
    </p:spTree>
    <p:extLst>
      <p:ext uri="{BB962C8B-B14F-4D97-AF65-F5344CB8AC3E}">
        <p14:creationId xmlns:p14="http://schemas.microsoft.com/office/powerpoint/2010/main" val="37400432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796A2BB0-4720-46A7-8D22-FFF5B0417A15}"/>
              </a:ext>
            </a:extLst>
          </p:cNvPr>
          <p:cNvSpPr>
            <a:spLocks noGrp="1"/>
          </p:cNvSpPr>
          <p:nvPr>
            <p:ph idx="1"/>
          </p:nvPr>
        </p:nvSpPr>
        <p:spPr>
          <a:xfrm>
            <a:off x="838200" y="1406769"/>
            <a:ext cx="11220450" cy="4346331"/>
          </a:xfrm>
        </p:spPr>
        <p:txBody>
          <a:bodyPr>
            <a:normAutofit/>
          </a:bodyPr>
          <a:lstStyle/>
          <a:p>
            <a:r>
              <a:rPr lang="en-US" altLang="ko-KR" dirty="0"/>
              <a:t>Generator </a:t>
            </a:r>
            <a:r>
              <a:rPr lang="ko-KR" altLang="en-US" dirty="0"/>
              <a:t>와 </a:t>
            </a:r>
            <a:r>
              <a:rPr lang="en-US" altLang="ko-KR" dirty="0"/>
              <a:t>yield </a:t>
            </a:r>
            <a:r>
              <a:rPr lang="ko-KR" altLang="en-US" dirty="0"/>
              <a:t>문</a:t>
            </a:r>
            <a:endParaRPr lang="en-US" altLang="ko-KR" dirty="0"/>
          </a:p>
          <a:p>
            <a:pPr lvl="1"/>
            <a:r>
              <a:rPr lang="en-US" altLang="ko-KR" dirty="0"/>
              <a:t>return</a:t>
            </a:r>
            <a:r>
              <a:rPr lang="ko-KR" altLang="en-US" dirty="0"/>
              <a:t> 문은 결과를 반환하고 함수를 종결한다</a:t>
            </a:r>
            <a:r>
              <a:rPr lang="en-US" altLang="ko-KR" dirty="0"/>
              <a:t>.</a:t>
            </a:r>
          </a:p>
          <a:p>
            <a:pPr lvl="1"/>
            <a:r>
              <a:rPr lang="en-US" altLang="ko-KR" dirty="0"/>
              <a:t>yield </a:t>
            </a:r>
            <a:r>
              <a:rPr lang="ko-KR" altLang="en-US" dirty="0"/>
              <a:t>문은 함수를 종결하지 않으면서 값을 계속 반환한다</a:t>
            </a:r>
            <a:endParaRPr lang="en-US" altLang="ko-KR" dirty="0"/>
          </a:p>
          <a:p>
            <a:pPr lvl="1"/>
            <a:r>
              <a:rPr lang="en-US" altLang="ko-KR" dirty="0"/>
              <a:t>yield </a:t>
            </a:r>
            <a:r>
              <a:rPr lang="ko-KR" altLang="en-US" dirty="0"/>
              <a:t>가 포함된 함수를 </a:t>
            </a:r>
            <a:r>
              <a:rPr lang="ko-KR" altLang="en-US" dirty="0" err="1"/>
              <a:t>제너레이터</a:t>
            </a:r>
            <a:r>
              <a:rPr lang="ko-KR" altLang="en-US" dirty="0"/>
              <a:t> </a:t>
            </a:r>
            <a:r>
              <a:rPr lang="en-US" altLang="ko-KR" dirty="0"/>
              <a:t>Generator </a:t>
            </a:r>
            <a:r>
              <a:rPr lang="ko-KR" altLang="en-US" dirty="0"/>
              <a:t>라고 한다</a:t>
            </a:r>
            <a:endParaRPr lang="en-US" altLang="ko-KR" dirty="0"/>
          </a:p>
          <a:p>
            <a:pPr marL="457200" lvl="1" indent="0">
              <a:buNone/>
            </a:pPr>
            <a:endParaRPr lang="en-US" altLang="ko-KR" sz="1800" dirty="0"/>
          </a:p>
          <a:p>
            <a:pPr marL="457200" lvl="1" indent="0">
              <a:buNone/>
            </a:pPr>
            <a:r>
              <a:rPr lang="en-US" altLang="ko-KR" sz="1800" dirty="0"/>
              <a:t>def </a:t>
            </a:r>
            <a:r>
              <a:rPr lang="en-US" altLang="ko-KR" sz="1800" dirty="0" err="1"/>
              <a:t>genFunc</a:t>
            </a:r>
            <a:r>
              <a:rPr lang="en-US" altLang="ko-KR" sz="1800" dirty="0"/>
              <a:t> (  ) :</a:t>
            </a:r>
          </a:p>
          <a:p>
            <a:pPr marL="457200" lvl="1" indent="0">
              <a:buNone/>
            </a:pPr>
            <a:r>
              <a:rPr lang="en-US" altLang="ko-KR" sz="1800" dirty="0"/>
              <a:t>    yield 1</a:t>
            </a:r>
          </a:p>
          <a:p>
            <a:pPr marL="457200" lvl="1" indent="0">
              <a:buNone/>
            </a:pPr>
            <a:r>
              <a:rPr lang="en-US" altLang="ko-KR" sz="1800" dirty="0"/>
              <a:t>    yield 2</a:t>
            </a:r>
          </a:p>
          <a:p>
            <a:pPr marL="457200" lvl="1" indent="0">
              <a:buNone/>
            </a:pPr>
            <a:r>
              <a:rPr lang="en-US" altLang="ko-KR" sz="1800" dirty="0"/>
              <a:t>    yield 3</a:t>
            </a:r>
          </a:p>
          <a:p>
            <a:pPr marL="457200" lvl="1" indent="0">
              <a:buNone/>
            </a:pPr>
            <a:endParaRPr lang="en-US" altLang="ko-KR" sz="1800" dirty="0"/>
          </a:p>
          <a:p>
            <a:pPr marL="457200" lvl="1" indent="0">
              <a:buNone/>
            </a:pPr>
            <a:r>
              <a:rPr lang="en-US" altLang="ko-KR" sz="1800" dirty="0"/>
              <a:t>print(list(</a:t>
            </a:r>
            <a:r>
              <a:rPr lang="en-US" altLang="ko-KR" sz="1800" dirty="0" err="1"/>
              <a:t>genFunc</a:t>
            </a:r>
            <a:r>
              <a:rPr lang="en-US" altLang="ko-KR" sz="1800" dirty="0"/>
              <a:t>( ) ) )   # </a:t>
            </a:r>
            <a:r>
              <a:rPr lang="ko-KR" altLang="en-US" sz="1800" dirty="0"/>
              <a:t>결과값 </a:t>
            </a:r>
            <a:r>
              <a:rPr lang="en-US" altLang="ko-KR" sz="1800" dirty="0"/>
              <a:t>: [1, 2, 3]</a:t>
            </a:r>
          </a:p>
        </p:txBody>
      </p:sp>
      <p:sp>
        <p:nvSpPr>
          <p:cNvPr id="3" name="바닥글 개체 틀 2">
            <a:extLst>
              <a:ext uri="{FF2B5EF4-FFF2-40B4-BE49-F238E27FC236}">
                <a16:creationId xmlns:a16="http://schemas.microsoft.com/office/drawing/2014/main" id="{22C78097-C619-4AB5-83E6-A687781C57F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0B988C61-B5A7-4762-9592-0AEBDFE0160B}"/>
              </a:ext>
            </a:extLst>
          </p:cNvPr>
          <p:cNvSpPr>
            <a:spLocks noGrp="1"/>
          </p:cNvSpPr>
          <p:nvPr>
            <p:ph type="sldNum" sz="quarter" idx="11"/>
          </p:nvPr>
        </p:nvSpPr>
        <p:spPr/>
        <p:txBody>
          <a:bodyPr/>
          <a:lstStyle/>
          <a:p>
            <a:r>
              <a:rPr lang="ko-KR" altLang="en-US"/>
              <a:t> </a:t>
            </a:r>
            <a:fld id="{6280F36F-71BF-49B8-9E8F-C9B7AF481C74}" type="slidenum">
              <a:rPr lang="ko-KR" altLang="en-US" smtClean="0"/>
              <a:pPr/>
              <a:t>68</a:t>
            </a:fld>
            <a:endParaRPr lang="en-US" altLang="ko-KR" dirty="0"/>
          </a:p>
        </p:txBody>
      </p:sp>
      <p:sp>
        <p:nvSpPr>
          <p:cNvPr id="5" name="제목 4">
            <a:extLst>
              <a:ext uri="{FF2B5EF4-FFF2-40B4-BE49-F238E27FC236}">
                <a16:creationId xmlns:a16="http://schemas.microsoft.com/office/drawing/2014/main" id="{416AC2F3-F2A2-46C5-AFBD-9B1B80C7EC69}"/>
              </a:ext>
            </a:extLst>
          </p:cNvPr>
          <p:cNvSpPr>
            <a:spLocks noGrp="1"/>
          </p:cNvSpPr>
          <p:nvPr>
            <p:ph type="title"/>
          </p:nvPr>
        </p:nvSpPr>
        <p:spPr/>
        <p:txBody>
          <a:bodyPr/>
          <a:lstStyle/>
          <a:p>
            <a:r>
              <a:rPr lang="ko-KR" altLang="en-US" dirty="0"/>
              <a:t>함수 심화내용</a:t>
            </a:r>
          </a:p>
        </p:txBody>
      </p:sp>
    </p:spTree>
    <p:extLst>
      <p:ext uri="{BB962C8B-B14F-4D97-AF65-F5344CB8AC3E}">
        <p14:creationId xmlns:p14="http://schemas.microsoft.com/office/powerpoint/2010/main" val="1821686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5EEA1CD-E0BC-460B-B722-44B9F5A95854}"/>
              </a:ext>
            </a:extLst>
          </p:cNvPr>
          <p:cNvSpPr>
            <a:spLocks noGrp="1"/>
          </p:cNvSpPr>
          <p:nvPr>
            <p:ph idx="1"/>
          </p:nvPr>
        </p:nvSpPr>
        <p:spPr/>
        <p:txBody>
          <a:bodyPr/>
          <a:lstStyle/>
          <a:p>
            <a:r>
              <a:rPr lang="ko-KR" altLang="en-US" dirty="0"/>
              <a:t>화면에서 </a:t>
            </a:r>
            <a:r>
              <a:rPr lang="ko-KR" altLang="en-US" dirty="0" err="1"/>
              <a:t>입력받고</a:t>
            </a:r>
            <a:r>
              <a:rPr lang="ko-KR" altLang="en-US" dirty="0"/>
              <a:t> 출력하기 </a:t>
            </a:r>
            <a:r>
              <a:rPr lang="en-US" altLang="ko-KR" dirty="0"/>
              <a:t>: input( ), print( )</a:t>
            </a:r>
          </a:p>
          <a:p>
            <a:r>
              <a:rPr lang="ko-KR" altLang="en-US" dirty="0"/>
              <a:t>파일을 읽고 쓰기</a:t>
            </a:r>
            <a:endParaRPr lang="en-US" altLang="ko-KR" dirty="0"/>
          </a:p>
          <a:p>
            <a:pPr lvl="1"/>
            <a:r>
              <a:rPr lang="ko-KR" altLang="en-US" dirty="0"/>
              <a:t>파일에서부터 </a:t>
            </a:r>
            <a:r>
              <a:rPr lang="ko-KR" altLang="en-US" dirty="0" err="1"/>
              <a:t>읽어오기</a:t>
            </a:r>
            <a:r>
              <a:rPr lang="ko-KR" altLang="en-US" dirty="0"/>
              <a:t> </a:t>
            </a:r>
            <a:r>
              <a:rPr lang="en-US" altLang="ko-KR" dirty="0"/>
              <a:t>: read( ), </a:t>
            </a:r>
            <a:r>
              <a:rPr lang="en-US" altLang="ko-KR" dirty="0" err="1"/>
              <a:t>readline</a:t>
            </a:r>
            <a:r>
              <a:rPr lang="en-US" altLang="ko-KR" dirty="0"/>
              <a:t>( ), </a:t>
            </a:r>
            <a:r>
              <a:rPr lang="en-US" altLang="ko-KR" dirty="0" err="1"/>
              <a:t>readlines</a:t>
            </a:r>
            <a:r>
              <a:rPr lang="en-US" altLang="ko-KR" dirty="0"/>
              <a:t>( )</a:t>
            </a:r>
          </a:p>
          <a:p>
            <a:pPr lvl="1"/>
            <a:r>
              <a:rPr lang="ko-KR" altLang="en-US" dirty="0"/>
              <a:t>파일로 쓰기 </a:t>
            </a:r>
            <a:r>
              <a:rPr lang="en-US" altLang="ko-KR" dirty="0"/>
              <a:t>: write( ), </a:t>
            </a:r>
            <a:r>
              <a:rPr lang="en-US" altLang="ko-KR" dirty="0" err="1"/>
              <a:t>writelines</a:t>
            </a:r>
            <a:r>
              <a:rPr lang="en-US" altLang="ko-KR" dirty="0"/>
              <a:t>( )</a:t>
            </a:r>
          </a:p>
          <a:p>
            <a:r>
              <a:rPr lang="ko-KR" altLang="en-US" dirty="0"/>
              <a:t>파일 입출력전 </a:t>
            </a:r>
            <a:r>
              <a:rPr lang="ko-KR" altLang="en-US" dirty="0" err="1"/>
              <a:t>해야할</a:t>
            </a:r>
            <a:r>
              <a:rPr lang="ko-KR" altLang="en-US" dirty="0"/>
              <a:t> 것</a:t>
            </a:r>
            <a:endParaRPr lang="en-US" altLang="ko-KR" dirty="0"/>
          </a:p>
          <a:p>
            <a:pPr lvl="1"/>
            <a:r>
              <a:rPr lang="ko-KR" altLang="en-US" dirty="0"/>
              <a:t>파일 열기</a:t>
            </a:r>
            <a:r>
              <a:rPr lang="en-US" altLang="ko-KR" dirty="0"/>
              <a:t>, </a:t>
            </a:r>
            <a:r>
              <a:rPr lang="ko-KR" altLang="en-US" dirty="0"/>
              <a:t>파일 닫기 </a:t>
            </a:r>
            <a:r>
              <a:rPr lang="en-US" altLang="ko-KR" dirty="0"/>
              <a:t>: open( ), close( )</a:t>
            </a:r>
          </a:p>
          <a:p>
            <a:pPr lvl="1"/>
            <a:r>
              <a:rPr lang="ko-KR" altLang="en-US" dirty="0"/>
              <a:t>읽기용 </a:t>
            </a:r>
            <a:r>
              <a:rPr lang="en-US" altLang="ko-KR" dirty="0"/>
              <a:t>: </a:t>
            </a:r>
            <a:r>
              <a:rPr lang="ko-KR" altLang="en-US" dirty="0" err="1"/>
              <a:t>변수명</a:t>
            </a:r>
            <a:r>
              <a:rPr lang="ko-KR" altLang="en-US" dirty="0"/>
              <a:t> </a:t>
            </a:r>
            <a:r>
              <a:rPr lang="en-US" altLang="ko-KR" dirty="0"/>
              <a:t>= open( “</a:t>
            </a:r>
            <a:r>
              <a:rPr lang="ko-KR" altLang="en-US" dirty="0"/>
              <a:t>파일명</a:t>
            </a:r>
            <a:r>
              <a:rPr lang="en-US" altLang="ko-KR" dirty="0"/>
              <a:t>“, “</a:t>
            </a:r>
            <a:r>
              <a:rPr lang="en-US" altLang="ko-KR" dirty="0">
                <a:solidFill>
                  <a:schemeClr val="accent1"/>
                </a:solidFill>
              </a:rPr>
              <a:t>r</a:t>
            </a:r>
            <a:r>
              <a:rPr lang="en-US" altLang="ko-KR" dirty="0"/>
              <a:t>” )       ※ “r”</a:t>
            </a:r>
            <a:r>
              <a:rPr lang="ko-KR" altLang="en-US" dirty="0"/>
              <a:t>은 생략 가능</a:t>
            </a:r>
            <a:endParaRPr lang="en-US" altLang="ko-KR" dirty="0"/>
          </a:p>
          <a:p>
            <a:pPr lvl="1"/>
            <a:r>
              <a:rPr lang="ko-KR" altLang="en-US" dirty="0"/>
              <a:t>쓰기용 </a:t>
            </a:r>
            <a:r>
              <a:rPr lang="en-US" altLang="ko-KR" dirty="0"/>
              <a:t>: </a:t>
            </a:r>
            <a:r>
              <a:rPr lang="ko-KR" altLang="en-US" dirty="0" err="1"/>
              <a:t>변수명</a:t>
            </a:r>
            <a:r>
              <a:rPr lang="ko-KR" altLang="en-US" dirty="0"/>
              <a:t> </a:t>
            </a:r>
            <a:r>
              <a:rPr lang="en-US" altLang="ko-KR" dirty="0"/>
              <a:t>= open( “</a:t>
            </a:r>
            <a:r>
              <a:rPr lang="ko-KR" altLang="en-US" dirty="0"/>
              <a:t>파일명</a:t>
            </a:r>
            <a:r>
              <a:rPr lang="en-US" altLang="ko-KR" dirty="0"/>
              <a:t>“, “</a:t>
            </a:r>
            <a:r>
              <a:rPr lang="en-US" altLang="ko-KR" dirty="0">
                <a:solidFill>
                  <a:schemeClr val="accent1"/>
                </a:solidFill>
              </a:rPr>
              <a:t>w</a:t>
            </a:r>
            <a:r>
              <a:rPr lang="en-US" altLang="ko-KR" dirty="0"/>
              <a:t>” )</a:t>
            </a:r>
          </a:p>
          <a:p>
            <a:pPr lvl="1"/>
            <a:endParaRPr lang="en-US" altLang="ko-KR" dirty="0"/>
          </a:p>
          <a:p>
            <a:r>
              <a:rPr lang="ko-KR" altLang="en-US" dirty="0"/>
              <a:t>파일 닫기</a:t>
            </a:r>
            <a:endParaRPr lang="en-US" altLang="ko-KR" dirty="0"/>
          </a:p>
          <a:p>
            <a:pPr lvl="1"/>
            <a:r>
              <a:rPr lang="ko-KR" altLang="en-US" dirty="0" err="1"/>
              <a:t>변수명</a:t>
            </a:r>
            <a:r>
              <a:rPr lang="en-US" altLang="ko-KR" dirty="0"/>
              <a:t>.close( )		※ </a:t>
            </a:r>
            <a:r>
              <a:rPr lang="ko-KR" altLang="en-US" dirty="0"/>
              <a:t>변수명은 파일 </a:t>
            </a:r>
            <a:r>
              <a:rPr lang="en-US" altLang="ko-KR" dirty="0"/>
              <a:t>open</a:t>
            </a:r>
            <a:r>
              <a:rPr lang="ko-KR" altLang="en-US" dirty="0"/>
              <a:t>했을 때 사용했던 </a:t>
            </a:r>
            <a:r>
              <a:rPr lang="ko-KR" altLang="en-US" dirty="0" err="1"/>
              <a:t>변수명</a:t>
            </a:r>
            <a:endParaRPr lang="en-US" altLang="ko-KR" dirty="0"/>
          </a:p>
          <a:p>
            <a:endParaRPr lang="ko-KR" altLang="en-US" dirty="0"/>
          </a:p>
        </p:txBody>
      </p:sp>
      <p:sp>
        <p:nvSpPr>
          <p:cNvPr id="3" name="바닥글 개체 틀 2">
            <a:extLst>
              <a:ext uri="{FF2B5EF4-FFF2-40B4-BE49-F238E27FC236}">
                <a16:creationId xmlns:a16="http://schemas.microsoft.com/office/drawing/2014/main" id="{32621653-FF8C-4412-973B-63E4039F3C21}"/>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5CD5BF0E-9CE4-4B4D-8004-6DDD8D0F956E}"/>
              </a:ext>
            </a:extLst>
          </p:cNvPr>
          <p:cNvSpPr>
            <a:spLocks noGrp="1"/>
          </p:cNvSpPr>
          <p:nvPr>
            <p:ph type="sldNum" sz="quarter" idx="11"/>
          </p:nvPr>
        </p:nvSpPr>
        <p:spPr/>
        <p:txBody>
          <a:bodyPr/>
          <a:lstStyle/>
          <a:p>
            <a:r>
              <a:rPr lang="ko-KR" altLang="en-US"/>
              <a:t> </a:t>
            </a:r>
            <a:fld id="{6280F36F-71BF-49B8-9E8F-C9B7AF481C74}" type="slidenum">
              <a:rPr lang="ko-KR" altLang="en-US" smtClean="0"/>
              <a:pPr/>
              <a:t>69</a:t>
            </a:fld>
            <a:endParaRPr lang="en-US" altLang="ko-KR" dirty="0"/>
          </a:p>
        </p:txBody>
      </p:sp>
      <p:sp>
        <p:nvSpPr>
          <p:cNvPr id="5" name="제목 4">
            <a:extLst>
              <a:ext uri="{FF2B5EF4-FFF2-40B4-BE49-F238E27FC236}">
                <a16:creationId xmlns:a16="http://schemas.microsoft.com/office/drawing/2014/main" id="{532C7BDE-9349-4A78-A58E-218CFDE2F4D3}"/>
              </a:ext>
            </a:extLst>
          </p:cNvPr>
          <p:cNvSpPr>
            <a:spLocks noGrp="1"/>
          </p:cNvSpPr>
          <p:nvPr>
            <p:ph type="title"/>
          </p:nvPr>
        </p:nvSpPr>
        <p:spPr/>
        <p:txBody>
          <a:bodyPr/>
          <a:lstStyle/>
          <a:p>
            <a:r>
              <a:rPr lang="ko-KR" altLang="en-US" dirty="0"/>
              <a:t>파일 입출력의 기본</a:t>
            </a:r>
          </a:p>
        </p:txBody>
      </p:sp>
    </p:spTree>
    <p:extLst>
      <p:ext uri="{BB962C8B-B14F-4D97-AF65-F5344CB8AC3E}">
        <p14:creationId xmlns:p14="http://schemas.microsoft.com/office/powerpoint/2010/main" val="3344729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A0B1F8-905D-4E84-BA39-BB7B26627050}"/>
              </a:ext>
            </a:extLst>
          </p:cNvPr>
          <p:cNvSpPr>
            <a:spLocks noGrp="1"/>
          </p:cNvSpPr>
          <p:nvPr>
            <p:ph idx="1"/>
          </p:nvPr>
        </p:nvSpPr>
        <p:spPr/>
        <p:txBody>
          <a:bodyPr/>
          <a:lstStyle/>
          <a:p>
            <a:r>
              <a:rPr lang="en-US" altLang="ko-KR" dirty="0"/>
              <a:t>print(“</a:t>
            </a:r>
            <a:r>
              <a:rPr lang="ko-KR" altLang="en-US" dirty="0"/>
              <a:t>안녕하세요</a:t>
            </a:r>
            <a:r>
              <a:rPr lang="en-US" altLang="ko-KR" dirty="0"/>
              <a:t>”)</a:t>
            </a:r>
          </a:p>
          <a:p>
            <a:r>
              <a:rPr lang="en-US" altLang="ko-KR" dirty="0"/>
              <a:t>print(“100”)</a:t>
            </a:r>
          </a:p>
          <a:p>
            <a:r>
              <a:rPr lang="en-US" altLang="ko-KR" dirty="0"/>
              <a:t>print(“%d” % 100) </a:t>
            </a:r>
          </a:p>
          <a:p>
            <a:endParaRPr lang="en-US" altLang="ko-KR" dirty="0"/>
          </a:p>
          <a:p>
            <a:r>
              <a:rPr lang="ko-KR" altLang="en-US" dirty="0"/>
              <a:t>다음의 결과를 예상해봅시다</a:t>
            </a:r>
            <a:r>
              <a:rPr lang="en-US" altLang="ko-KR" dirty="0"/>
              <a:t>.</a:t>
            </a:r>
          </a:p>
          <a:p>
            <a:pPr lvl="1"/>
            <a:r>
              <a:rPr lang="en-US" altLang="ko-KR" dirty="0"/>
              <a:t>print(“100 + 100”)</a:t>
            </a:r>
          </a:p>
          <a:p>
            <a:pPr lvl="1"/>
            <a:r>
              <a:rPr lang="en-US" altLang="ko-KR" dirty="0"/>
              <a:t>print(“%d” % (100 + 100))</a:t>
            </a:r>
          </a:p>
          <a:p>
            <a:pPr lvl="1"/>
            <a:endParaRPr lang="en-US" altLang="ko-KR" dirty="0"/>
          </a:p>
          <a:p>
            <a:pPr lvl="1"/>
            <a:r>
              <a:rPr lang="en-US" altLang="ko-KR" dirty="0"/>
              <a:t>print(“%d / %d = %d” % (100, 200, 0.5))</a:t>
            </a:r>
          </a:p>
          <a:p>
            <a:pPr lvl="2"/>
            <a:r>
              <a:rPr lang="en-US" altLang="ko-KR" dirty="0"/>
              <a:t>0.5</a:t>
            </a:r>
            <a:r>
              <a:rPr lang="ko-KR" altLang="en-US" dirty="0"/>
              <a:t>는 정수형</a:t>
            </a:r>
            <a:r>
              <a:rPr lang="en-US" altLang="ko-KR" dirty="0"/>
              <a:t>(%d)</a:t>
            </a:r>
            <a:r>
              <a:rPr lang="ko-KR" altLang="en-US" dirty="0"/>
              <a:t>으로 변환되어 </a:t>
            </a:r>
            <a:r>
              <a:rPr lang="en-US" altLang="ko-KR" dirty="0"/>
              <a:t>0 </a:t>
            </a:r>
            <a:r>
              <a:rPr lang="ko-KR" altLang="en-US" dirty="0"/>
              <a:t>으로 출력됨</a:t>
            </a:r>
          </a:p>
        </p:txBody>
      </p:sp>
      <p:sp>
        <p:nvSpPr>
          <p:cNvPr id="3" name="바닥글 개체 틀 2">
            <a:extLst>
              <a:ext uri="{FF2B5EF4-FFF2-40B4-BE49-F238E27FC236}">
                <a16:creationId xmlns:a16="http://schemas.microsoft.com/office/drawing/2014/main" id="{2D734FDA-4B8B-485E-A30C-D5FC53CFDAA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6DE3104-75F6-4591-92C9-D0801C19887F}"/>
              </a:ext>
            </a:extLst>
          </p:cNvPr>
          <p:cNvSpPr>
            <a:spLocks noGrp="1"/>
          </p:cNvSpPr>
          <p:nvPr>
            <p:ph type="sldNum" sz="quarter" idx="11"/>
          </p:nvPr>
        </p:nvSpPr>
        <p:spPr/>
        <p:txBody>
          <a:bodyPr/>
          <a:lstStyle/>
          <a:p>
            <a:r>
              <a:rPr lang="ko-KR" altLang="en-US"/>
              <a:t> </a:t>
            </a:r>
            <a:fld id="{6280F36F-71BF-49B8-9E8F-C9B7AF481C74}" type="slidenum">
              <a:rPr lang="ko-KR" altLang="en-US" smtClean="0"/>
              <a:pPr/>
              <a:t>7</a:t>
            </a:fld>
            <a:endParaRPr lang="en-US" altLang="ko-KR" dirty="0"/>
          </a:p>
        </p:txBody>
      </p:sp>
      <p:sp>
        <p:nvSpPr>
          <p:cNvPr id="5" name="제목 4">
            <a:extLst>
              <a:ext uri="{FF2B5EF4-FFF2-40B4-BE49-F238E27FC236}">
                <a16:creationId xmlns:a16="http://schemas.microsoft.com/office/drawing/2014/main" id="{7E5B735D-953F-4B4B-99FB-1C78804C8F4E}"/>
              </a:ext>
            </a:extLst>
          </p:cNvPr>
          <p:cNvSpPr>
            <a:spLocks noGrp="1"/>
          </p:cNvSpPr>
          <p:nvPr>
            <p:ph type="title"/>
          </p:nvPr>
        </p:nvSpPr>
        <p:spPr/>
        <p:txBody>
          <a:bodyPr/>
          <a:lstStyle/>
          <a:p>
            <a:r>
              <a:rPr lang="en-US" altLang="ko-KR" dirty="0"/>
              <a:t>print( ) </a:t>
            </a:r>
            <a:r>
              <a:rPr lang="ko-KR" altLang="en-US" dirty="0"/>
              <a:t>함수를 사용한 다양한 출력</a:t>
            </a:r>
          </a:p>
        </p:txBody>
      </p:sp>
      <p:sp>
        <p:nvSpPr>
          <p:cNvPr id="6" name="오른쪽 중괄호 5">
            <a:extLst>
              <a:ext uri="{FF2B5EF4-FFF2-40B4-BE49-F238E27FC236}">
                <a16:creationId xmlns:a16="http://schemas.microsoft.com/office/drawing/2014/main" id="{E3AC2F23-FEB3-428A-9F37-3915452C9441}"/>
              </a:ext>
            </a:extLst>
          </p:cNvPr>
          <p:cNvSpPr/>
          <p:nvPr/>
        </p:nvSpPr>
        <p:spPr>
          <a:xfrm>
            <a:off x="4669654" y="2006353"/>
            <a:ext cx="514905" cy="727969"/>
          </a:xfrm>
          <a:prstGeom prst="righ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ko-KR" altLang="en-US" dirty="0">
              <a:ln w="0"/>
              <a:solidFill>
                <a:schemeClr val="accent1"/>
              </a:solidFill>
              <a:effectLst>
                <a:outerShdw blurRad="38100" dist="25400" dir="5400000" algn="ctr" rotWithShape="0">
                  <a:srgbClr val="6E747A">
                    <a:alpha val="43000"/>
                  </a:srgbClr>
                </a:outerShdw>
              </a:effectLst>
            </a:endParaRPr>
          </a:p>
        </p:txBody>
      </p:sp>
      <p:sp>
        <p:nvSpPr>
          <p:cNvPr id="7" name="TextBox 6">
            <a:extLst>
              <a:ext uri="{FF2B5EF4-FFF2-40B4-BE49-F238E27FC236}">
                <a16:creationId xmlns:a16="http://schemas.microsoft.com/office/drawing/2014/main" id="{5A907141-E729-4B8F-B3FB-AEA457F74FF5}"/>
              </a:ext>
            </a:extLst>
          </p:cNvPr>
          <p:cNvSpPr txBox="1"/>
          <p:nvPr/>
        </p:nvSpPr>
        <p:spPr>
          <a:xfrm>
            <a:off x="5424255" y="2167917"/>
            <a:ext cx="2278188" cy="400110"/>
          </a:xfrm>
          <a:prstGeom prst="rect">
            <a:avLst/>
          </a:prstGeom>
          <a:noFill/>
        </p:spPr>
        <p:txBody>
          <a:bodyPr wrap="none" rtlCol="0">
            <a:spAutoFit/>
          </a:bodyPr>
          <a:lstStyle/>
          <a:p>
            <a:r>
              <a:rPr lang="ko-KR" altLang="en-US" sz="2000" dirty="0"/>
              <a:t>두 문장의 차이는</a:t>
            </a:r>
            <a:r>
              <a:rPr lang="en-US" altLang="ko-KR" sz="2000" dirty="0"/>
              <a:t>?</a:t>
            </a:r>
            <a:endParaRPr lang="ko-KR" altLang="en-US" sz="2000" dirty="0"/>
          </a:p>
        </p:txBody>
      </p:sp>
    </p:spTree>
    <p:extLst>
      <p:ext uri="{BB962C8B-B14F-4D97-AF65-F5344CB8AC3E}">
        <p14:creationId xmlns:p14="http://schemas.microsoft.com/office/powerpoint/2010/main" val="35361695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B0C99A2-89BE-4423-97BC-2899124C2BB3}"/>
              </a:ext>
            </a:extLst>
          </p:cNvPr>
          <p:cNvSpPr>
            <a:spLocks noGrp="1"/>
          </p:cNvSpPr>
          <p:nvPr>
            <p:ph idx="1"/>
          </p:nvPr>
        </p:nvSpPr>
        <p:spPr/>
        <p:txBody>
          <a:bodyPr>
            <a:normAutofit fontScale="92500" lnSpcReduction="10000"/>
          </a:bodyPr>
          <a:lstStyle/>
          <a:p>
            <a:r>
              <a:rPr lang="ko-KR" altLang="en-US" dirty="0"/>
              <a:t>입력용 </a:t>
            </a:r>
            <a:r>
              <a:rPr lang="en-US" altLang="ko-KR" dirty="0"/>
              <a:t>Text </a:t>
            </a:r>
            <a:r>
              <a:rPr lang="ko-KR" altLang="en-US" dirty="0"/>
              <a:t>파일 만들기</a:t>
            </a:r>
            <a:endParaRPr lang="en-US" altLang="ko-KR" dirty="0"/>
          </a:p>
          <a:p>
            <a:pPr lvl="1"/>
            <a:r>
              <a:rPr lang="en-US" altLang="ko-KR" dirty="0"/>
              <a:t>memo.txt </a:t>
            </a:r>
            <a:r>
              <a:rPr lang="ko-KR" altLang="en-US" dirty="0"/>
              <a:t>라는 파일을 만든다 </a:t>
            </a:r>
            <a:r>
              <a:rPr lang="en-US" altLang="ko-KR" dirty="0"/>
              <a:t>(Notepad </a:t>
            </a:r>
            <a:r>
              <a:rPr lang="ko-KR" altLang="en-US" dirty="0"/>
              <a:t>이용</a:t>
            </a:r>
            <a:r>
              <a:rPr lang="en-US" altLang="ko-KR" dirty="0"/>
              <a:t>)</a:t>
            </a:r>
          </a:p>
          <a:p>
            <a:pPr lvl="1"/>
            <a:r>
              <a:rPr lang="ko-KR" altLang="en-US" dirty="0"/>
              <a:t>몇 줄 입력을 한다</a:t>
            </a:r>
            <a:endParaRPr lang="en-US" altLang="ko-KR" dirty="0"/>
          </a:p>
          <a:p>
            <a:pPr lvl="1"/>
            <a:r>
              <a:rPr lang="ko-KR" altLang="en-US" dirty="0"/>
              <a:t>저장경로를 지정해 저장한다</a:t>
            </a:r>
            <a:endParaRPr lang="en-US" altLang="ko-KR" dirty="0"/>
          </a:p>
          <a:p>
            <a:pPr lvl="1"/>
            <a:endParaRPr lang="en-US" altLang="ko-KR" dirty="0"/>
          </a:p>
          <a:p>
            <a:pPr marL="0" indent="0">
              <a:buNone/>
            </a:pPr>
            <a:r>
              <a:rPr lang="en-US" altLang="ko-KR" sz="1400" dirty="0" err="1"/>
              <a:t>inFp</a:t>
            </a:r>
            <a:r>
              <a:rPr lang="en-US" altLang="ko-KR" sz="1400" dirty="0"/>
              <a:t> = None     # </a:t>
            </a:r>
            <a:r>
              <a:rPr lang="ko-KR" altLang="en-US" sz="1400" dirty="0"/>
              <a:t>입력파일용 </a:t>
            </a:r>
            <a:r>
              <a:rPr lang="ko-KR" altLang="en-US" sz="1400" dirty="0" err="1"/>
              <a:t>변수명</a:t>
            </a:r>
            <a:endParaRPr lang="ko-KR" altLang="en-US" sz="1400" dirty="0"/>
          </a:p>
          <a:p>
            <a:pPr marL="0" indent="0">
              <a:buNone/>
            </a:pPr>
            <a:r>
              <a:rPr lang="en-US" altLang="ko-KR" sz="1400" dirty="0" err="1"/>
              <a:t>inStr</a:t>
            </a:r>
            <a:r>
              <a:rPr lang="en-US" altLang="ko-KR" sz="1400" dirty="0"/>
              <a:t> = ""      # </a:t>
            </a:r>
            <a:r>
              <a:rPr lang="ko-KR" altLang="en-US" sz="1400" dirty="0"/>
              <a:t>읽은 문자 저장할 변수</a:t>
            </a:r>
          </a:p>
          <a:p>
            <a:pPr marL="0" indent="0">
              <a:buNone/>
            </a:pPr>
            <a:endParaRPr lang="ko-KR" altLang="en-US" sz="1400" dirty="0"/>
          </a:p>
          <a:p>
            <a:pPr marL="0" indent="0">
              <a:buNone/>
            </a:pPr>
            <a:r>
              <a:rPr lang="en-US" altLang="ko-KR" sz="1400" dirty="0" err="1"/>
              <a:t>inFp</a:t>
            </a:r>
            <a:r>
              <a:rPr lang="en-US" altLang="ko-KR" sz="1400" dirty="0"/>
              <a:t> = open("C:/Temp/py_data1.txt")		# cp949 </a:t>
            </a:r>
            <a:r>
              <a:rPr lang="ko-KR" altLang="en-US" sz="1400" dirty="0"/>
              <a:t>에러가 나오면 아래 </a:t>
            </a:r>
            <a:r>
              <a:rPr lang="en-US" altLang="ko-KR" sz="1400" dirty="0"/>
              <a:t>encoding </a:t>
            </a:r>
            <a:r>
              <a:rPr lang="ko-KR" altLang="en-US" sz="1400" dirty="0"/>
              <a:t>내용 추가</a:t>
            </a:r>
            <a:endParaRPr lang="en-US" altLang="ko-KR" sz="1400" dirty="0"/>
          </a:p>
          <a:p>
            <a:pPr marL="0" indent="0">
              <a:buNone/>
            </a:pPr>
            <a:r>
              <a:rPr lang="en-US" altLang="ko-KR" sz="1400" dirty="0"/>
              <a:t>#inFp = open("C:/Temp/py_data1.txt", encoding="utf-8")</a:t>
            </a:r>
          </a:p>
          <a:p>
            <a:pPr marL="0" indent="0">
              <a:buNone/>
            </a:pPr>
            <a:endParaRPr lang="en-US" altLang="ko-KR" sz="1400" dirty="0"/>
          </a:p>
          <a:p>
            <a:pPr marL="0" indent="0">
              <a:buNone/>
            </a:pPr>
            <a:r>
              <a:rPr lang="en-US" altLang="ko-KR" sz="1400" dirty="0" err="1"/>
              <a:t>inStr</a:t>
            </a:r>
            <a:r>
              <a:rPr lang="en-US" altLang="ko-KR" sz="1400" dirty="0"/>
              <a:t> = </a:t>
            </a:r>
            <a:r>
              <a:rPr lang="en-US" altLang="ko-KR" sz="1400" dirty="0" err="1"/>
              <a:t>inFp.readline</a:t>
            </a:r>
            <a:r>
              <a:rPr lang="en-US" altLang="ko-KR" sz="1400" dirty="0"/>
              <a:t>()		# </a:t>
            </a:r>
            <a:r>
              <a:rPr lang="ko-KR" altLang="en-US" sz="1400" dirty="0" err="1"/>
              <a:t>한줄만</a:t>
            </a:r>
            <a:r>
              <a:rPr lang="ko-KR" altLang="en-US" sz="1400" dirty="0"/>
              <a:t> </a:t>
            </a:r>
            <a:r>
              <a:rPr lang="ko-KR" altLang="en-US" sz="1400" dirty="0" err="1"/>
              <a:t>읽어옴</a:t>
            </a:r>
            <a:endParaRPr lang="en-US" altLang="ko-KR" sz="1400" dirty="0"/>
          </a:p>
          <a:p>
            <a:pPr marL="0" indent="0">
              <a:buNone/>
            </a:pPr>
            <a:r>
              <a:rPr lang="en-US" altLang="ko-KR" sz="1400" dirty="0"/>
              <a:t>print(</a:t>
            </a:r>
            <a:r>
              <a:rPr lang="en-US" altLang="ko-KR" sz="1400" dirty="0" err="1"/>
              <a:t>inStr</a:t>
            </a:r>
            <a:r>
              <a:rPr lang="en-US" altLang="ko-KR" sz="1400" dirty="0"/>
              <a:t>)</a:t>
            </a:r>
          </a:p>
          <a:p>
            <a:pPr marL="0" indent="0">
              <a:buNone/>
            </a:pPr>
            <a:endParaRPr lang="en-US" altLang="ko-KR" sz="1400" dirty="0"/>
          </a:p>
          <a:p>
            <a:pPr marL="0" indent="0">
              <a:buNone/>
            </a:pPr>
            <a:r>
              <a:rPr lang="en-US" altLang="ko-KR" sz="1400" dirty="0" err="1"/>
              <a:t>inFp.close</a:t>
            </a:r>
            <a:r>
              <a:rPr lang="en-US" altLang="ko-KR" sz="1400" dirty="0"/>
              <a:t>()</a:t>
            </a:r>
          </a:p>
        </p:txBody>
      </p:sp>
      <p:sp>
        <p:nvSpPr>
          <p:cNvPr id="3" name="바닥글 개체 틀 2">
            <a:extLst>
              <a:ext uri="{FF2B5EF4-FFF2-40B4-BE49-F238E27FC236}">
                <a16:creationId xmlns:a16="http://schemas.microsoft.com/office/drawing/2014/main" id="{911F36F5-CB8C-4E5F-AA4E-1EC576608E16}"/>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6418806E-0081-4A08-8767-4A86938CBA58}"/>
              </a:ext>
            </a:extLst>
          </p:cNvPr>
          <p:cNvSpPr>
            <a:spLocks noGrp="1"/>
          </p:cNvSpPr>
          <p:nvPr>
            <p:ph type="sldNum" sz="quarter" idx="11"/>
          </p:nvPr>
        </p:nvSpPr>
        <p:spPr/>
        <p:txBody>
          <a:bodyPr/>
          <a:lstStyle/>
          <a:p>
            <a:r>
              <a:rPr lang="ko-KR" altLang="en-US"/>
              <a:t> </a:t>
            </a:r>
            <a:fld id="{6280F36F-71BF-49B8-9E8F-C9B7AF481C74}" type="slidenum">
              <a:rPr lang="ko-KR" altLang="en-US" smtClean="0"/>
              <a:pPr/>
              <a:t>70</a:t>
            </a:fld>
            <a:endParaRPr lang="en-US" altLang="ko-KR" dirty="0"/>
          </a:p>
        </p:txBody>
      </p:sp>
      <p:sp>
        <p:nvSpPr>
          <p:cNvPr id="5" name="제목 4">
            <a:extLst>
              <a:ext uri="{FF2B5EF4-FFF2-40B4-BE49-F238E27FC236}">
                <a16:creationId xmlns:a16="http://schemas.microsoft.com/office/drawing/2014/main" id="{EB417DF8-46C4-49AA-B334-81BC2C74D1A1}"/>
              </a:ext>
            </a:extLst>
          </p:cNvPr>
          <p:cNvSpPr>
            <a:spLocks noGrp="1"/>
          </p:cNvSpPr>
          <p:nvPr>
            <p:ph type="title"/>
          </p:nvPr>
        </p:nvSpPr>
        <p:spPr/>
        <p:txBody>
          <a:bodyPr/>
          <a:lstStyle/>
          <a:p>
            <a:r>
              <a:rPr lang="ko-KR" altLang="en-US" dirty="0"/>
              <a:t>파일 입력 예제</a:t>
            </a:r>
          </a:p>
        </p:txBody>
      </p:sp>
    </p:spTree>
    <p:extLst>
      <p:ext uri="{BB962C8B-B14F-4D97-AF65-F5344CB8AC3E}">
        <p14:creationId xmlns:p14="http://schemas.microsoft.com/office/powerpoint/2010/main" val="37905894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7B52043-BC97-4ECE-97B3-A99690D8031D}"/>
              </a:ext>
            </a:extLst>
          </p:cNvPr>
          <p:cNvSpPr>
            <a:spLocks noGrp="1"/>
          </p:cNvSpPr>
          <p:nvPr>
            <p:ph idx="1"/>
          </p:nvPr>
        </p:nvSpPr>
        <p:spPr>
          <a:xfrm>
            <a:off x="838200" y="1406769"/>
            <a:ext cx="10515600" cy="5086106"/>
          </a:xfrm>
        </p:spPr>
        <p:txBody>
          <a:bodyPr>
            <a:normAutofit/>
          </a:bodyPr>
          <a:lstStyle/>
          <a:p>
            <a:r>
              <a:rPr lang="ko-KR" altLang="en-US" dirty="0"/>
              <a:t>파일 입력 함수</a:t>
            </a:r>
            <a:endParaRPr lang="en-US" altLang="ko-KR" dirty="0"/>
          </a:p>
          <a:p>
            <a:pPr lvl="1"/>
            <a:r>
              <a:rPr lang="en-US" altLang="ko-KR" dirty="0"/>
              <a:t>read ( ) : </a:t>
            </a:r>
            <a:r>
              <a:rPr lang="ko-KR" altLang="en-US" dirty="0"/>
              <a:t>파일 전체의 내용을 하나의 문자열로 읽어 저장한다</a:t>
            </a:r>
            <a:endParaRPr lang="en-US" altLang="ko-KR" dirty="0"/>
          </a:p>
          <a:p>
            <a:pPr lvl="1"/>
            <a:r>
              <a:rPr lang="en-US" altLang="ko-KR" dirty="0" err="1"/>
              <a:t>readline</a:t>
            </a:r>
            <a:r>
              <a:rPr lang="en-US" altLang="ko-KR" dirty="0"/>
              <a:t> ( ) : </a:t>
            </a:r>
            <a:r>
              <a:rPr lang="ko-KR" altLang="en-US" dirty="0"/>
              <a:t>한 번에 하나의 문장을 읽어온다</a:t>
            </a:r>
            <a:endParaRPr lang="en-US" altLang="ko-KR" dirty="0"/>
          </a:p>
          <a:p>
            <a:pPr lvl="1"/>
            <a:r>
              <a:rPr lang="en-US" altLang="ko-KR" dirty="0" err="1"/>
              <a:t>readline</a:t>
            </a:r>
            <a:r>
              <a:rPr lang="en-US" altLang="ko-KR" dirty="0" err="1">
                <a:solidFill>
                  <a:schemeClr val="accent1"/>
                </a:solidFill>
              </a:rPr>
              <a:t>s</a:t>
            </a:r>
            <a:r>
              <a:rPr lang="en-US" altLang="ko-KR" dirty="0"/>
              <a:t> ( ) : </a:t>
            </a:r>
            <a:r>
              <a:rPr lang="ko-KR" altLang="en-US" dirty="0"/>
              <a:t>파일 전체를 </a:t>
            </a:r>
            <a:r>
              <a:rPr lang="ko-KR" altLang="en-US" dirty="0" err="1"/>
              <a:t>한라인씩</a:t>
            </a:r>
            <a:r>
              <a:rPr lang="ko-KR" altLang="en-US" dirty="0"/>
              <a:t> 읽어와서 리스트로 저장한다</a:t>
            </a:r>
            <a:endParaRPr lang="en-US" altLang="ko-KR" dirty="0"/>
          </a:p>
          <a:p>
            <a:pPr lvl="2"/>
            <a:r>
              <a:rPr lang="ko-KR" altLang="en-US" dirty="0"/>
              <a:t>리스트 각 문자열 마지막에 </a:t>
            </a:r>
            <a:r>
              <a:rPr lang="en-US" altLang="ko-KR" dirty="0"/>
              <a:t>“\n” </a:t>
            </a:r>
            <a:r>
              <a:rPr lang="ko-KR" altLang="en-US" dirty="0"/>
              <a:t>도 같이 저장된다</a:t>
            </a:r>
            <a:endParaRPr lang="en-US" altLang="ko-KR" dirty="0"/>
          </a:p>
          <a:p>
            <a:pPr lvl="2"/>
            <a:r>
              <a:rPr lang="ko-KR" altLang="en-US" dirty="0"/>
              <a:t>리스트의 각종 함수들을 그대로 사용할 수 있다 </a:t>
            </a:r>
            <a:r>
              <a:rPr lang="en-US" altLang="ko-KR" dirty="0"/>
              <a:t>(count, sort, reverse, pop </a:t>
            </a:r>
            <a:r>
              <a:rPr lang="ko-KR" altLang="en-US" dirty="0"/>
              <a:t>등</a:t>
            </a:r>
            <a:r>
              <a:rPr lang="en-US" altLang="ko-KR" dirty="0"/>
              <a:t>)</a:t>
            </a:r>
          </a:p>
          <a:p>
            <a:r>
              <a:rPr lang="ko-KR" altLang="en-US" dirty="0"/>
              <a:t>파일 출력 함수</a:t>
            </a:r>
            <a:endParaRPr lang="en-US" altLang="ko-KR" dirty="0"/>
          </a:p>
          <a:p>
            <a:pPr lvl="1"/>
            <a:r>
              <a:rPr lang="en-US" altLang="ko-KR" dirty="0"/>
              <a:t>write ( ) : </a:t>
            </a:r>
            <a:r>
              <a:rPr lang="ko-KR" altLang="en-US" dirty="0"/>
              <a:t>문자열 전체를 기록함</a:t>
            </a:r>
            <a:endParaRPr lang="en-US" altLang="ko-KR" dirty="0"/>
          </a:p>
          <a:p>
            <a:pPr lvl="1"/>
            <a:r>
              <a:rPr lang="en-US" altLang="ko-KR" dirty="0" err="1"/>
              <a:t>writelines</a:t>
            </a:r>
            <a:r>
              <a:rPr lang="en-US" altLang="ko-KR" dirty="0"/>
              <a:t> ( ) : </a:t>
            </a:r>
            <a:r>
              <a:rPr lang="ko-KR" altLang="en-US" dirty="0"/>
              <a:t>리스트 문자열을 기록함</a:t>
            </a:r>
            <a:endParaRPr lang="en-US" altLang="ko-KR" dirty="0"/>
          </a:p>
          <a:p>
            <a:pPr lvl="1"/>
            <a:endParaRPr lang="en-US" altLang="ko-KR" dirty="0"/>
          </a:p>
        </p:txBody>
      </p:sp>
      <p:sp>
        <p:nvSpPr>
          <p:cNvPr id="3" name="바닥글 개체 틀 2">
            <a:extLst>
              <a:ext uri="{FF2B5EF4-FFF2-40B4-BE49-F238E27FC236}">
                <a16:creationId xmlns:a16="http://schemas.microsoft.com/office/drawing/2014/main" id="{7648A854-ECE4-42E0-96F9-9FCEEF45A5DA}"/>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84EA1EE5-50BA-43DD-BA34-E8FBC7B2AA96}"/>
              </a:ext>
            </a:extLst>
          </p:cNvPr>
          <p:cNvSpPr>
            <a:spLocks noGrp="1"/>
          </p:cNvSpPr>
          <p:nvPr>
            <p:ph type="sldNum" sz="quarter" idx="11"/>
          </p:nvPr>
        </p:nvSpPr>
        <p:spPr/>
        <p:txBody>
          <a:bodyPr/>
          <a:lstStyle/>
          <a:p>
            <a:r>
              <a:rPr lang="ko-KR" altLang="en-US"/>
              <a:t> </a:t>
            </a:r>
            <a:fld id="{6280F36F-71BF-49B8-9E8F-C9B7AF481C74}" type="slidenum">
              <a:rPr lang="ko-KR" altLang="en-US" smtClean="0"/>
              <a:pPr/>
              <a:t>71</a:t>
            </a:fld>
            <a:endParaRPr lang="en-US" altLang="ko-KR" dirty="0"/>
          </a:p>
        </p:txBody>
      </p:sp>
      <p:sp>
        <p:nvSpPr>
          <p:cNvPr id="5" name="제목 4">
            <a:extLst>
              <a:ext uri="{FF2B5EF4-FFF2-40B4-BE49-F238E27FC236}">
                <a16:creationId xmlns:a16="http://schemas.microsoft.com/office/drawing/2014/main" id="{1185FA3B-2CC0-484F-8D72-EB7FCECA4EF7}"/>
              </a:ext>
            </a:extLst>
          </p:cNvPr>
          <p:cNvSpPr>
            <a:spLocks noGrp="1"/>
          </p:cNvSpPr>
          <p:nvPr>
            <p:ph type="title"/>
          </p:nvPr>
        </p:nvSpPr>
        <p:spPr/>
        <p:txBody>
          <a:bodyPr/>
          <a:lstStyle/>
          <a:p>
            <a:r>
              <a:rPr lang="ko-KR" altLang="en-US" dirty="0"/>
              <a:t>파일 입출력 관련 함수</a:t>
            </a:r>
          </a:p>
        </p:txBody>
      </p:sp>
    </p:spTree>
    <p:extLst>
      <p:ext uri="{BB962C8B-B14F-4D97-AF65-F5344CB8AC3E}">
        <p14:creationId xmlns:p14="http://schemas.microsoft.com/office/powerpoint/2010/main" val="35151459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F5F4E436-43FD-49CF-98D5-F843DA2B6DE9}"/>
              </a:ext>
            </a:extLst>
          </p:cNvPr>
          <p:cNvSpPr>
            <a:spLocks noGrp="1"/>
          </p:cNvSpPr>
          <p:nvPr>
            <p:ph idx="1"/>
          </p:nvPr>
        </p:nvSpPr>
        <p:spPr/>
        <p:txBody>
          <a:bodyPr/>
          <a:lstStyle/>
          <a:p>
            <a:r>
              <a:rPr lang="ko-KR" altLang="en-US" dirty="0"/>
              <a:t>출력할 파일 열기</a:t>
            </a:r>
            <a:endParaRPr lang="en-US" altLang="ko-KR" dirty="0"/>
          </a:p>
          <a:p>
            <a:pPr marL="457200" lvl="1" indent="0">
              <a:buNone/>
            </a:pPr>
            <a:r>
              <a:rPr lang="en-US" altLang="ko-KR" dirty="0" err="1"/>
              <a:t>outFp</a:t>
            </a:r>
            <a:r>
              <a:rPr lang="en-US" altLang="ko-KR" dirty="0"/>
              <a:t> = None</a:t>
            </a:r>
          </a:p>
          <a:p>
            <a:pPr marL="457200" lvl="1" indent="0">
              <a:buNone/>
            </a:pPr>
            <a:r>
              <a:rPr lang="en-US" altLang="ko-KR" dirty="0" err="1"/>
              <a:t>outStr</a:t>
            </a:r>
            <a:r>
              <a:rPr lang="en-US" altLang="ko-KR" dirty="0"/>
              <a:t> = “”</a:t>
            </a:r>
          </a:p>
          <a:p>
            <a:pPr marL="457200" lvl="1" indent="0">
              <a:buNone/>
            </a:pPr>
            <a:r>
              <a:rPr lang="en-US" altLang="ko-KR" dirty="0" err="1"/>
              <a:t>outFp</a:t>
            </a:r>
            <a:r>
              <a:rPr lang="en-US" altLang="ko-KR" dirty="0"/>
              <a:t> = open(“C:/Temp/py_data2.txt”, </a:t>
            </a:r>
            <a:r>
              <a:rPr lang="en-US" altLang="ko-KR" dirty="0">
                <a:solidFill>
                  <a:schemeClr val="accent1"/>
                </a:solidFill>
              </a:rPr>
              <a:t>“w”</a:t>
            </a:r>
            <a:r>
              <a:rPr lang="en-US" altLang="ko-KR" dirty="0"/>
              <a:t>)</a:t>
            </a:r>
          </a:p>
          <a:p>
            <a:pPr marL="457200" lvl="1" indent="0">
              <a:buNone/>
            </a:pPr>
            <a:r>
              <a:rPr lang="en-US" altLang="ko-KR" dirty="0"/>
              <a:t>while True :</a:t>
            </a:r>
          </a:p>
          <a:p>
            <a:pPr marL="457200" lvl="1" indent="0">
              <a:buNone/>
            </a:pPr>
            <a:r>
              <a:rPr lang="en-US" altLang="ko-KR" dirty="0"/>
              <a:t>	</a:t>
            </a:r>
            <a:r>
              <a:rPr lang="en-US" altLang="ko-KR" dirty="0" err="1"/>
              <a:t>outStr</a:t>
            </a:r>
            <a:r>
              <a:rPr lang="en-US" altLang="ko-KR" dirty="0"/>
              <a:t> = input(“</a:t>
            </a:r>
            <a:r>
              <a:rPr lang="ko-KR" altLang="en-US" dirty="0"/>
              <a:t>파일에 쓸 내용 입력</a:t>
            </a:r>
            <a:r>
              <a:rPr lang="en-US" altLang="ko-KR" dirty="0"/>
              <a:t> : “)</a:t>
            </a:r>
          </a:p>
          <a:p>
            <a:pPr marL="457200" lvl="1" indent="0">
              <a:buNone/>
            </a:pPr>
            <a:r>
              <a:rPr lang="en-US" altLang="ko-KR" dirty="0"/>
              <a:t>	if </a:t>
            </a:r>
            <a:r>
              <a:rPr lang="en-US" altLang="ko-KR" dirty="0" err="1"/>
              <a:t>outStr</a:t>
            </a:r>
            <a:r>
              <a:rPr lang="en-US" altLang="ko-KR" dirty="0"/>
              <a:t> != “” :					# enter </a:t>
            </a:r>
            <a:r>
              <a:rPr lang="ko-KR" altLang="en-US" dirty="0"/>
              <a:t>치지 않으면</a:t>
            </a:r>
            <a:endParaRPr lang="en-US" altLang="ko-KR" dirty="0"/>
          </a:p>
          <a:p>
            <a:pPr marL="457200" lvl="1" indent="0">
              <a:buNone/>
            </a:pPr>
            <a:r>
              <a:rPr lang="en-US" altLang="ko-KR" dirty="0"/>
              <a:t>		</a:t>
            </a:r>
            <a:r>
              <a:rPr lang="en-US" altLang="ko-KR" dirty="0" err="1"/>
              <a:t>outFp</a:t>
            </a:r>
            <a:r>
              <a:rPr lang="en-US" altLang="ko-KR" err="1"/>
              <a:t>.</a:t>
            </a:r>
            <a:r>
              <a:rPr lang="en-US" altLang="ko-KR"/>
              <a:t>writelines</a:t>
            </a:r>
            <a:r>
              <a:rPr lang="en-US" altLang="ko-KR" dirty="0"/>
              <a:t>(</a:t>
            </a:r>
            <a:r>
              <a:rPr lang="en-US" altLang="ko-KR" dirty="0" err="1"/>
              <a:t>outStr</a:t>
            </a:r>
            <a:r>
              <a:rPr lang="en-US" altLang="ko-KR" dirty="0">
                <a:solidFill>
                  <a:schemeClr val="accent1"/>
                </a:solidFill>
              </a:rPr>
              <a:t> + “\n”</a:t>
            </a:r>
            <a:r>
              <a:rPr lang="en-US" altLang="ko-KR" dirty="0"/>
              <a:t>)		# </a:t>
            </a:r>
            <a:r>
              <a:rPr lang="ko-KR" altLang="en-US" dirty="0" err="1"/>
              <a:t>줄바꿈문자를</a:t>
            </a:r>
            <a:r>
              <a:rPr lang="ko-KR" altLang="en-US" dirty="0"/>
              <a:t> 추가</a:t>
            </a:r>
            <a:endParaRPr lang="en-US" altLang="ko-KR" dirty="0"/>
          </a:p>
          <a:p>
            <a:pPr marL="457200" lvl="1" indent="0">
              <a:buNone/>
            </a:pPr>
            <a:r>
              <a:rPr lang="en-US" altLang="ko-KR" dirty="0"/>
              <a:t>	else :</a:t>
            </a:r>
          </a:p>
          <a:p>
            <a:pPr marL="457200" lvl="1" indent="0">
              <a:buNone/>
            </a:pPr>
            <a:r>
              <a:rPr lang="en-US" altLang="ko-KR" dirty="0"/>
              <a:t>		break</a:t>
            </a:r>
          </a:p>
          <a:p>
            <a:pPr marL="457200" lvl="1" indent="0">
              <a:buNone/>
            </a:pPr>
            <a:r>
              <a:rPr lang="en-US" altLang="ko-KR" dirty="0" err="1"/>
              <a:t>outFp.close</a:t>
            </a:r>
            <a:r>
              <a:rPr lang="en-US" altLang="ko-KR" dirty="0"/>
              <a:t>()</a:t>
            </a:r>
          </a:p>
          <a:p>
            <a:endParaRPr lang="ko-KR" altLang="en-US" dirty="0"/>
          </a:p>
        </p:txBody>
      </p:sp>
      <p:sp>
        <p:nvSpPr>
          <p:cNvPr id="3" name="바닥글 개체 틀 2">
            <a:extLst>
              <a:ext uri="{FF2B5EF4-FFF2-40B4-BE49-F238E27FC236}">
                <a16:creationId xmlns:a16="http://schemas.microsoft.com/office/drawing/2014/main" id="{A1600C21-846C-4F20-A91F-9869C9F7421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86C258EB-349D-465E-9950-421DD7A03DD2}"/>
              </a:ext>
            </a:extLst>
          </p:cNvPr>
          <p:cNvSpPr>
            <a:spLocks noGrp="1"/>
          </p:cNvSpPr>
          <p:nvPr>
            <p:ph type="sldNum" sz="quarter" idx="11"/>
          </p:nvPr>
        </p:nvSpPr>
        <p:spPr/>
        <p:txBody>
          <a:bodyPr/>
          <a:lstStyle/>
          <a:p>
            <a:r>
              <a:rPr lang="ko-KR" altLang="en-US"/>
              <a:t> </a:t>
            </a:r>
            <a:fld id="{6280F36F-71BF-49B8-9E8F-C9B7AF481C74}" type="slidenum">
              <a:rPr lang="ko-KR" altLang="en-US" smtClean="0"/>
              <a:pPr/>
              <a:t>72</a:t>
            </a:fld>
            <a:endParaRPr lang="en-US" altLang="ko-KR" dirty="0"/>
          </a:p>
        </p:txBody>
      </p:sp>
      <p:sp>
        <p:nvSpPr>
          <p:cNvPr id="5" name="제목 4">
            <a:extLst>
              <a:ext uri="{FF2B5EF4-FFF2-40B4-BE49-F238E27FC236}">
                <a16:creationId xmlns:a16="http://schemas.microsoft.com/office/drawing/2014/main" id="{58675527-CE03-4C23-883C-B7307AE853B4}"/>
              </a:ext>
            </a:extLst>
          </p:cNvPr>
          <p:cNvSpPr>
            <a:spLocks noGrp="1"/>
          </p:cNvSpPr>
          <p:nvPr>
            <p:ph type="title"/>
          </p:nvPr>
        </p:nvSpPr>
        <p:spPr/>
        <p:txBody>
          <a:bodyPr/>
          <a:lstStyle/>
          <a:p>
            <a:r>
              <a:rPr lang="ko-KR" altLang="en-US" dirty="0"/>
              <a:t>파일 출력간 유의사항</a:t>
            </a:r>
          </a:p>
        </p:txBody>
      </p:sp>
    </p:spTree>
    <p:extLst>
      <p:ext uri="{BB962C8B-B14F-4D97-AF65-F5344CB8AC3E}">
        <p14:creationId xmlns:p14="http://schemas.microsoft.com/office/powerpoint/2010/main" val="39928173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7B52043-BC97-4ECE-97B3-A99690D8031D}"/>
              </a:ext>
            </a:extLst>
          </p:cNvPr>
          <p:cNvSpPr>
            <a:spLocks noGrp="1"/>
          </p:cNvSpPr>
          <p:nvPr>
            <p:ph idx="1"/>
          </p:nvPr>
        </p:nvSpPr>
        <p:spPr>
          <a:xfrm>
            <a:off x="838200" y="1406769"/>
            <a:ext cx="10515600" cy="5086106"/>
          </a:xfrm>
        </p:spPr>
        <p:txBody>
          <a:bodyPr>
            <a:normAutofit/>
          </a:bodyPr>
          <a:lstStyle/>
          <a:p>
            <a:r>
              <a:rPr lang="ko-KR" altLang="en-US" dirty="0"/>
              <a:t>파일이 있는지 확인하고 여는 방법</a:t>
            </a:r>
            <a:endParaRPr lang="en-US" altLang="ko-KR" dirty="0"/>
          </a:p>
          <a:p>
            <a:pPr marL="457200" lvl="1" indent="0">
              <a:buNone/>
            </a:pPr>
            <a:r>
              <a:rPr lang="en-US" altLang="ko-KR" dirty="0">
                <a:solidFill>
                  <a:schemeClr val="accent1"/>
                </a:solidFill>
              </a:rPr>
              <a:t>import </a:t>
            </a:r>
            <a:r>
              <a:rPr lang="en-US" altLang="ko-KR" dirty="0" err="1">
                <a:solidFill>
                  <a:schemeClr val="accent1"/>
                </a:solidFill>
              </a:rPr>
              <a:t>os</a:t>
            </a:r>
            <a:r>
              <a:rPr lang="en-US" altLang="ko-KR" dirty="0">
                <a:solidFill>
                  <a:schemeClr val="accent1"/>
                </a:solidFill>
              </a:rPr>
              <a:t>	</a:t>
            </a:r>
            <a:r>
              <a:rPr lang="en-US" altLang="ko-KR" dirty="0"/>
              <a:t>				# </a:t>
            </a:r>
            <a:r>
              <a:rPr lang="en-US" altLang="ko-KR" dirty="0" err="1"/>
              <a:t>fName</a:t>
            </a:r>
            <a:r>
              <a:rPr lang="en-US" altLang="ko-KR" dirty="0"/>
              <a:t> = “”</a:t>
            </a:r>
          </a:p>
          <a:p>
            <a:pPr marL="457200" lvl="1" indent="0">
              <a:buNone/>
            </a:pPr>
            <a:r>
              <a:rPr lang="en-US" altLang="ko-KR" dirty="0"/>
              <a:t>						# </a:t>
            </a:r>
            <a:r>
              <a:rPr lang="en-US" altLang="ko-KR" dirty="0" err="1"/>
              <a:t>fName</a:t>
            </a:r>
            <a:r>
              <a:rPr lang="en-US" altLang="ko-KR" dirty="0"/>
              <a:t> = input(“Filename?”)</a:t>
            </a:r>
          </a:p>
          <a:p>
            <a:pPr marL="457200" lvl="1" indent="0">
              <a:buNone/>
            </a:pPr>
            <a:r>
              <a:rPr lang="en-US" altLang="ko-KR" dirty="0"/>
              <a:t>if </a:t>
            </a:r>
            <a:r>
              <a:rPr lang="en-US" altLang="ko-KR" dirty="0" err="1">
                <a:solidFill>
                  <a:schemeClr val="accent1"/>
                </a:solidFill>
              </a:rPr>
              <a:t>os.path.exists</a:t>
            </a:r>
            <a:r>
              <a:rPr lang="en-US" altLang="ko-KR" dirty="0"/>
              <a:t>(“</a:t>
            </a:r>
            <a:r>
              <a:rPr lang="ko-KR" altLang="en-US" dirty="0"/>
              <a:t>파일명</a:t>
            </a:r>
            <a:r>
              <a:rPr lang="en-US" altLang="ko-KR" dirty="0"/>
              <a:t>”) :		# if </a:t>
            </a:r>
            <a:r>
              <a:rPr lang="en-US" altLang="ko-KR" dirty="0" err="1"/>
              <a:t>os.path.exists</a:t>
            </a:r>
            <a:r>
              <a:rPr lang="en-US" altLang="ko-KR" dirty="0"/>
              <a:t>(</a:t>
            </a:r>
            <a:r>
              <a:rPr lang="en-US" altLang="ko-KR" dirty="0" err="1"/>
              <a:t>fName</a:t>
            </a:r>
            <a:r>
              <a:rPr lang="en-US" altLang="ko-KR" dirty="0"/>
              <a:t>) :</a:t>
            </a:r>
          </a:p>
          <a:p>
            <a:pPr marL="457200" lvl="1" indent="0">
              <a:buNone/>
            </a:pPr>
            <a:r>
              <a:rPr lang="en-US" altLang="ko-KR" dirty="0"/>
              <a:t>    </a:t>
            </a:r>
            <a:r>
              <a:rPr lang="ko-KR" altLang="en-US" dirty="0"/>
              <a:t>입력파일명 </a:t>
            </a:r>
            <a:r>
              <a:rPr lang="en-US" altLang="ko-KR" dirty="0"/>
              <a:t>= open(“</a:t>
            </a:r>
            <a:r>
              <a:rPr lang="ko-KR" altLang="en-US" dirty="0"/>
              <a:t>파일명</a:t>
            </a:r>
            <a:r>
              <a:rPr lang="en-US" altLang="ko-KR" dirty="0"/>
              <a:t>“)	# </a:t>
            </a:r>
            <a:r>
              <a:rPr lang="en-US" altLang="ko-KR" dirty="0" err="1"/>
              <a:t>inFp</a:t>
            </a:r>
            <a:r>
              <a:rPr lang="en-US" altLang="ko-KR" dirty="0"/>
              <a:t> = open(</a:t>
            </a:r>
            <a:r>
              <a:rPr lang="en-US" altLang="ko-KR" dirty="0" err="1"/>
              <a:t>fName</a:t>
            </a:r>
            <a:r>
              <a:rPr lang="en-US" altLang="ko-KR" dirty="0"/>
              <a:t>, “r” )</a:t>
            </a:r>
          </a:p>
          <a:p>
            <a:pPr marL="457200" lvl="1" indent="0">
              <a:buNone/>
            </a:pPr>
            <a:r>
              <a:rPr lang="en-US" altLang="ko-KR" dirty="0"/>
              <a:t>else :</a:t>
            </a:r>
          </a:p>
          <a:p>
            <a:pPr marL="457200" lvl="1" indent="0">
              <a:buNone/>
            </a:pPr>
            <a:r>
              <a:rPr lang="en-US" altLang="ko-KR" dirty="0"/>
              <a:t>    print(“Input</a:t>
            </a:r>
            <a:r>
              <a:rPr lang="ko-KR" altLang="en-US" dirty="0"/>
              <a:t> </a:t>
            </a:r>
            <a:r>
              <a:rPr lang="en-US" altLang="ko-KR" dirty="0"/>
              <a:t>file</a:t>
            </a:r>
            <a:r>
              <a:rPr lang="ko-KR" altLang="en-US" dirty="0"/>
              <a:t> </a:t>
            </a:r>
            <a:r>
              <a:rPr lang="en-US" altLang="ko-KR" dirty="0"/>
              <a:t>is</a:t>
            </a:r>
            <a:r>
              <a:rPr lang="ko-KR" altLang="en-US" dirty="0"/>
              <a:t> </a:t>
            </a:r>
            <a:r>
              <a:rPr lang="en-US" altLang="ko-KR" dirty="0"/>
              <a:t>not</a:t>
            </a:r>
            <a:r>
              <a:rPr lang="ko-KR" altLang="en-US" dirty="0"/>
              <a:t> </a:t>
            </a:r>
            <a:r>
              <a:rPr lang="en-US" altLang="ko-KR" dirty="0"/>
              <a:t>exists.”)</a:t>
            </a:r>
          </a:p>
          <a:p>
            <a:pPr marL="457200" lvl="1" indent="0">
              <a:buNone/>
            </a:pPr>
            <a:endParaRPr lang="en-US" altLang="ko-KR" dirty="0"/>
          </a:p>
          <a:p>
            <a:r>
              <a:rPr lang="ko-KR" altLang="en-US" dirty="0"/>
              <a:t>파일을 닫지 않고 여는 방법 </a:t>
            </a:r>
            <a:r>
              <a:rPr lang="en-US" altLang="ko-KR" sz="2000" dirty="0"/>
              <a:t>: </a:t>
            </a:r>
            <a:r>
              <a:rPr lang="ko-KR" altLang="en-US" sz="2000" dirty="0" err="1"/>
              <a:t>변수명</a:t>
            </a:r>
            <a:r>
              <a:rPr lang="en-US" altLang="ko-KR" sz="2000" dirty="0"/>
              <a:t>.close( ) </a:t>
            </a:r>
            <a:r>
              <a:rPr lang="ko-KR" altLang="en-US" sz="2000" dirty="0"/>
              <a:t>사용하지 </a:t>
            </a:r>
            <a:r>
              <a:rPr lang="ko-KR" altLang="en-US" sz="2000" dirty="0" err="1"/>
              <a:t>않아도됨</a:t>
            </a:r>
            <a:endParaRPr lang="en-US" altLang="ko-KR" sz="3200" dirty="0"/>
          </a:p>
          <a:p>
            <a:pPr marL="457200" lvl="1" indent="0">
              <a:buNone/>
            </a:pPr>
            <a:r>
              <a:rPr lang="en-US" altLang="ko-KR" dirty="0">
                <a:solidFill>
                  <a:schemeClr val="accent1"/>
                </a:solidFill>
              </a:rPr>
              <a:t>with open(“</a:t>
            </a:r>
            <a:r>
              <a:rPr lang="ko-KR" altLang="en-US" dirty="0">
                <a:solidFill>
                  <a:schemeClr val="accent1"/>
                </a:solidFill>
              </a:rPr>
              <a:t>파일명</a:t>
            </a:r>
            <a:r>
              <a:rPr lang="en-US" altLang="ko-KR" dirty="0">
                <a:solidFill>
                  <a:schemeClr val="accent1"/>
                </a:solidFill>
              </a:rPr>
              <a:t>”) as </a:t>
            </a:r>
            <a:r>
              <a:rPr lang="ko-KR" altLang="en-US" dirty="0" err="1">
                <a:solidFill>
                  <a:schemeClr val="accent1"/>
                </a:solidFill>
              </a:rPr>
              <a:t>변수명</a:t>
            </a:r>
            <a:r>
              <a:rPr lang="ko-KR" altLang="en-US" dirty="0">
                <a:solidFill>
                  <a:schemeClr val="accent1"/>
                </a:solidFill>
              </a:rPr>
              <a:t> </a:t>
            </a:r>
            <a:r>
              <a:rPr lang="en-US" altLang="ko-KR" dirty="0">
                <a:solidFill>
                  <a:schemeClr val="accent1"/>
                </a:solidFill>
              </a:rPr>
              <a:t>:</a:t>
            </a:r>
          </a:p>
          <a:p>
            <a:pPr marL="457200" lvl="1" indent="0">
              <a:buNone/>
            </a:pPr>
            <a:r>
              <a:rPr lang="ko-KR" altLang="en-US" dirty="0"/>
              <a:t>    </a:t>
            </a:r>
            <a:r>
              <a:rPr lang="ko-KR" altLang="en-US" dirty="0" err="1"/>
              <a:t>저장할변수명</a:t>
            </a:r>
            <a:r>
              <a:rPr lang="ko-KR" altLang="en-US" dirty="0"/>
              <a:t> </a:t>
            </a:r>
            <a:r>
              <a:rPr lang="en-US" altLang="ko-KR" dirty="0"/>
              <a:t>= </a:t>
            </a:r>
            <a:r>
              <a:rPr lang="ko-KR" altLang="en-US" dirty="0" err="1"/>
              <a:t>변수명</a:t>
            </a:r>
            <a:r>
              <a:rPr lang="en-US" altLang="ko-KR" dirty="0"/>
              <a:t>.</a:t>
            </a:r>
            <a:r>
              <a:rPr lang="en-US" altLang="ko-KR" dirty="0" err="1"/>
              <a:t>readline</a:t>
            </a:r>
            <a:r>
              <a:rPr lang="en-US" altLang="ko-KR" dirty="0"/>
              <a:t>( )</a:t>
            </a:r>
            <a:endParaRPr lang="ko-KR" altLang="en-US" dirty="0"/>
          </a:p>
        </p:txBody>
      </p:sp>
      <p:sp>
        <p:nvSpPr>
          <p:cNvPr id="3" name="바닥글 개체 틀 2">
            <a:extLst>
              <a:ext uri="{FF2B5EF4-FFF2-40B4-BE49-F238E27FC236}">
                <a16:creationId xmlns:a16="http://schemas.microsoft.com/office/drawing/2014/main" id="{7648A854-ECE4-42E0-96F9-9FCEEF45A5DA}"/>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84EA1EE5-50BA-43DD-BA34-E8FBC7B2AA96}"/>
              </a:ext>
            </a:extLst>
          </p:cNvPr>
          <p:cNvSpPr>
            <a:spLocks noGrp="1"/>
          </p:cNvSpPr>
          <p:nvPr>
            <p:ph type="sldNum" sz="quarter" idx="11"/>
          </p:nvPr>
        </p:nvSpPr>
        <p:spPr/>
        <p:txBody>
          <a:bodyPr/>
          <a:lstStyle/>
          <a:p>
            <a:r>
              <a:rPr lang="ko-KR" altLang="en-US"/>
              <a:t> </a:t>
            </a:r>
            <a:fld id="{6280F36F-71BF-49B8-9E8F-C9B7AF481C74}" type="slidenum">
              <a:rPr lang="ko-KR" altLang="en-US" smtClean="0"/>
              <a:pPr/>
              <a:t>73</a:t>
            </a:fld>
            <a:endParaRPr lang="en-US" altLang="ko-KR" dirty="0"/>
          </a:p>
        </p:txBody>
      </p:sp>
      <p:sp>
        <p:nvSpPr>
          <p:cNvPr id="5" name="제목 4">
            <a:extLst>
              <a:ext uri="{FF2B5EF4-FFF2-40B4-BE49-F238E27FC236}">
                <a16:creationId xmlns:a16="http://schemas.microsoft.com/office/drawing/2014/main" id="{1185FA3B-2CC0-484F-8D72-EB7FCECA4EF7}"/>
              </a:ext>
            </a:extLst>
          </p:cNvPr>
          <p:cNvSpPr>
            <a:spLocks noGrp="1"/>
          </p:cNvSpPr>
          <p:nvPr>
            <p:ph type="title"/>
          </p:nvPr>
        </p:nvSpPr>
        <p:spPr/>
        <p:txBody>
          <a:bodyPr/>
          <a:lstStyle/>
          <a:p>
            <a:r>
              <a:rPr lang="ko-KR" altLang="en-US" dirty="0"/>
              <a:t>파일 입출력 오류 처리 방법</a:t>
            </a:r>
          </a:p>
        </p:txBody>
      </p:sp>
    </p:spTree>
    <p:extLst>
      <p:ext uri="{BB962C8B-B14F-4D97-AF65-F5344CB8AC3E}">
        <p14:creationId xmlns:p14="http://schemas.microsoft.com/office/powerpoint/2010/main" val="23793183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2DD12F57-6B49-44BD-B402-71AC86075FC3}"/>
              </a:ext>
            </a:extLst>
          </p:cNvPr>
          <p:cNvSpPr>
            <a:spLocks noGrp="1"/>
          </p:cNvSpPr>
          <p:nvPr>
            <p:ph idx="1"/>
          </p:nvPr>
        </p:nvSpPr>
        <p:spPr>
          <a:xfrm>
            <a:off x="838200" y="1406769"/>
            <a:ext cx="10515600" cy="5314706"/>
          </a:xfrm>
        </p:spPr>
        <p:txBody>
          <a:bodyPr>
            <a:normAutofit/>
          </a:bodyPr>
          <a:lstStyle/>
          <a:p>
            <a:r>
              <a:rPr lang="ko-KR" altLang="en-US" dirty="0"/>
              <a:t>파일 입출력 모드</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몇 가지를 조합하여 사용 가능</a:t>
            </a:r>
            <a:endParaRPr lang="en-US" altLang="ko-KR" dirty="0"/>
          </a:p>
          <a:p>
            <a:pPr lvl="1"/>
            <a:r>
              <a:rPr lang="ko-KR" altLang="en-US" dirty="0"/>
              <a:t>텍스트 파일 읽기 모드 </a:t>
            </a:r>
            <a:r>
              <a:rPr lang="en-US" altLang="ko-KR" dirty="0"/>
              <a:t>: rt</a:t>
            </a:r>
          </a:p>
          <a:p>
            <a:pPr lvl="1"/>
            <a:r>
              <a:rPr lang="ko-KR" altLang="en-US" dirty="0"/>
              <a:t>이진 파일 읽기 모드 </a:t>
            </a:r>
            <a:r>
              <a:rPr lang="en-US" altLang="ko-KR" dirty="0"/>
              <a:t>: </a:t>
            </a:r>
            <a:r>
              <a:rPr lang="en-US" altLang="ko-KR" dirty="0" err="1"/>
              <a:t>rb</a:t>
            </a:r>
            <a:endParaRPr lang="en-US" altLang="ko-KR" dirty="0"/>
          </a:p>
          <a:p>
            <a:pPr lvl="1"/>
            <a:r>
              <a:rPr lang="ko-KR" altLang="en-US" dirty="0"/>
              <a:t>이진 파일 출력 모드 </a:t>
            </a:r>
            <a:r>
              <a:rPr lang="en-US" altLang="ko-KR" dirty="0"/>
              <a:t>: </a:t>
            </a:r>
            <a:r>
              <a:rPr lang="en-US" altLang="ko-KR" dirty="0" err="1"/>
              <a:t>wb</a:t>
            </a:r>
            <a:endParaRPr lang="ko-KR" altLang="en-US" dirty="0"/>
          </a:p>
        </p:txBody>
      </p:sp>
      <p:sp>
        <p:nvSpPr>
          <p:cNvPr id="3" name="바닥글 개체 틀 2">
            <a:extLst>
              <a:ext uri="{FF2B5EF4-FFF2-40B4-BE49-F238E27FC236}">
                <a16:creationId xmlns:a16="http://schemas.microsoft.com/office/drawing/2014/main" id="{8A5884A1-0C61-49B0-A5ED-3858AB79319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DF84C620-8D3F-42BC-B789-F727CDD80DAE}"/>
              </a:ext>
            </a:extLst>
          </p:cNvPr>
          <p:cNvSpPr>
            <a:spLocks noGrp="1"/>
          </p:cNvSpPr>
          <p:nvPr>
            <p:ph type="sldNum" sz="quarter" idx="11"/>
          </p:nvPr>
        </p:nvSpPr>
        <p:spPr/>
        <p:txBody>
          <a:bodyPr/>
          <a:lstStyle/>
          <a:p>
            <a:r>
              <a:rPr lang="ko-KR" altLang="en-US"/>
              <a:t> </a:t>
            </a:r>
            <a:fld id="{6280F36F-71BF-49B8-9E8F-C9B7AF481C74}" type="slidenum">
              <a:rPr lang="ko-KR" altLang="en-US" smtClean="0"/>
              <a:pPr/>
              <a:t>74</a:t>
            </a:fld>
            <a:endParaRPr lang="en-US" altLang="ko-KR" dirty="0"/>
          </a:p>
        </p:txBody>
      </p:sp>
      <p:sp>
        <p:nvSpPr>
          <p:cNvPr id="5" name="제목 4">
            <a:extLst>
              <a:ext uri="{FF2B5EF4-FFF2-40B4-BE49-F238E27FC236}">
                <a16:creationId xmlns:a16="http://schemas.microsoft.com/office/drawing/2014/main" id="{E9C817E7-F838-410A-863C-CB12BDE9EE65}"/>
              </a:ext>
            </a:extLst>
          </p:cNvPr>
          <p:cNvSpPr>
            <a:spLocks noGrp="1"/>
          </p:cNvSpPr>
          <p:nvPr>
            <p:ph type="title"/>
          </p:nvPr>
        </p:nvSpPr>
        <p:spPr/>
        <p:txBody>
          <a:bodyPr/>
          <a:lstStyle/>
          <a:p>
            <a:r>
              <a:rPr lang="ko-KR" altLang="en-US" dirty="0"/>
              <a:t>파일 입출력 모드</a:t>
            </a:r>
          </a:p>
        </p:txBody>
      </p:sp>
      <p:graphicFrame>
        <p:nvGraphicFramePr>
          <p:cNvPr id="6" name="표 6">
            <a:extLst>
              <a:ext uri="{FF2B5EF4-FFF2-40B4-BE49-F238E27FC236}">
                <a16:creationId xmlns:a16="http://schemas.microsoft.com/office/drawing/2014/main" id="{94009447-BD53-4343-833F-DB5CD4B5D499}"/>
              </a:ext>
            </a:extLst>
          </p:cNvPr>
          <p:cNvGraphicFramePr>
            <a:graphicFrameLocks noGrp="1"/>
          </p:cNvGraphicFramePr>
          <p:nvPr/>
        </p:nvGraphicFramePr>
        <p:xfrm>
          <a:off x="1401686" y="1945640"/>
          <a:ext cx="8128000" cy="2966720"/>
        </p:xfrm>
        <a:graphic>
          <a:graphicData uri="http://schemas.openxmlformats.org/drawingml/2006/table">
            <a:tbl>
              <a:tblPr firstRow="1" bandRow="1">
                <a:tableStyleId>{5C22544A-7EE6-4342-B048-85BDC9FD1C3A}</a:tableStyleId>
              </a:tblPr>
              <a:tblGrid>
                <a:gridCol w="1350392">
                  <a:extLst>
                    <a:ext uri="{9D8B030D-6E8A-4147-A177-3AD203B41FA5}">
                      <a16:colId xmlns:a16="http://schemas.microsoft.com/office/drawing/2014/main" val="166516497"/>
                    </a:ext>
                  </a:extLst>
                </a:gridCol>
                <a:gridCol w="6777608">
                  <a:extLst>
                    <a:ext uri="{9D8B030D-6E8A-4147-A177-3AD203B41FA5}">
                      <a16:colId xmlns:a16="http://schemas.microsoft.com/office/drawing/2014/main" val="1279509196"/>
                    </a:ext>
                  </a:extLst>
                </a:gridCol>
              </a:tblGrid>
              <a:tr h="370840">
                <a:tc>
                  <a:txBody>
                    <a:bodyPr/>
                    <a:lstStyle/>
                    <a:p>
                      <a:pPr algn="ctr" latinLnBrk="1"/>
                      <a:r>
                        <a:rPr lang="ko-KR" altLang="en-US" dirty="0"/>
                        <a:t>종류</a:t>
                      </a:r>
                    </a:p>
                  </a:txBody>
                  <a:tcPr/>
                </a:tc>
                <a:tc>
                  <a:txBody>
                    <a:bodyPr/>
                    <a:lstStyle/>
                    <a:p>
                      <a:pPr latinLnBrk="1"/>
                      <a:r>
                        <a:rPr lang="ko-KR" altLang="en-US" dirty="0"/>
                        <a:t>설명</a:t>
                      </a:r>
                    </a:p>
                  </a:txBody>
                  <a:tcPr/>
                </a:tc>
                <a:extLst>
                  <a:ext uri="{0D108BD9-81ED-4DB2-BD59-A6C34878D82A}">
                    <a16:rowId xmlns:a16="http://schemas.microsoft.com/office/drawing/2014/main" val="1862260130"/>
                  </a:ext>
                </a:extLst>
              </a:tr>
              <a:tr h="370840">
                <a:tc>
                  <a:txBody>
                    <a:bodyPr/>
                    <a:lstStyle/>
                    <a:p>
                      <a:pPr algn="ctr" latinLnBrk="1"/>
                      <a:r>
                        <a:rPr lang="ko-KR" altLang="en-US" dirty="0"/>
                        <a:t>생략</a:t>
                      </a:r>
                    </a:p>
                  </a:txBody>
                  <a:tcPr/>
                </a:tc>
                <a:tc>
                  <a:txBody>
                    <a:bodyPr/>
                    <a:lstStyle/>
                    <a:p>
                      <a:pPr latinLnBrk="1"/>
                      <a:r>
                        <a:rPr lang="en-US" altLang="ko-KR" dirty="0"/>
                        <a:t>r </a:t>
                      </a:r>
                      <a:r>
                        <a:rPr lang="ko-KR" altLang="en-US" dirty="0"/>
                        <a:t>과 동일</a:t>
                      </a:r>
                    </a:p>
                  </a:txBody>
                  <a:tcPr/>
                </a:tc>
                <a:extLst>
                  <a:ext uri="{0D108BD9-81ED-4DB2-BD59-A6C34878D82A}">
                    <a16:rowId xmlns:a16="http://schemas.microsoft.com/office/drawing/2014/main" val="1452708130"/>
                  </a:ext>
                </a:extLst>
              </a:tr>
              <a:tr h="370840">
                <a:tc>
                  <a:txBody>
                    <a:bodyPr/>
                    <a:lstStyle/>
                    <a:p>
                      <a:pPr algn="ctr" latinLnBrk="1"/>
                      <a:r>
                        <a:rPr lang="en-US" altLang="ko-KR" dirty="0"/>
                        <a:t>r</a:t>
                      </a:r>
                      <a:endParaRPr lang="ko-KR" altLang="en-US" dirty="0"/>
                    </a:p>
                  </a:txBody>
                  <a:tcPr/>
                </a:tc>
                <a:tc>
                  <a:txBody>
                    <a:bodyPr/>
                    <a:lstStyle/>
                    <a:p>
                      <a:pPr latinLnBrk="1"/>
                      <a:r>
                        <a:rPr lang="ko-KR" altLang="en-US" dirty="0"/>
                        <a:t>읽기 모드</a:t>
                      </a:r>
                      <a:r>
                        <a:rPr lang="en-US" altLang="ko-KR" dirty="0"/>
                        <a:t>, </a:t>
                      </a:r>
                      <a:r>
                        <a:rPr lang="ko-KR" altLang="en-US" dirty="0"/>
                        <a:t>기본값으로 생략 가능</a:t>
                      </a:r>
                    </a:p>
                  </a:txBody>
                  <a:tcPr/>
                </a:tc>
                <a:extLst>
                  <a:ext uri="{0D108BD9-81ED-4DB2-BD59-A6C34878D82A}">
                    <a16:rowId xmlns:a16="http://schemas.microsoft.com/office/drawing/2014/main" val="1384762408"/>
                  </a:ext>
                </a:extLst>
              </a:tr>
              <a:tr h="370840">
                <a:tc>
                  <a:txBody>
                    <a:bodyPr/>
                    <a:lstStyle/>
                    <a:p>
                      <a:pPr algn="ctr" latinLnBrk="1"/>
                      <a:r>
                        <a:rPr lang="en-US" altLang="ko-KR" dirty="0"/>
                        <a:t>w</a:t>
                      </a:r>
                      <a:endParaRPr lang="ko-KR" altLang="en-US" dirty="0"/>
                    </a:p>
                  </a:txBody>
                  <a:tcPr/>
                </a:tc>
                <a:tc>
                  <a:txBody>
                    <a:bodyPr/>
                    <a:lstStyle/>
                    <a:p>
                      <a:pPr latinLnBrk="1"/>
                      <a:r>
                        <a:rPr lang="ko-KR" altLang="en-US" dirty="0"/>
                        <a:t>쓰기 모드</a:t>
                      </a:r>
                      <a:r>
                        <a:rPr lang="en-US" altLang="ko-KR" dirty="0"/>
                        <a:t>, </a:t>
                      </a:r>
                      <a:r>
                        <a:rPr lang="ko-KR" altLang="en-US" dirty="0"/>
                        <a:t>기존에 파일이 있으면 새로 덮어쓴다</a:t>
                      </a:r>
                    </a:p>
                  </a:txBody>
                  <a:tcPr/>
                </a:tc>
                <a:extLst>
                  <a:ext uri="{0D108BD9-81ED-4DB2-BD59-A6C34878D82A}">
                    <a16:rowId xmlns:a16="http://schemas.microsoft.com/office/drawing/2014/main" val="408992003"/>
                  </a:ext>
                </a:extLst>
              </a:tr>
              <a:tr h="370840">
                <a:tc>
                  <a:txBody>
                    <a:bodyPr/>
                    <a:lstStyle/>
                    <a:p>
                      <a:pPr algn="ctr" latinLnBrk="1"/>
                      <a:r>
                        <a:rPr lang="en-US" altLang="ko-KR" dirty="0"/>
                        <a:t>r+</a:t>
                      </a:r>
                      <a:endParaRPr lang="ko-KR" altLang="en-US" dirty="0"/>
                    </a:p>
                  </a:txBody>
                  <a:tcPr/>
                </a:tc>
                <a:tc>
                  <a:txBody>
                    <a:bodyPr/>
                    <a:lstStyle/>
                    <a:p>
                      <a:pPr latinLnBrk="1"/>
                      <a:r>
                        <a:rPr lang="ko-KR" altLang="en-US" dirty="0"/>
                        <a:t>읽기</a:t>
                      </a:r>
                      <a:r>
                        <a:rPr lang="en-US" altLang="ko-KR" dirty="0"/>
                        <a:t>/</a:t>
                      </a:r>
                      <a:r>
                        <a:rPr lang="ko-KR" altLang="en-US" dirty="0"/>
                        <a:t>쓰기 겸용 모드</a:t>
                      </a:r>
                    </a:p>
                  </a:txBody>
                  <a:tcPr/>
                </a:tc>
                <a:extLst>
                  <a:ext uri="{0D108BD9-81ED-4DB2-BD59-A6C34878D82A}">
                    <a16:rowId xmlns:a16="http://schemas.microsoft.com/office/drawing/2014/main" val="1213323273"/>
                  </a:ext>
                </a:extLst>
              </a:tr>
              <a:tr h="370840">
                <a:tc>
                  <a:txBody>
                    <a:bodyPr/>
                    <a:lstStyle/>
                    <a:p>
                      <a:pPr algn="ctr" latinLnBrk="1"/>
                      <a:r>
                        <a:rPr lang="en-US" altLang="ko-KR" dirty="0"/>
                        <a:t>a</a:t>
                      </a:r>
                      <a:endParaRPr lang="ko-KR" altLang="en-US" dirty="0"/>
                    </a:p>
                  </a:txBody>
                  <a:tcPr/>
                </a:tc>
                <a:tc>
                  <a:txBody>
                    <a:bodyPr/>
                    <a:lstStyle/>
                    <a:p>
                      <a:pPr latinLnBrk="1"/>
                      <a:r>
                        <a:rPr lang="ko-KR" altLang="en-US" dirty="0"/>
                        <a:t>쓰기 모드</a:t>
                      </a:r>
                      <a:r>
                        <a:rPr lang="en-US" altLang="ko-KR" dirty="0"/>
                        <a:t>, </a:t>
                      </a:r>
                      <a:r>
                        <a:rPr lang="ko-KR" altLang="en-US" dirty="0"/>
                        <a:t>기존에 파일이 있으면 뒤쪽에 이어서 쓴다 </a:t>
                      </a:r>
                      <a:r>
                        <a:rPr lang="en-US" altLang="ko-KR" dirty="0"/>
                        <a:t>append</a:t>
                      </a:r>
                      <a:endParaRPr lang="ko-KR" altLang="en-US" dirty="0"/>
                    </a:p>
                  </a:txBody>
                  <a:tcPr/>
                </a:tc>
                <a:extLst>
                  <a:ext uri="{0D108BD9-81ED-4DB2-BD59-A6C34878D82A}">
                    <a16:rowId xmlns:a16="http://schemas.microsoft.com/office/drawing/2014/main" val="1255853464"/>
                  </a:ext>
                </a:extLst>
              </a:tr>
              <a:tr h="370840">
                <a:tc>
                  <a:txBody>
                    <a:bodyPr/>
                    <a:lstStyle/>
                    <a:p>
                      <a:pPr algn="ctr" latinLnBrk="1"/>
                      <a:r>
                        <a:rPr lang="en-US" altLang="ko-KR" dirty="0"/>
                        <a:t>t</a:t>
                      </a:r>
                      <a:endParaRPr lang="ko-KR" altLang="en-US" dirty="0"/>
                    </a:p>
                  </a:txBody>
                  <a:tcPr/>
                </a:tc>
                <a:tc>
                  <a:txBody>
                    <a:bodyPr/>
                    <a:lstStyle/>
                    <a:p>
                      <a:pPr latinLnBrk="1"/>
                      <a:r>
                        <a:rPr lang="ko-KR" altLang="en-US" dirty="0"/>
                        <a:t>텍스트 모드</a:t>
                      </a:r>
                      <a:r>
                        <a:rPr lang="en-US" altLang="ko-KR" dirty="0"/>
                        <a:t>, </a:t>
                      </a:r>
                      <a:r>
                        <a:rPr lang="ko-KR" altLang="en-US" dirty="0"/>
                        <a:t>텍스트 파일을 처리한다</a:t>
                      </a:r>
                      <a:r>
                        <a:rPr lang="en-US" altLang="ko-KR" dirty="0"/>
                        <a:t>. </a:t>
                      </a:r>
                      <a:r>
                        <a:rPr lang="ko-KR" altLang="en-US" dirty="0"/>
                        <a:t>기본값으로 생략가능</a:t>
                      </a:r>
                    </a:p>
                  </a:txBody>
                  <a:tcPr/>
                </a:tc>
                <a:extLst>
                  <a:ext uri="{0D108BD9-81ED-4DB2-BD59-A6C34878D82A}">
                    <a16:rowId xmlns:a16="http://schemas.microsoft.com/office/drawing/2014/main" val="3216427663"/>
                  </a:ext>
                </a:extLst>
              </a:tr>
              <a:tr h="370840">
                <a:tc>
                  <a:txBody>
                    <a:bodyPr/>
                    <a:lstStyle/>
                    <a:p>
                      <a:pPr algn="ctr" latinLnBrk="1"/>
                      <a:r>
                        <a:rPr lang="en-US" altLang="ko-KR" dirty="0"/>
                        <a:t>b</a:t>
                      </a:r>
                      <a:endParaRPr lang="ko-KR" altLang="en-US" dirty="0"/>
                    </a:p>
                  </a:txBody>
                  <a:tcPr/>
                </a:tc>
                <a:tc>
                  <a:txBody>
                    <a:bodyPr/>
                    <a:lstStyle/>
                    <a:p>
                      <a:pPr latinLnBrk="1"/>
                      <a:r>
                        <a:rPr lang="ko-KR" altLang="en-US" dirty="0"/>
                        <a:t>이진 모드</a:t>
                      </a:r>
                      <a:r>
                        <a:rPr lang="en-US" altLang="ko-KR" dirty="0"/>
                        <a:t>, </a:t>
                      </a:r>
                      <a:r>
                        <a:rPr lang="ko-KR" altLang="en-US" dirty="0"/>
                        <a:t>이진 파일을 처리한다</a:t>
                      </a:r>
                      <a:r>
                        <a:rPr lang="en-US" altLang="ko-KR" dirty="0"/>
                        <a:t>.</a:t>
                      </a:r>
                      <a:endParaRPr lang="ko-KR" altLang="en-US" dirty="0"/>
                    </a:p>
                  </a:txBody>
                  <a:tcPr/>
                </a:tc>
                <a:extLst>
                  <a:ext uri="{0D108BD9-81ED-4DB2-BD59-A6C34878D82A}">
                    <a16:rowId xmlns:a16="http://schemas.microsoft.com/office/drawing/2014/main" val="3878335190"/>
                  </a:ext>
                </a:extLst>
              </a:tr>
            </a:tbl>
          </a:graphicData>
        </a:graphic>
      </p:graphicFrame>
    </p:spTree>
    <p:extLst>
      <p:ext uri="{BB962C8B-B14F-4D97-AF65-F5344CB8AC3E}">
        <p14:creationId xmlns:p14="http://schemas.microsoft.com/office/powerpoint/2010/main" val="592899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직사각형 54">
            <a:extLst>
              <a:ext uri="{FF2B5EF4-FFF2-40B4-BE49-F238E27FC236}">
                <a16:creationId xmlns:a16="http://schemas.microsoft.com/office/drawing/2014/main" id="{5AEDDAF5-62AE-2438-4BBA-D09B261503FA}"/>
              </a:ext>
            </a:extLst>
          </p:cNvPr>
          <p:cNvSpPr/>
          <p:nvPr/>
        </p:nvSpPr>
        <p:spPr>
          <a:xfrm>
            <a:off x="7362825" y="2396966"/>
            <a:ext cx="4764809" cy="435704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22" name="직선 연결선 21">
            <a:extLst>
              <a:ext uri="{FF2B5EF4-FFF2-40B4-BE49-F238E27FC236}">
                <a16:creationId xmlns:a16="http://schemas.microsoft.com/office/drawing/2014/main" id="{3181548A-4137-8907-FDEC-018B314A7AC8}"/>
              </a:ext>
            </a:extLst>
          </p:cNvPr>
          <p:cNvCxnSpPr>
            <a:stCxn id="8" idx="2"/>
          </p:cNvCxnSpPr>
          <p:nvPr/>
        </p:nvCxnSpPr>
        <p:spPr>
          <a:xfrm flipH="1">
            <a:off x="3943350" y="2725439"/>
            <a:ext cx="2963" cy="3850248"/>
          </a:xfrm>
          <a:prstGeom prst="line">
            <a:avLst/>
          </a:prstGeom>
          <a:ln w="19050"/>
        </p:spPr>
        <p:style>
          <a:lnRef idx="1">
            <a:schemeClr val="dk1"/>
          </a:lnRef>
          <a:fillRef idx="0">
            <a:schemeClr val="dk1"/>
          </a:fillRef>
          <a:effectRef idx="0">
            <a:schemeClr val="dk1"/>
          </a:effectRef>
          <a:fontRef idx="minor">
            <a:schemeClr val="tx1"/>
          </a:fontRef>
        </p:style>
      </p:cxnSp>
      <p:sp>
        <p:nvSpPr>
          <p:cNvPr id="2" name="내용 개체 틀 1">
            <a:extLst>
              <a:ext uri="{FF2B5EF4-FFF2-40B4-BE49-F238E27FC236}">
                <a16:creationId xmlns:a16="http://schemas.microsoft.com/office/drawing/2014/main" id="{30FB32CC-F46B-46C9-931F-438FF81CA6B6}"/>
              </a:ext>
            </a:extLst>
          </p:cNvPr>
          <p:cNvSpPr>
            <a:spLocks noGrp="1"/>
          </p:cNvSpPr>
          <p:nvPr>
            <p:ph idx="1"/>
          </p:nvPr>
        </p:nvSpPr>
        <p:spPr/>
        <p:txBody>
          <a:bodyPr/>
          <a:lstStyle/>
          <a:p>
            <a:r>
              <a:rPr lang="ko-KR" altLang="en-US" dirty="0"/>
              <a:t>로또 번호 추천 프로그램을 </a:t>
            </a:r>
            <a:r>
              <a:rPr lang="ko-KR" altLang="en-US" dirty="0">
                <a:solidFill>
                  <a:schemeClr val="accent1"/>
                </a:solidFill>
              </a:rPr>
              <a:t>알고리즘</a:t>
            </a:r>
            <a:r>
              <a:rPr lang="ko-KR" altLang="en-US" dirty="0"/>
              <a:t>으로 표현하면</a:t>
            </a:r>
            <a:r>
              <a:rPr lang="en-US" altLang="ko-KR" dirty="0"/>
              <a:t>?</a:t>
            </a:r>
          </a:p>
          <a:p>
            <a:pPr lvl="1"/>
            <a:r>
              <a:rPr lang="en-US" altLang="ko-KR" dirty="0"/>
              <a:t>1~46</a:t>
            </a:r>
            <a:r>
              <a:rPr lang="ko-KR" altLang="en-US" dirty="0"/>
              <a:t>까지의 숫자 </a:t>
            </a:r>
            <a:r>
              <a:rPr lang="en-US" altLang="ko-KR" dirty="0"/>
              <a:t>6</a:t>
            </a:r>
            <a:r>
              <a:rPr lang="ko-KR" altLang="en-US" dirty="0"/>
              <a:t>개를 추천해주는 프로그램</a:t>
            </a:r>
          </a:p>
        </p:txBody>
      </p:sp>
      <p:sp>
        <p:nvSpPr>
          <p:cNvPr id="4" name="슬라이드 번호 개체 틀 3">
            <a:extLst>
              <a:ext uri="{FF2B5EF4-FFF2-40B4-BE49-F238E27FC236}">
                <a16:creationId xmlns:a16="http://schemas.microsoft.com/office/drawing/2014/main" id="{9329AF38-612C-4E81-991C-52E499049C30}"/>
              </a:ext>
            </a:extLst>
          </p:cNvPr>
          <p:cNvSpPr>
            <a:spLocks noGrp="1"/>
          </p:cNvSpPr>
          <p:nvPr>
            <p:ph type="sldNum" sz="quarter" idx="11"/>
          </p:nvPr>
        </p:nvSpPr>
        <p:spPr>
          <a:xfrm>
            <a:off x="10796953" y="6214302"/>
            <a:ext cx="926123" cy="365125"/>
          </a:xfrm>
        </p:spPr>
        <p:txBody>
          <a:bodyPr/>
          <a:lstStyle/>
          <a:p>
            <a:r>
              <a:rPr lang="ko-KR" altLang="en-US"/>
              <a:t> </a:t>
            </a:r>
            <a:fld id="{6280F36F-71BF-49B8-9E8F-C9B7AF481C74}" type="slidenum">
              <a:rPr lang="ko-KR" altLang="en-US" smtClean="0"/>
              <a:pPr/>
              <a:t>75</a:t>
            </a:fld>
            <a:endParaRPr lang="en-US" altLang="ko-KR" dirty="0"/>
          </a:p>
        </p:txBody>
      </p:sp>
      <p:sp>
        <p:nvSpPr>
          <p:cNvPr id="5" name="제목 4">
            <a:extLst>
              <a:ext uri="{FF2B5EF4-FFF2-40B4-BE49-F238E27FC236}">
                <a16:creationId xmlns:a16="http://schemas.microsoft.com/office/drawing/2014/main" id="{B091A2D2-9AB1-4CEA-B32D-891DAAE28AD1}"/>
              </a:ext>
            </a:extLst>
          </p:cNvPr>
          <p:cNvSpPr>
            <a:spLocks noGrp="1"/>
          </p:cNvSpPr>
          <p:nvPr>
            <p:ph type="title"/>
          </p:nvPr>
        </p:nvSpPr>
        <p:spPr/>
        <p:txBody>
          <a:bodyPr/>
          <a:lstStyle/>
          <a:p>
            <a:r>
              <a:rPr lang="ko-KR" altLang="en-US" dirty="0"/>
              <a:t>알고리즘 예제</a:t>
            </a:r>
          </a:p>
        </p:txBody>
      </p:sp>
      <p:sp>
        <p:nvSpPr>
          <p:cNvPr id="8" name="사각형: 둥근 모서리 7">
            <a:extLst>
              <a:ext uri="{FF2B5EF4-FFF2-40B4-BE49-F238E27FC236}">
                <a16:creationId xmlns:a16="http://schemas.microsoft.com/office/drawing/2014/main" id="{E275D6E6-5DC8-53C8-6528-E553F77DB39B}"/>
              </a:ext>
            </a:extLst>
          </p:cNvPr>
          <p:cNvSpPr/>
          <p:nvPr/>
        </p:nvSpPr>
        <p:spPr>
          <a:xfrm>
            <a:off x="3333753" y="2396966"/>
            <a:ext cx="1225119" cy="328473"/>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시작</a:t>
            </a:r>
          </a:p>
        </p:txBody>
      </p:sp>
      <p:sp>
        <p:nvSpPr>
          <p:cNvPr id="9" name="직사각형 8">
            <a:extLst>
              <a:ext uri="{FF2B5EF4-FFF2-40B4-BE49-F238E27FC236}">
                <a16:creationId xmlns:a16="http://schemas.microsoft.com/office/drawing/2014/main" id="{A3359A38-B928-6A1E-1011-B5FD6B17C0F0}"/>
              </a:ext>
            </a:extLst>
          </p:cNvPr>
          <p:cNvSpPr/>
          <p:nvPr/>
        </p:nvSpPr>
        <p:spPr>
          <a:xfrm>
            <a:off x="3165075" y="2885235"/>
            <a:ext cx="1571348" cy="34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a:solidFill>
                  <a:schemeClr val="tx1"/>
                </a:solidFill>
              </a:rPr>
              <a:t>타이틀 출력</a:t>
            </a:r>
          </a:p>
        </p:txBody>
      </p:sp>
      <p:sp>
        <p:nvSpPr>
          <p:cNvPr id="10" name="직사각형 9">
            <a:extLst>
              <a:ext uri="{FF2B5EF4-FFF2-40B4-BE49-F238E27FC236}">
                <a16:creationId xmlns:a16="http://schemas.microsoft.com/office/drawing/2014/main" id="{8E359047-8DCD-C1D2-99FC-0C3CB50D38E1}"/>
              </a:ext>
            </a:extLst>
          </p:cNvPr>
          <p:cNvSpPr/>
          <p:nvPr/>
        </p:nvSpPr>
        <p:spPr>
          <a:xfrm>
            <a:off x="2435166" y="3550290"/>
            <a:ext cx="3002775" cy="34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1~46 </a:t>
            </a:r>
            <a:r>
              <a:rPr lang="ko-KR" altLang="en-US" sz="1400" dirty="0">
                <a:solidFill>
                  <a:schemeClr val="tx1"/>
                </a:solidFill>
              </a:rPr>
              <a:t>사이의 숫자 하나 고르기</a:t>
            </a:r>
          </a:p>
        </p:txBody>
      </p:sp>
      <p:sp>
        <p:nvSpPr>
          <p:cNvPr id="11" name="순서도: 판단 10">
            <a:extLst>
              <a:ext uri="{FF2B5EF4-FFF2-40B4-BE49-F238E27FC236}">
                <a16:creationId xmlns:a16="http://schemas.microsoft.com/office/drawing/2014/main" id="{57C923B6-F51B-5FE2-2E9B-3541E322FBB5}"/>
              </a:ext>
            </a:extLst>
          </p:cNvPr>
          <p:cNvSpPr/>
          <p:nvPr/>
        </p:nvSpPr>
        <p:spPr>
          <a:xfrm>
            <a:off x="2386427" y="4159917"/>
            <a:ext cx="3128548" cy="466850"/>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rPr>
              <a:t>기존 숫자와 중복</a:t>
            </a:r>
            <a:r>
              <a:rPr lang="en-US" altLang="ko-KR" sz="1400" dirty="0">
                <a:solidFill>
                  <a:schemeClr val="tx1"/>
                </a:solidFill>
              </a:rPr>
              <a:t>?</a:t>
            </a:r>
            <a:r>
              <a:rPr lang="ko-KR" altLang="en-US" sz="1400" dirty="0">
                <a:solidFill>
                  <a:schemeClr val="tx1"/>
                </a:solidFill>
              </a:rPr>
              <a:t> </a:t>
            </a:r>
          </a:p>
        </p:txBody>
      </p:sp>
      <p:sp>
        <p:nvSpPr>
          <p:cNvPr id="12" name="직사각형 11">
            <a:extLst>
              <a:ext uri="{FF2B5EF4-FFF2-40B4-BE49-F238E27FC236}">
                <a16:creationId xmlns:a16="http://schemas.microsoft.com/office/drawing/2014/main" id="{DB66E9E9-1CC6-4C17-0D12-A81C2A018E78}"/>
              </a:ext>
            </a:extLst>
          </p:cNvPr>
          <p:cNvSpPr/>
          <p:nvPr/>
        </p:nvSpPr>
        <p:spPr>
          <a:xfrm>
            <a:off x="3166553" y="4952868"/>
            <a:ext cx="1571348" cy="34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rPr>
              <a:t>리스트에 넣기</a:t>
            </a:r>
          </a:p>
        </p:txBody>
      </p:sp>
      <p:sp>
        <p:nvSpPr>
          <p:cNvPr id="14" name="TextBox 13">
            <a:extLst>
              <a:ext uri="{FF2B5EF4-FFF2-40B4-BE49-F238E27FC236}">
                <a16:creationId xmlns:a16="http://schemas.microsoft.com/office/drawing/2014/main" id="{CA908B4C-EDBF-38E5-3447-54EF5679F7CA}"/>
              </a:ext>
            </a:extLst>
          </p:cNvPr>
          <p:cNvSpPr txBox="1"/>
          <p:nvPr/>
        </p:nvSpPr>
        <p:spPr>
          <a:xfrm>
            <a:off x="3505707" y="4617598"/>
            <a:ext cx="377026" cy="261610"/>
          </a:xfrm>
          <a:prstGeom prst="rect">
            <a:avLst/>
          </a:prstGeom>
          <a:noFill/>
        </p:spPr>
        <p:txBody>
          <a:bodyPr wrap="none" rtlCol="0">
            <a:spAutoFit/>
          </a:bodyPr>
          <a:lstStyle/>
          <a:p>
            <a:r>
              <a:rPr lang="en-US" altLang="ko-KR" sz="1100" dirty="0"/>
              <a:t>No</a:t>
            </a:r>
            <a:endParaRPr lang="ko-KR" altLang="en-US" sz="1100" dirty="0"/>
          </a:p>
        </p:txBody>
      </p:sp>
      <p:sp>
        <p:nvSpPr>
          <p:cNvPr id="15" name="TextBox 14">
            <a:extLst>
              <a:ext uri="{FF2B5EF4-FFF2-40B4-BE49-F238E27FC236}">
                <a16:creationId xmlns:a16="http://schemas.microsoft.com/office/drawing/2014/main" id="{E8DF95AA-D656-69F4-F155-6622106DDAAE}"/>
              </a:ext>
            </a:extLst>
          </p:cNvPr>
          <p:cNvSpPr txBox="1"/>
          <p:nvPr/>
        </p:nvSpPr>
        <p:spPr>
          <a:xfrm>
            <a:off x="2033309" y="4147700"/>
            <a:ext cx="401072" cy="261610"/>
          </a:xfrm>
          <a:prstGeom prst="rect">
            <a:avLst/>
          </a:prstGeom>
          <a:noFill/>
        </p:spPr>
        <p:txBody>
          <a:bodyPr wrap="none" rtlCol="0">
            <a:spAutoFit/>
          </a:bodyPr>
          <a:lstStyle/>
          <a:p>
            <a:r>
              <a:rPr lang="en-US" altLang="ko-KR" sz="1100" dirty="0"/>
              <a:t>Yes</a:t>
            </a:r>
            <a:endParaRPr lang="ko-KR" altLang="en-US" sz="1100" dirty="0"/>
          </a:p>
        </p:txBody>
      </p:sp>
      <p:sp>
        <p:nvSpPr>
          <p:cNvPr id="16" name="순서도: 판단 15">
            <a:extLst>
              <a:ext uri="{FF2B5EF4-FFF2-40B4-BE49-F238E27FC236}">
                <a16:creationId xmlns:a16="http://schemas.microsoft.com/office/drawing/2014/main" id="{EA8668E8-78B7-5A95-924B-513031FFF7C0}"/>
              </a:ext>
            </a:extLst>
          </p:cNvPr>
          <p:cNvSpPr/>
          <p:nvPr/>
        </p:nvSpPr>
        <p:spPr>
          <a:xfrm>
            <a:off x="3040788" y="5454073"/>
            <a:ext cx="1811044" cy="365125"/>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solidFill>
                  <a:schemeClr val="tx1"/>
                </a:solidFill>
              </a:rPr>
              <a:t>6</a:t>
            </a:r>
            <a:r>
              <a:rPr lang="ko-KR" altLang="en-US" sz="1400" dirty="0">
                <a:solidFill>
                  <a:schemeClr val="tx1"/>
                </a:solidFill>
              </a:rPr>
              <a:t>개 완료</a:t>
            </a:r>
            <a:r>
              <a:rPr lang="en-US" altLang="ko-KR" sz="1400" dirty="0">
                <a:solidFill>
                  <a:schemeClr val="tx1"/>
                </a:solidFill>
              </a:rPr>
              <a:t>?</a:t>
            </a:r>
            <a:endParaRPr lang="ko-KR" altLang="en-US" sz="1400" dirty="0">
              <a:solidFill>
                <a:schemeClr val="tx1"/>
              </a:solidFill>
            </a:endParaRPr>
          </a:p>
        </p:txBody>
      </p:sp>
      <p:sp>
        <p:nvSpPr>
          <p:cNvPr id="17" name="TextBox 16">
            <a:extLst>
              <a:ext uri="{FF2B5EF4-FFF2-40B4-BE49-F238E27FC236}">
                <a16:creationId xmlns:a16="http://schemas.microsoft.com/office/drawing/2014/main" id="{E41E81EF-3255-CF6E-BD22-1494B17D448C}"/>
              </a:ext>
            </a:extLst>
          </p:cNvPr>
          <p:cNvSpPr txBox="1"/>
          <p:nvPr/>
        </p:nvSpPr>
        <p:spPr>
          <a:xfrm>
            <a:off x="4927565" y="5375025"/>
            <a:ext cx="377026" cy="261610"/>
          </a:xfrm>
          <a:prstGeom prst="rect">
            <a:avLst/>
          </a:prstGeom>
          <a:noFill/>
        </p:spPr>
        <p:txBody>
          <a:bodyPr wrap="none" rtlCol="0">
            <a:spAutoFit/>
          </a:bodyPr>
          <a:lstStyle/>
          <a:p>
            <a:r>
              <a:rPr lang="en-US" altLang="ko-KR" sz="1100" dirty="0"/>
              <a:t>No</a:t>
            </a:r>
            <a:endParaRPr lang="ko-KR" altLang="en-US" sz="1100" dirty="0"/>
          </a:p>
        </p:txBody>
      </p:sp>
      <p:sp>
        <p:nvSpPr>
          <p:cNvPr id="18" name="사각형: 둥근 모서리 17">
            <a:extLst>
              <a:ext uri="{FF2B5EF4-FFF2-40B4-BE49-F238E27FC236}">
                <a16:creationId xmlns:a16="http://schemas.microsoft.com/office/drawing/2014/main" id="{A446E67A-925F-E20E-FFA3-7514A263DD42}"/>
              </a:ext>
            </a:extLst>
          </p:cNvPr>
          <p:cNvSpPr/>
          <p:nvPr/>
        </p:nvSpPr>
        <p:spPr>
          <a:xfrm>
            <a:off x="3330789" y="6425537"/>
            <a:ext cx="1225119" cy="328473"/>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rPr>
              <a:t>종료</a:t>
            </a:r>
          </a:p>
        </p:txBody>
      </p:sp>
      <p:sp>
        <p:nvSpPr>
          <p:cNvPr id="20" name="직사각형 19">
            <a:extLst>
              <a:ext uri="{FF2B5EF4-FFF2-40B4-BE49-F238E27FC236}">
                <a16:creationId xmlns:a16="http://schemas.microsoft.com/office/drawing/2014/main" id="{3DE34C2F-2F6B-28C2-234D-5F44A2A80B17}"/>
              </a:ext>
            </a:extLst>
          </p:cNvPr>
          <p:cNvSpPr/>
          <p:nvPr/>
        </p:nvSpPr>
        <p:spPr>
          <a:xfrm>
            <a:off x="3165075" y="5958348"/>
            <a:ext cx="1571348" cy="34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rPr>
              <a:t>리스트 출력</a:t>
            </a:r>
          </a:p>
        </p:txBody>
      </p:sp>
      <p:cxnSp>
        <p:nvCxnSpPr>
          <p:cNvPr id="24" name="연결선: 꺾임 23">
            <a:extLst>
              <a:ext uri="{FF2B5EF4-FFF2-40B4-BE49-F238E27FC236}">
                <a16:creationId xmlns:a16="http://schemas.microsoft.com/office/drawing/2014/main" id="{21EB7495-59C2-C439-C6DB-89796094787D}"/>
              </a:ext>
            </a:extLst>
          </p:cNvPr>
          <p:cNvCxnSpPr>
            <a:cxnSpLocks/>
            <a:stCxn id="11" idx="1"/>
          </p:cNvCxnSpPr>
          <p:nvPr/>
        </p:nvCxnSpPr>
        <p:spPr>
          <a:xfrm rot="10800000" flipH="1">
            <a:off x="2386427" y="3411660"/>
            <a:ext cx="1496306" cy="981683"/>
          </a:xfrm>
          <a:prstGeom prst="bentConnector3">
            <a:avLst>
              <a:gd name="adj1" fmla="val -29919"/>
            </a:avLst>
          </a:prstGeom>
          <a:ln w="12700">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연결선: 꺾임 27">
            <a:extLst>
              <a:ext uri="{FF2B5EF4-FFF2-40B4-BE49-F238E27FC236}">
                <a16:creationId xmlns:a16="http://schemas.microsoft.com/office/drawing/2014/main" id="{0A1B7F3A-D46C-B469-498B-43F52B5983AA}"/>
              </a:ext>
            </a:extLst>
          </p:cNvPr>
          <p:cNvCxnSpPr>
            <a:cxnSpLocks/>
            <a:stCxn id="16" idx="3"/>
          </p:cNvCxnSpPr>
          <p:nvPr/>
        </p:nvCxnSpPr>
        <p:spPr>
          <a:xfrm flipH="1" flipV="1">
            <a:off x="3949172" y="3393480"/>
            <a:ext cx="902660" cy="2243156"/>
          </a:xfrm>
          <a:prstGeom prst="bentConnector4">
            <a:avLst>
              <a:gd name="adj1" fmla="val -137178"/>
              <a:gd name="adj2" fmla="val 99504"/>
            </a:avLst>
          </a:prstGeom>
          <a:ln w="12700">
            <a:solidFill>
              <a:srgbClr val="002060"/>
            </a:solidFill>
            <a:tailEnd type="triangle" w="lg" len="lg"/>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5DB335C-4263-70AF-FB13-046283A38867}"/>
              </a:ext>
            </a:extLst>
          </p:cNvPr>
          <p:cNvSpPr txBox="1"/>
          <p:nvPr/>
        </p:nvSpPr>
        <p:spPr>
          <a:xfrm>
            <a:off x="4251654" y="5710344"/>
            <a:ext cx="401072" cy="261610"/>
          </a:xfrm>
          <a:prstGeom prst="rect">
            <a:avLst/>
          </a:prstGeom>
          <a:noFill/>
        </p:spPr>
        <p:txBody>
          <a:bodyPr wrap="none" rtlCol="0">
            <a:spAutoFit/>
          </a:bodyPr>
          <a:lstStyle/>
          <a:p>
            <a:r>
              <a:rPr lang="en-US" altLang="ko-KR" sz="1100" dirty="0"/>
              <a:t>Yes</a:t>
            </a:r>
            <a:endParaRPr lang="ko-KR" altLang="en-US" sz="1100" dirty="0"/>
          </a:p>
        </p:txBody>
      </p:sp>
      <p:sp>
        <p:nvSpPr>
          <p:cNvPr id="40" name="사각형: 둥근 모서리 39">
            <a:extLst>
              <a:ext uri="{FF2B5EF4-FFF2-40B4-BE49-F238E27FC236}">
                <a16:creationId xmlns:a16="http://schemas.microsoft.com/office/drawing/2014/main" id="{2D97F6DC-8482-8884-BDB7-E2B42C45418E}"/>
              </a:ext>
            </a:extLst>
          </p:cNvPr>
          <p:cNvSpPr/>
          <p:nvPr/>
        </p:nvSpPr>
        <p:spPr>
          <a:xfrm>
            <a:off x="8068182" y="3255707"/>
            <a:ext cx="1225119" cy="328473"/>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sp>
        <p:nvSpPr>
          <p:cNvPr id="41" name="직사각형 40">
            <a:extLst>
              <a:ext uri="{FF2B5EF4-FFF2-40B4-BE49-F238E27FC236}">
                <a16:creationId xmlns:a16="http://schemas.microsoft.com/office/drawing/2014/main" id="{3C732F35-5C15-B6E7-7917-FAD2234558F6}"/>
              </a:ext>
            </a:extLst>
          </p:cNvPr>
          <p:cNvSpPr/>
          <p:nvPr/>
        </p:nvSpPr>
        <p:spPr>
          <a:xfrm>
            <a:off x="7895067" y="3939511"/>
            <a:ext cx="1571348" cy="3484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sp>
        <p:nvSpPr>
          <p:cNvPr id="42" name="순서도: 판단 41">
            <a:extLst>
              <a:ext uri="{FF2B5EF4-FFF2-40B4-BE49-F238E27FC236}">
                <a16:creationId xmlns:a16="http://schemas.microsoft.com/office/drawing/2014/main" id="{9323CB0E-6B64-C40B-3316-38C5AE13CC50}"/>
              </a:ext>
            </a:extLst>
          </p:cNvPr>
          <p:cNvSpPr/>
          <p:nvPr/>
        </p:nvSpPr>
        <p:spPr>
          <a:xfrm>
            <a:off x="8167366" y="4698839"/>
            <a:ext cx="1244977" cy="365125"/>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solidFill>
            </a:endParaRPr>
          </a:p>
        </p:txBody>
      </p:sp>
      <p:cxnSp>
        <p:nvCxnSpPr>
          <p:cNvPr id="44" name="직선 연결선 43">
            <a:extLst>
              <a:ext uri="{FF2B5EF4-FFF2-40B4-BE49-F238E27FC236}">
                <a16:creationId xmlns:a16="http://schemas.microsoft.com/office/drawing/2014/main" id="{B009C696-9473-C149-1DD3-078127BF53A8}"/>
              </a:ext>
            </a:extLst>
          </p:cNvPr>
          <p:cNvCxnSpPr/>
          <p:nvPr/>
        </p:nvCxnSpPr>
        <p:spPr>
          <a:xfrm>
            <a:off x="8560846" y="5493898"/>
            <a:ext cx="0" cy="5720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2EC1BA4F-8FFC-29A2-26E1-34F8CA7F6F3C}"/>
              </a:ext>
            </a:extLst>
          </p:cNvPr>
          <p:cNvCxnSpPr/>
          <p:nvPr/>
        </p:nvCxnSpPr>
        <p:spPr>
          <a:xfrm>
            <a:off x="8982075" y="5493898"/>
            <a:ext cx="0" cy="645292"/>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9CF1E2F3-C9FA-79EB-EC1E-F9AD1B66D23F}"/>
              </a:ext>
            </a:extLst>
          </p:cNvPr>
          <p:cNvCxnSpPr>
            <a:cxnSpLocks/>
          </p:cNvCxnSpPr>
          <p:nvPr/>
        </p:nvCxnSpPr>
        <p:spPr>
          <a:xfrm>
            <a:off x="8584150" y="6291590"/>
            <a:ext cx="550325"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50" name="직선 화살표 연결선 49">
            <a:extLst>
              <a:ext uri="{FF2B5EF4-FFF2-40B4-BE49-F238E27FC236}">
                <a16:creationId xmlns:a16="http://schemas.microsoft.com/office/drawing/2014/main" id="{D3B7E6A4-27A6-CEDB-5563-73606CA35472}"/>
              </a:ext>
            </a:extLst>
          </p:cNvPr>
          <p:cNvCxnSpPr>
            <a:cxnSpLocks/>
          </p:cNvCxnSpPr>
          <p:nvPr/>
        </p:nvCxnSpPr>
        <p:spPr>
          <a:xfrm flipH="1">
            <a:off x="8529316" y="6492182"/>
            <a:ext cx="605159"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E8C533D-551B-967A-0837-5F97B2131461}"/>
              </a:ext>
            </a:extLst>
          </p:cNvPr>
          <p:cNvSpPr txBox="1"/>
          <p:nvPr/>
        </p:nvSpPr>
        <p:spPr>
          <a:xfrm>
            <a:off x="9803832" y="3182235"/>
            <a:ext cx="2244525" cy="2800767"/>
          </a:xfrm>
          <a:prstGeom prst="rect">
            <a:avLst/>
          </a:prstGeom>
          <a:noFill/>
        </p:spPr>
        <p:txBody>
          <a:bodyPr wrap="none" rtlCol="0">
            <a:spAutoFit/>
          </a:bodyPr>
          <a:lstStyle/>
          <a:p>
            <a:r>
              <a:rPr lang="en-US" altLang="ko-KR" sz="1600" b="1" dirty="0"/>
              <a:t>: </a:t>
            </a:r>
            <a:r>
              <a:rPr lang="ko-KR" altLang="en-US" sz="1600" b="1" dirty="0"/>
              <a:t>터미널</a:t>
            </a:r>
            <a:r>
              <a:rPr lang="en-US" altLang="ko-KR" sz="1600" b="1" dirty="0"/>
              <a:t>(</a:t>
            </a:r>
            <a:r>
              <a:rPr lang="ko-KR" altLang="en-US" sz="1600" b="1" dirty="0"/>
              <a:t>시작</a:t>
            </a:r>
            <a:r>
              <a:rPr lang="en-US" altLang="ko-KR" sz="1600" b="1" dirty="0"/>
              <a:t>/</a:t>
            </a:r>
            <a:r>
              <a:rPr lang="ko-KR" altLang="en-US" sz="1600" b="1" dirty="0"/>
              <a:t>종료</a:t>
            </a:r>
            <a:r>
              <a:rPr lang="en-US" altLang="ko-KR" sz="1600" b="1" dirty="0"/>
              <a:t>)</a:t>
            </a:r>
          </a:p>
          <a:p>
            <a:endParaRPr lang="en-US" altLang="ko-KR" sz="1600" b="1" dirty="0"/>
          </a:p>
          <a:p>
            <a:endParaRPr lang="en-US" altLang="ko-KR" sz="1600" b="1" dirty="0"/>
          </a:p>
          <a:p>
            <a:r>
              <a:rPr lang="en-US" altLang="ko-KR" sz="1600" b="1" dirty="0"/>
              <a:t>: </a:t>
            </a:r>
            <a:r>
              <a:rPr lang="ko-KR" altLang="en-US" sz="1600" b="1" dirty="0"/>
              <a:t>처리기호</a:t>
            </a:r>
            <a:r>
              <a:rPr lang="en-US" altLang="ko-KR" sz="1600" b="1" dirty="0"/>
              <a:t>(</a:t>
            </a:r>
            <a:r>
              <a:rPr lang="ko-KR" altLang="en-US" sz="1600" b="1" dirty="0"/>
              <a:t>처리내용</a:t>
            </a:r>
            <a:r>
              <a:rPr lang="en-US" altLang="ko-KR" sz="1600" b="1" dirty="0"/>
              <a:t>)</a:t>
            </a:r>
          </a:p>
          <a:p>
            <a:endParaRPr lang="en-US" altLang="ko-KR" sz="1600" b="1" dirty="0"/>
          </a:p>
          <a:p>
            <a:endParaRPr lang="en-US" altLang="ko-KR" sz="1600" b="1" dirty="0"/>
          </a:p>
          <a:p>
            <a:r>
              <a:rPr lang="en-US" altLang="ko-KR" sz="1600" b="1" dirty="0"/>
              <a:t>: </a:t>
            </a:r>
            <a:r>
              <a:rPr lang="ko-KR" altLang="en-US" sz="1600" b="1" dirty="0"/>
              <a:t>판단기호</a:t>
            </a:r>
            <a:r>
              <a:rPr lang="en-US" altLang="ko-KR" sz="1600" b="1" dirty="0"/>
              <a:t>(</a:t>
            </a:r>
            <a:r>
              <a:rPr lang="ko-KR" altLang="en-US" sz="1600" b="1" dirty="0"/>
              <a:t>조건식</a:t>
            </a:r>
            <a:r>
              <a:rPr lang="en-US" altLang="ko-KR" sz="1600" b="1" dirty="0"/>
              <a:t>)</a:t>
            </a:r>
          </a:p>
          <a:p>
            <a:endParaRPr lang="en-US" altLang="ko-KR" sz="1600" b="1" dirty="0"/>
          </a:p>
          <a:p>
            <a:endParaRPr lang="en-US" altLang="ko-KR" sz="1600" b="1" dirty="0"/>
          </a:p>
          <a:p>
            <a:endParaRPr lang="en-US" altLang="ko-KR" sz="1600" b="1" dirty="0"/>
          </a:p>
          <a:p>
            <a:r>
              <a:rPr lang="en-US" altLang="ko-KR" sz="1600" b="1" dirty="0"/>
              <a:t>: </a:t>
            </a:r>
            <a:r>
              <a:rPr lang="ko-KR" altLang="en-US" sz="1600" b="1" dirty="0" err="1"/>
              <a:t>흐름선</a:t>
            </a:r>
            <a:r>
              <a:rPr lang="ko-KR" altLang="en-US" sz="1600" b="1" dirty="0"/>
              <a:t> </a:t>
            </a:r>
            <a:r>
              <a:rPr lang="en-US" altLang="ko-KR" sz="1600" b="1" dirty="0"/>
              <a:t>(</a:t>
            </a:r>
            <a:r>
              <a:rPr lang="ko-KR" altLang="en-US" sz="1600" b="1" dirty="0"/>
              <a:t>처리의 흐름</a:t>
            </a:r>
            <a:r>
              <a:rPr lang="en-US" altLang="ko-KR" sz="1600" b="1" dirty="0"/>
              <a:t>)</a:t>
            </a:r>
            <a:endParaRPr lang="ko-KR" altLang="en-US" sz="1600" b="1" dirty="0"/>
          </a:p>
        </p:txBody>
      </p:sp>
      <p:sp>
        <p:nvSpPr>
          <p:cNvPr id="56" name="TextBox 55">
            <a:extLst>
              <a:ext uri="{FF2B5EF4-FFF2-40B4-BE49-F238E27FC236}">
                <a16:creationId xmlns:a16="http://schemas.microsoft.com/office/drawing/2014/main" id="{F8822F6D-0349-1434-42D6-1BF264145AF4}"/>
              </a:ext>
            </a:extLst>
          </p:cNvPr>
          <p:cNvSpPr txBox="1"/>
          <p:nvPr/>
        </p:nvSpPr>
        <p:spPr>
          <a:xfrm>
            <a:off x="8859312" y="2515903"/>
            <a:ext cx="1420582" cy="369332"/>
          </a:xfrm>
          <a:prstGeom prst="rect">
            <a:avLst/>
          </a:prstGeom>
          <a:noFill/>
        </p:spPr>
        <p:txBody>
          <a:bodyPr wrap="none" rtlCol="0">
            <a:spAutoFit/>
          </a:bodyPr>
          <a:lstStyle/>
          <a:p>
            <a:r>
              <a:rPr lang="ko-KR" altLang="en-US" b="1" dirty="0"/>
              <a:t>순서도 기호</a:t>
            </a:r>
          </a:p>
        </p:txBody>
      </p:sp>
    </p:spTree>
    <p:extLst>
      <p:ext uri="{BB962C8B-B14F-4D97-AF65-F5344CB8AC3E}">
        <p14:creationId xmlns:p14="http://schemas.microsoft.com/office/powerpoint/2010/main" val="22177277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33C3D58B-DEE7-FE4D-6A98-85CBEA9032F8}"/>
              </a:ext>
            </a:extLst>
          </p:cNvPr>
          <p:cNvPicPr>
            <a:picLocks noChangeAspect="1"/>
          </p:cNvPicPr>
          <p:nvPr/>
        </p:nvPicPr>
        <p:blipFill>
          <a:blip r:embed="rId2"/>
          <a:stretch>
            <a:fillRect/>
          </a:stretch>
        </p:blipFill>
        <p:spPr>
          <a:xfrm>
            <a:off x="6415855" y="2337048"/>
            <a:ext cx="4324966" cy="4201864"/>
          </a:xfrm>
          <a:prstGeom prst="rect">
            <a:avLst/>
          </a:prstGeom>
        </p:spPr>
      </p:pic>
      <p:sp>
        <p:nvSpPr>
          <p:cNvPr id="2" name="내용 개체 틀 1">
            <a:extLst>
              <a:ext uri="{FF2B5EF4-FFF2-40B4-BE49-F238E27FC236}">
                <a16:creationId xmlns:a16="http://schemas.microsoft.com/office/drawing/2014/main" id="{30FB32CC-F46B-46C9-931F-438FF81CA6B6}"/>
              </a:ext>
            </a:extLst>
          </p:cNvPr>
          <p:cNvSpPr>
            <a:spLocks noGrp="1"/>
          </p:cNvSpPr>
          <p:nvPr>
            <p:ph idx="1"/>
          </p:nvPr>
        </p:nvSpPr>
        <p:spPr/>
        <p:txBody>
          <a:bodyPr/>
          <a:lstStyle/>
          <a:p>
            <a:r>
              <a:rPr lang="ko-KR" altLang="en-US" dirty="0"/>
              <a:t>로또 번호 추천 프로그램 구현 코드</a:t>
            </a:r>
            <a:endParaRPr lang="en-US" altLang="ko-KR" dirty="0"/>
          </a:p>
          <a:p>
            <a:pPr lvl="1"/>
            <a:r>
              <a:rPr lang="en-US" altLang="ko-KR" dirty="0"/>
              <a:t>1~46</a:t>
            </a:r>
            <a:r>
              <a:rPr lang="ko-KR" altLang="en-US" dirty="0"/>
              <a:t>까지의 숫자 </a:t>
            </a:r>
            <a:r>
              <a:rPr lang="en-US" altLang="ko-KR" dirty="0"/>
              <a:t>6</a:t>
            </a:r>
            <a:r>
              <a:rPr lang="ko-KR" altLang="en-US" dirty="0"/>
              <a:t>개를 추천해주는 프로그램 만들기</a:t>
            </a:r>
          </a:p>
        </p:txBody>
      </p:sp>
      <p:sp>
        <p:nvSpPr>
          <p:cNvPr id="3" name="바닥글 개체 틀 2">
            <a:extLst>
              <a:ext uri="{FF2B5EF4-FFF2-40B4-BE49-F238E27FC236}">
                <a16:creationId xmlns:a16="http://schemas.microsoft.com/office/drawing/2014/main" id="{7C0A9DC6-D3A6-4586-B8AC-26E3A199699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9329AF38-612C-4E81-991C-52E499049C30}"/>
              </a:ext>
            </a:extLst>
          </p:cNvPr>
          <p:cNvSpPr>
            <a:spLocks noGrp="1"/>
          </p:cNvSpPr>
          <p:nvPr>
            <p:ph type="sldNum" sz="quarter" idx="11"/>
          </p:nvPr>
        </p:nvSpPr>
        <p:spPr/>
        <p:txBody>
          <a:bodyPr/>
          <a:lstStyle/>
          <a:p>
            <a:r>
              <a:rPr lang="ko-KR" altLang="en-US"/>
              <a:t> </a:t>
            </a:r>
            <a:fld id="{6280F36F-71BF-49B8-9E8F-C9B7AF481C74}" type="slidenum">
              <a:rPr lang="ko-KR" altLang="en-US" smtClean="0"/>
              <a:pPr/>
              <a:t>76</a:t>
            </a:fld>
            <a:endParaRPr lang="en-US" altLang="ko-KR" dirty="0"/>
          </a:p>
        </p:txBody>
      </p:sp>
      <p:sp>
        <p:nvSpPr>
          <p:cNvPr id="5" name="제목 4">
            <a:extLst>
              <a:ext uri="{FF2B5EF4-FFF2-40B4-BE49-F238E27FC236}">
                <a16:creationId xmlns:a16="http://schemas.microsoft.com/office/drawing/2014/main" id="{B091A2D2-9AB1-4CEA-B32D-891DAAE28AD1}"/>
              </a:ext>
            </a:extLst>
          </p:cNvPr>
          <p:cNvSpPr>
            <a:spLocks noGrp="1"/>
          </p:cNvSpPr>
          <p:nvPr>
            <p:ph type="title"/>
          </p:nvPr>
        </p:nvSpPr>
        <p:spPr/>
        <p:txBody>
          <a:bodyPr/>
          <a:lstStyle/>
          <a:p>
            <a:r>
              <a:rPr lang="ko-KR" altLang="en-US" dirty="0"/>
              <a:t>함수 실습</a:t>
            </a:r>
          </a:p>
        </p:txBody>
      </p:sp>
      <p:sp>
        <p:nvSpPr>
          <p:cNvPr id="6" name="TextBox 5">
            <a:extLst>
              <a:ext uri="{FF2B5EF4-FFF2-40B4-BE49-F238E27FC236}">
                <a16:creationId xmlns:a16="http://schemas.microsoft.com/office/drawing/2014/main" id="{EA0D3028-CF00-FF1D-C08A-776F55E521A2}"/>
              </a:ext>
            </a:extLst>
          </p:cNvPr>
          <p:cNvSpPr txBox="1"/>
          <p:nvPr/>
        </p:nvSpPr>
        <p:spPr>
          <a:xfrm>
            <a:off x="1395046" y="2405849"/>
            <a:ext cx="6559346" cy="4016484"/>
          </a:xfrm>
          <a:prstGeom prst="rect">
            <a:avLst/>
          </a:prstGeom>
          <a:noFill/>
        </p:spPr>
        <p:txBody>
          <a:bodyPr wrap="square" rtlCol="0">
            <a:spAutoFit/>
          </a:bodyPr>
          <a:lstStyle/>
          <a:p>
            <a:pPr>
              <a:lnSpc>
                <a:spcPts val="1700"/>
              </a:lnSpc>
            </a:pPr>
            <a:r>
              <a:rPr lang="en-US" altLang="ko-KR" sz="1600" dirty="0"/>
              <a:t>import random</a:t>
            </a:r>
          </a:p>
          <a:p>
            <a:pPr>
              <a:lnSpc>
                <a:spcPts val="1700"/>
              </a:lnSpc>
            </a:pPr>
            <a:endParaRPr lang="en-US" altLang="ko-KR" sz="1600" dirty="0"/>
          </a:p>
          <a:p>
            <a:pPr>
              <a:lnSpc>
                <a:spcPts val="1700"/>
              </a:lnSpc>
            </a:pPr>
            <a:r>
              <a:rPr lang="en-US" altLang="ko-KR" sz="1600" dirty="0">
                <a:solidFill>
                  <a:srgbClr val="FF0000"/>
                </a:solidFill>
              </a:rPr>
              <a:t>## </a:t>
            </a:r>
            <a:r>
              <a:rPr lang="ko-KR" altLang="en-US" sz="1600" dirty="0">
                <a:solidFill>
                  <a:srgbClr val="FF0000"/>
                </a:solidFill>
              </a:rPr>
              <a:t>전역변수 선언</a:t>
            </a:r>
          </a:p>
          <a:p>
            <a:pPr>
              <a:lnSpc>
                <a:spcPts val="1700"/>
              </a:lnSpc>
            </a:pPr>
            <a:r>
              <a:rPr lang="en-US" altLang="ko-KR" sz="1600" dirty="0"/>
              <a:t>lotto = [ ]</a:t>
            </a:r>
          </a:p>
          <a:p>
            <a:pPr>
              <a:lnSpc>
                <a:spcPts val="1700"/>
              </a:lnSpc>
            </a:pPr>
            <a:endParaRPr lang="en-US" altLang="ko-KR" sz="1600" dirty="0"/>
          </a:p>
          <a:p>
            <a:pPr>
              <a:lnSpc>
                <a:spcPts val="1700"/>
              </a:lnSpc>
            </a:pPr>
            <a:r>
              <a:rPr lang="en-US" altLang="ko-KR" sz="1600" dirty="0"/>
              <a:t>print("</a:t>
            </a:r>
            <a:r>
              <a:rPr lang="ko-KR" altLang="en-US" sz="1600" dirty="0"/>
              <a:t>로또 번호 </a:t>
            </a:r>
            <a:r>
              <a:rPr lang="en-US" altLang="ko-KR" sz="1600" dirty="0"/>
              <a:t>6</a:t>
            </a:r>
            <a:r>
              <a:rPr lang="ko-KR" altLang="en-US" sz="1600" dirty="0"/>
              <a:t>개를 추천합니다</a:t>
            </a:r>
            <a:r>
              <a:rPr lang="en-US" altLang="ko-KR" sz="1600" dirty="0"/>
              <a:t>")	</a:t>
            </a:r>
            <a:r>
              <a:rPr lang="en-US" altLang="ko-KR" sz="1600" dirty="0">
                <a:solidFill>
                  <a:srgbClr val="FF0000"/>
                </a:solidFill>
              </a:rPr>
              <a:t># </a:t>
            </a:r>
            <a:r>
              <a:rPr lang="ko-KR" altLang="en-US" sz="1600" dirty="0">
                <a:solidFill>
                  <a:srgbClr val="FF0000"/>
                </a:solidFill>
              </a:rPr>
              <a:t>타이틀출력</a:t>
            </a:r>
            <a:endParaRPr lang="en-US" altLang="ko-KR" sz="1600" dirty="0">
              <a:solidFill>
                <a:srgbClr val="FF0000"/>
              </a:solidFill>
            </a:endParaRPr>
          </a:p>
          <a:p>
            <a:pPr>
              <a:lnSpc>
                <a:spcPts val="1700"/>
              </a:lnSpc>
            </a:pPr>
            <a:endParaRPr lang="en-US" altLang="ko-KR" sz="1600" dirty="0"/>
          </a:p>
          <a:p>
            <a:pPr>
              <a:lnSpc>
                <a:spcPts val="1700"/>
              </a:lnSpc>
            </a:pPr>
            <a:r>
              <a:rPr lang="en-US" altLang="ko-KR" sz="1600" dirty="0"/>
              <a:t>while True :</a:t>
            </a:r>
          </a:p>
          <a:p>
            <a:pPr>
              <a:lnSpc>
                <a:spcPts val="1700"/>
              </a:lnSpc>
            </a:pPr>
            <a:r>
              <a:rPr lang="en-US" altLang="ko-KR" sz="1600" dirty="0"/>
              <a:t>    num = </a:t>
            </a:r>
            <a:r>
              <a:rPr lang="en-US" altLang="ko-KR" sz="1600" dirty="0" err="1"/>
              <a:t>random.randrange</a:t>
            </a:r>
            <a:r>
              <a:rPr lang="en-US" altLang="ko-KR" sz="1600" dirty="0"/>
              <a:t>(1,46)	</a:t>
            </a:r>
            <a:r>
              <a:rPr lang="en-US" altLang="ko-KR" sz="1600" dirty="0">
                <a:solidFill>
                  <a:srgbClr val="FF0000"/>
                </a:solidFill>
              </a:rPr>
              <a:t># </a:t>
            </a:r>
            <a:r>
              <a:rPr lang="ko-KR" altLang="en-US" sz="1600" dirty="0">
                <a:solidFill>
                  <a:srgbClr val="FF0000"/>
                </a:solidFill>
              </a:rPr>
              <a:t>숫자 고르기</a:t>
            </a:r>
            <a:endParaRPr lang="en-US" altLang="ko-KR" sz="1600" dirty="0">
              <a:solidFill>
                <a:srgbClr val="FF0000"/>
              </a:solidFill>
            </a:endParaRPr>
          </a:p>
          <a:p>
            <a:pPr>
              <a:lnSpc>
                <a:spcPts val="1700"/>
              </a:lnSpc>
            </a:pPr>
            <a:endParaRPr lang="en-US" altLang="ko-KR" sz="1600" dirty="0"/>
          </a:p>
          <a:p>
            <a:pPr>
              <a:lnSpc>
                <a:spcPts val="1700"/>
              </a:lnSpc>
            </a:pPr>
            <a:r>
              <a:rPr lang="en-US" altLang="ko-KR" sz="1600" dirty="0"/>
              <a:t>    if </a:t>
            </a:r>
            <a:r>
              <a:rPr lang="en-US" altLang="ko-KR" sz="1600" dirty="0" err="1"/>
              <a:t>lotto.count</a:t>
            </a:r>
            <a:r>
              <a:rPr lang="en-US" altLang="ko-KR" sz="1600" dirty="0"/>
              <a:t>(num) == 0 :		</a:t>
            </a:r>
            <a:r>
              <a:rPr lang="en-US" altLang="ko-KR" sz="1600" dirty="0">
                <a:solidFill>
                  <a:srgbClr val="FF0000"/>
                </a:solidFill>
              </a:rPr>
              <a:t># </a:t>
            </a:r>
            <a:r>
              <a:rPr lang="ko-KR" altLang="en-US" sz="1600" dirty="0">
                <a:solidFill>
                  <a:srgbClr val="FF0000"/>
                </a:solidFill>
              </a:rPr>
              <a:t>기존숫자와 중복</a:t>
            </a:r>
            <a:r>
              <a:rPr lang="en-US" altLang="ko-KR" sz="1600" dirty="0">
                <a:solidFill>
                  <a:srgbClr val="FF0000"/>
                </a:solidFill>
              </a:rPr>
              <a:t>?</a:t>
            </a:r>
          </a:p>
          <a:p>
            <a:pPr>
              <a:lnSpc>
                <a:spcPts val="1700"/>
              </a:lnSpc>
            </a:pPr>
            <a:r>
              <a:rPr lang="en-US" altLang="ko-KR" sz="1600" dirty="0"/>
              <a:t>        </a:t>
            </a:r>
            <a:r>
              <a:rPr lang="en-US" altLang="ko-KR" sz="1600" dirty="0" err="1"/>
              <a:t>lotto.append</a:t>
            </a:r>
            <a:r>
              <a:rPr lang="en-US" altLang="ko-KR" sz="1600" dirty="0"/>
              <a:t>(num)		</a:t>
            </a:r>
            <a:r>
              <a:rPr lang="en-US" altLang="ko-KR" sz="1600" dirty="0">
                <a:solidFill>
                  <a:srgbClr val="FF0000"/>
                </a:solidFill>
              </a:rPr>
              <a:t># </a:t>
            </a:r>
            <a:r>
              <a:rPr lang="ko-KR" altLang="en-US" sz="1600" dirty="0">
                <a:solidFill>
                  <a:srgbClr val="FF0000"/>
                </a:solidFill>
              </a:rPr>
              <a:t>리스트에 넣기</a:t>
            </a:r>
            <a:endParaRPr lang="en-US" altLang="ko-KR" sz="1600" dirty="0">
              <a:solidFill>
                <a:srgbClr val="FF0000"/>
              </a:solidFill>
            </a:endParaRPr>
          </a:p>
          <a:p>
            <a:pPr>
              <a:lnSpc>
                <a:spcPts val="1700"/>
              </a:lnSpc>
            </a:pPr>
            <a:r>
              <a:rPr lang="en-US" altLang="ko-KR" sz="1600" dirty="0"/>
              <a:t>        </a:t>
            </a:r>
          </a:p>
          <a:p>
            <a:pPr>
              <a:lnSpc>
                <a:spcPts val="1700"/>
              </a:lnSpc>
            </a:pPr>
            <a:r>
              <a:rPr lang="en-US" altLang="ko-KR" sz="1600" dirty="0"/>
              <a:t>    if </a:t>
            </a:r>
            <a:r>
              <a:rPr lang="en-US" altLang="ko-KR" sz="1600" dirty="0" err="1"/>
              <a:t>len</a:t>
            </a:r>
            <a:r>
              <a:rPr lang="en-US" altLang="ko-KR" sz="1600" dirty="0"/>
              <a:t>(lotto) &gt;= 6 :		</a:t>
            </a:r>
            <a:r>
              <a:rPr lang="en-US" altLang="ko-KR" sz="1600" dirty="0">
                <a:solidFill>
                  <a:srgbClr val="FF0000"/>
                </a:solidFill>
              </a:rPr>
              <a:t># 6</a:t>
            </a:r>
            <a:r>
              <a:rPr lang="ko-KR" altLang="en-US" sz="1600" dirty="0">
                <a:solidFill>
                  <a:srgbClr val="FF0000"/>
                </a:solidFill>
              </a:rPr>
              <a:t>개 완료</a:t>
            </a:r>
            <a:r>
              <a:rPr lang="en-US" altLang="ko-KR" sz="1600" dirty="0">
                <a:solidFill>
                  <a:srgbClr val="FF0000"/>
                </a:solidFill>
              </a:rPr>
              <a:t>?</a:t>
            </a:r>
          </a:p>
          <a:p>
            <a:pPr>
              <a:lnSpc>
                <a:spcPts val="1700"/>
              </a:lnSpc>
            </a:pPr>
            <a:r>
              <a:rPr lang="en-US" altLang="ko-KR" sz="1600" dirty="0"/>
              <a:t>        break</a:t>
            </a:r>
          </a:p>
          <a:p>
            <a:pPr>
              <a:lnSpc>
                <a:spcPts val="1700"/>
              </a:lnSpc>
            </a:pPr>
            <a:r>
              <a:rPr lang="en-US" altLang="ko-KR" sz="1600" dirty="0"/>
              <a:t>    </a:t>
            </a:r>
          </a:p>
          <a:p>
            <a:pPr>
              <a:lnSpc>
                <a:spcPts val="1700"/>
              </a:lnSpc>
            </a:pPr>
            <a:r>
              <a:rPr lang="en-US" altLang="ko-KR" sz="1600" dirty="0" err="1"/>
              <a:t>lotto.sort</a:t>
            </a:r>
            <a:r>
              <a:rPr lang="en-US" altLang="ko-KR" sz="1600" dirty="0"/>
              <a:t>()			</a:t>
            </a:r>
            <a:r>
              <a:rPr lang="en-US" altLang="ko-KR" sz="1600" dirty="0">
                <a:solidFill>
                  <a:srgbClr val="FF0000"/>
                </a:solidFill>
              </a:rPr>
              <a:t># </a:t>
            </a:r>
            <a:r>
              <a:rPr lang="ko-KR" altLang="en-US" sz="1600" dirty="0">
                <a:solidFill>
                  <a:srgbClr val="FF0000"/>
                </a:solidFill>
              </a:rPr>
              <a:t>리스트 출력</a:t>
            </a:r>
            <a:endParaRPr lang="en-US" altLang="ko-KR" sz="1600" dirty="0">
              <a:solidFill>
                <a:srgbClr val="FF0000"/>
              </a:solidFill>
            </a:endParaRPr>
          </a:p>
          <a:p>
            <a:pPr>
              <a:lnSpc>
                <a:spcPts val="1700"/>
              </a:lnSpc>
            </a:pPr>
            <a:r>
              <a:rPr lang="en-US" altLang="ko-KR" sz="1600" dirty="0"/>
              <a:t>print(lotto)</a:t>
            </a:r>
          </a:p>
        </p:txBody>
      </p:sp>
    </p:spTree>
    <p:extLst>
      <p:ext uri="{BB962C8B-B14F-4D97-AF65-F5344CB8AC3E}">
        <p14:creationId xmlns:p14="http://schemas.microsoft.com/office/powerpoint/2010/main" val="399107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121DD1E2-92E4-F57F-503D-D6738857B903}"/>
              </a:ext>
            </a:extLst>
          </p:cNvPr>
          <p:cNvSpPr>
            <a:spLocks noGrp="1"/>
          </p:cNvSpPr>
          <p:nvPr>
            <p:ph idx="1"/>
          </p:nvPr>
        </p:nvSpPr>
        <p:spPr/>
        <p:txBody>
          <a:bodyPr/>
          <a:lstStyle/>
          <a:p>
            <a:r>
              <a:rPr lang="ko-KR" altLang="en-US" dirty="0"/>
              <a:t>알고리즘</a:t>
            </a:r>
            <a:r>
              <a:rPr lang="en-US" altLang="ko-KR" dirty="0"/>
              <a:t>, </a:t>
            </a:r>
            <a:r>
              <a:rPr lang="ko-KR" altLang="en-US" dirty="0"/>
              <a:t>프로그램</a:t>
            </a:r>
            <a:r>
              <a:rPr lang="en-US" altLang="ko-KR" dirty="0"/>
              <a:t>, </a:t>
            </a:r>
            <a:r>
              <a:rPr lang="ko-KR" altLang="en-US" dirty="0"/>
              <a:t>순서도</a:t>
            </a:r>
            <a:r>
              <a:rPr lang="en-US" altLang="ko-KR" dirty="0"/>
              <a:t>?</a:t>
            </a:r>
          </a:p>
          <a:p>
            <a:pPr lvl="1"/>
            <a:r>
              <a:rPr lang="ko-KR" altLang="en-US" dirty="0">
                <a:solidFill>
                  <a:schemeClr val="accent1"/>
                </a:solidFill>
              </a:rPr>
              <a:t>알고리즘</a:t>
            </a:r>
            <a:r>
              <a:rPr lang="ko-KR" altLang="en-US" dirty="0"/>
              <a:t> </a:t>
            </a:r>
            <a:r>
              <a:rPr lang="en-US" altLang="ko-KR" dirty="0"/>
              <a:t>: </a:t>
            </a:r>
            <a:r>
              <a:rPr lang="ko-KR" altLang="en-US" dirty="0"/>
              <a:t>어떠한 문제를 해결하기 위한 일련의 절차를 공식화한 형태로 표현한 것</a:t>
            </a:r>
            <a:endParaRPr lang="en-US" altLang="ko-KR" dirty="0"/>
          </a:p>
          <a:p>
            <a:pPr lvl="1"/>
            <a:endParaRPr lang="en-US" altLang="ko-KR" dirty="0"/>
          </a:p>
          <a:p>
            <a:pPr lvl="1"/>
            <a:r>
              <a:rPr lang="ko-KR" altLang="en-US" dirty="0">
                <a:solidFill>
                  <a:schemeClr val="accent1"/>
                </a:solidFill>
              </a:rPr>
              <a:t>프로그램</a:t>
            </a:r>
            <a:r>
              <a:rPr lang="ko-KR" altLang="en-US" dirty="0"/>
              <a:t> </a:t>
            </a:r>
            <a:r>
              <a:rPr lang="en-US" altLang="ko-KR" dirty="0"/>
              <a:t>: </a:t>
            </a:r>
            <a:r>
              <a:rPr lang="ko-KR" altLang="en-US" dirty="0"/>
              <a:t>알고리즘을 컴퓨터가 이해하고 실행할 수 있는 특정 프로그래밍 언어로 표현한 것</a:t>
            </a:r>
            <a:endParaRPr lang="en-US" altLang="ko-KR" dirty="0"/>
          </a:p>
          <a:p>
            <a:pPr lvl="1"/>
            <a:endParaRPr lang="en-US" altLang="ko-KR" dirty="0"/>
          </a:p>
          <a:p>
            <a:pPr lvl="1"/>
            <a:r>
              <a:rPr lang="ko-KR" altLang="en-US" dirty="0">
                <a:solidFill>
                  <a:schemeClr val="accent1"/>
                </a:solidFill>
              </a:rPr>
              <a:t>순서도</a:t>
            </a:r>
            <a:r>
              <a:rPr lang="ko-KR" altLang="en-US" dirty="0"/>
              <a:t> </a:t>
            </a:r>
            <a:r>
              <a:rPr lang="en-US" altLang="ko-KR" dirty="0"/>
              <a:t>: </a:t>
            </a:r>
            <a:r>
              <a:rPr lang="ko-KR" altLang="en-US" dirty="0"/>
              <a:t>미리 정의된 기호와 그것들을 서로 연결하는 선을 사용하여 프로그래밍의 여러 문제를 해결하는 데 필요한 논리적인 흐름을 그림으로 표현한 것</a:t>
            </a:r>
            <a:endParaRPr lang="en-US" altLang="ko-KR" dirty="0"/>
          </a:p>
          <a:p>
            <a:pPr marL="0" indent="0">
              <a:buNone/>
            </a:pPr>
            <a:endParaRPr lang="ko-KR" altLang="en-US" dirty="0"/>
          </a:p>
        </p:txBody>
      </p:sp>
      <p:sp>
        <p:nvSpPr>
          <p:cNvPr id="3" name="바닥글 개체 틀 2">
            <a:extLst>
              <a:ext uri="{FF2B5EF4-FFF2-40B4-BE49-F238E27FC236}">
                <a16:creationId xmlns:a16="http://schemas.microsoft.com/office/drawing/2014/main" id="{9CBB2BA4-0FFB-CF10-858D-0E70DB85661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3D9F5733-1966-3153-FA3A-185479517A9E}"/>
              </a:ext>
            </a:extLst>
          </p:cNvPr>
          <p:cNvSpPr>
            <a:spLocks noGrp="1"/>
          </p:cNvSpPr>
          <p:nvPr>
            <p:ph type="sldNum" sz="quarter" idx="11"/>
          </p:nvPr>
        </p:nvSpPr>
        <p:spPr/>
        <p:txBody>
          <a:bodyPr/>
          <a:lstStyle/>
          <a:p>
            <a:r>
              <a:rPr lang="ko-KR" altLang="en-US"/>
              <a:t> </a:t>
            </a:r>
            <a:fld id="{6280F36F-71BF-49B8-9E8F-C9B7AF481C74}" type="slidenum">
              <a:rPr lang="ko-KR" altLang="en-US" smtClean="0"/>
              <a:pPr/>
              <a:t>77</a:t>
            </a:fld>
            <a:endParaRPr lang="en-US" altLang="ko-KR" dirty="0"/>
          </a:p>
        </p:txBody>
      </p:sp>
      <p:sp>
        <p:nvSpPr>
          <p:cNvPr id="5" name="제목 4">
            <a:extLst>
              <a:ext uri="{FF2B5EF4-FFF2-40B4-BE49-F238E27FC236}">
                <a16:creationId xmlns:a16="http://schemas.microsoft.com/office/drawing/2014/main" id="{1AC7CA19-AD30-6C8F-3E63-F1E7FEA8CD78}"/>
              </a:ext>
            </a:extLst>
          </p:cNvPr>
          <p:cNvSpPr>
            <a:spLocks noGrp="1"/>
          </p:cNvSpPr>
          <p:nvPr>
            <p:ph type="title"/>
          </p:nvPr>
        </p:nvSpPr>
        <p:spPr/>
        <p:txBody>
          <a:bodyPr>
            <a:normAutofit/>
          </a:bodyPr>
          <a:lstStyle/>
          <a:p>
            <a:r>
              <a:rPr lang="ko-KR" altLang="en-US" dirty="0"/>
              <a:t>알고리즘이란</a:t>
            </a:r>
            <a:r>
              <a:rPr lang="en-US" altLang="ko-KR" dirty="0"/>
              <a:t>? Algorithm</a:t>
            </a:r>
            <a:endParaRPr lang="ko-KR" altLang="en-US" dirty="0"/>
          </a:p>
        </p:txBody>
      </p:sp>
    </p:spTree>
    <p:extLst>
      <p:ext uri="{BB962C8B-B14F-4D97-AF65-F5344CB8AC3E}">
        <p14:creationId xmlns:p14="http://schemas.microsoft.com/office/powerpoint/2010/main" val="35980981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4BE00B58-F267-CAF5-4A46-D0EBEEC20B97}"/>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F8CE729E-2E29-5AA6-5312-2A6F593982BF}"/>
              </a:ext>
            </a:extLst>
          </p:cNvPr>
          <p:cNvSpPr>
            <a:spLocks noGrp="1"/>
          </p:cNvSpPr>
          <p:nvPr>
            <p:ph type="sldNum" sz="quarter" idx="11"/>
          </p:nvPr>
        </p:nvSpPr>
        <p:spPr/>
        <p:txBody>
          <a:bodyPr/>
          <a:lstStyle/>
          <a:p>
            <a:r>
              <a:rPr lang="ko-KR" altLang="en-US"/>
              <a:t> </a:t>
            </a:r>
            <a:fld id="{6280F36F-71BF-49B8-9E8F-C9B7AF481C74}" type="slidenum">
              <a:rPr lang="ko-KR" altLang="en-US" smtClean="0"/>
              <a:pPr/>
              <a:t>78</a:t>
            </a:fld>
            <a:endParaRPr lang="en-US" altLang="ko-KR" dirty="0"/>
          </a:p>
        </p:txBody>
      </p:sp>
      <p:sp>
        <p:nvSpPr>
          <p:cNvPr id="5" name="제목 4">
            <a:extLst>
              <a:ext uri="{FF2B5EF4-FFF2-40B4-BE49-F238E27FC236}">
                <a16:creationId xmlns:a16="http://schemas.microsoft.com/office/drawing/2014/main" id="{96D5D367-5918-3730-4BE6-8D4DD946E5D4}"/>
              </a:ext>
            </a:extLst>
          </p:cNvPr>
          <p:cNvSpPr>
            <a:spLocks noGrp="1"/>
          </p:cNvSpPr>
          <p:nvPr>
            <p:ph type="title"/>
          </p:nvPr>
        </p:nvSpPr>
        <p:spPr/>
        <p:txBody>
          <a:bodyPr/>
          <a:lstStyle/>
          <a:p>
            <a:r>
              <a:rPr lang="ko-KR" altLang="en-US" dirty="0"/>
              <a:t>순서도 </a:t>
            </a:r>
            <a:r>
              <a:rPr lang="en-US" altLang="ko-KR" dirty="0"/>
              <a:t>Flowchart</a:t>
            </a:r>
            <a:endParaRPr lang="ko-KR" altLang="en-US" dirty="0"/>
          </a:p>
        </p:txBody>
      </p:sp>
      <p:pic>
        <p:nvPicPr>
          <p:cNvPr id="1026" name="Picture 2">
            <a:extLst>
              <a:ext uri="{FF2B5EF4-FFF2-40B4-BE49-F238E27FC236}">
                <a16:creationId xmlns:a16="http://schemas.microsoft.com/office/drawing/2014/main" id="{F289DE89-9B71-782C-C67F-7CDC3CBF1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246172"/>
            <a:ext cx="4724958" cy="5174099"/>
          </a:xfrm>
          <a:prstGeom prst="rect">
            <a:avLst/>
          </a:prstGeom>
          <a:noFill/>
          <a:ln w="12700">
            <a:solidFill>
              <a:schemeClr val="accent3"/>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8C0AE41-1972-CFF5-4B25-1AD89513B56B}"/>
              </a:ext>
            </a:extLst>
          </p:cNvPr>
          <p:cNvSpPr txBox="1"/>
          <p:nvPr/>
        </p:nvSpPr>
        <p:spPr>
          <a:xfrm>
            <a:off x="9065182" y="6538912"/>
            <a:ext cx="2194832" cy="276999"/>
          </a:xfrm>
          <a:prstGeom prst="rect">
            <a:avLst/>
          </a:prstGeom>
          <a:noFill/>
        </p:spPr>
        <p:txBody>
          <a:bodyPr wrap="none" rtlCol="0">
            <a:spAutoFit/>
          </a:bodyPr>
          <a:lstStyle/>
          <a:p>
            <a:r>
              <a:rPr lang="ko-KR" altLang="en-US" sz="1200" dirty="0">
                <a:hlinkClick r:id="rId3"/>
              </a:rPr>
              <a:t>알고리즘 순서도 기호와 구조</a:t>
            </a:r>
            <a:endParaRPr lang="ko-KR" altLang="en-US" sz="1200" dirty="0"/>
          </a:p>
        </p:txBody>
      </p:sp>
      <p:grpSp>
        <p:nvGrpSpPr>
          <p:cNvPr id="7" name="그룹 6">
            <a:extLst>
              <a:ext uri="{FF2B5EF4-FFF2-40B4-BE49-F238E27FC236}">
                <a16:creationId xmlns:a16="http://schemas.microsoft.com/office/drawing/2014/main" id="{9670BDDD-6CE4-7E9D-6463-4A2AD1CD4E49}"/>
              </a:ext>
            </a:extLst>
          </p:cNvPr>
          <p:cNvGrpSpPr/>
          <p:nvPr/>
        </p:nvGrpSpPr>
        <p:grpSpPr>
          <a:xfrm>
            <a:off x="5969553" y="1204546"/>
            <a:ext cx="5051366" cy="5226612"/>
            <a:chOff x="5178048" y="1406769"/>
            <a:chExt cx="3584602" cy="5226612"/>
          </a:xfrm>
        </p:grpSpPr>
        <p:pic>
          <p:nvPicPr>
            <p:cNvPr id="1030" name="Picture 6">
              <a:extLst>
                <a:ext uri="{FF2B5EF4-FFF2-40B4-BE49-F238E27FC236}">
                  <a16:creationId xmlns:a16="http://schemas.microsoft.com/office/drawing/2014/main" id="{44F85324-E21D-96E3-BF93-4A1C7BEC4B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833"/>
            <a:stretch/>
          </p:blipFill>
          <p:spPr bwMode="auto">
            <a:xfrm>
              <a:off x="5178048" y="5779361"/>
              <a:ext cx="3584601" cy="854020"/>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F405225-3AF1-F0AB-A4CE-1F2F62EE3F2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4010"/>
            <a:stretch/>
          </p:blipFill>
          <p:spPr bwMode="auto">
            <a:xfrm>
              <a:off x="5178048" y="1406769"/>
              <a:ext cx="3584602" cy="1860214"/>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633B707D-05F9-70A8-A6F1-36FE670445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0761"/>
            <a:stretch/>
          </p:blipFill>
          <p:spPr bwMode="auto">
            <a:xfrm>
              <a:off x="5178048" y="3240349"/>
              <a:ext cx="3584602" cy="2545025"/>
            </a:xfrm>
            <a:prstGeom prst="rect">
              <a:avLst/>
            </a:prstGeom>
            <a:noFill/>
            <a:ln>
              <a:solidFill>
                <a:schemeClr val="accent3"/>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44393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40433AC1-55F3-542F-242B-701CC1E9641B}"/>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C5F31F10-F888-A1D8-D7EA-C2042141A449}"/>
              </a:ext>
            </a:extLst>
          </p:cNvPr>
          <p:cNvSpPr>
            <a:spLocks noGrp="1"/>
          </p:cNvSpPr>
          <p:nvPr>
            <p:ph type="sldNum" sz="quarter" idx="11"/>
          </p:nvPr>
        </p:nvSpPr>
        <p:spPr/>
        <p:txBody>
          <a:bodyPr/>
          <a:lstStyle/>
          <a:p>
            <a:r>
              <a:rPr lang="ko-KR" altLang="en-US"/>
              <a:t> </a:t>
            </a:r>
            <a:fld id="{6280F36F-71BF-49B8-9E8F-C9B7AF481C74}" type="slidenum">
              <a:rPr lang="ko-KR" altLang="en-US" smtClean="0"/>
              <a:pPr/>
              <a:t>79</a:t>
            </a:fld>
            <a:endParaRPr lang="en-US" altLang="ko-KR" dirty="0"/>
          </a:p>
        </p:txBody>
      </p:sp>
      <p:sp>
        <p:nvSpPr>
          <p:cNvPr id="5" name="제목 4">
            <a:extLst>
              <a:ext uri="{FF2B5EF4-FFF2-40B4-BE49-F238E27FC236}">
                <a16:creationId xmlns:a16="http://schemas.microsoft.com/office/drawing/2014/main" id="{29BF17FA-22AF-9AAE-9B2D-8FA2A9391255}"/>
              </a:ext>
            </a:extLst>
          </p:cNvPr>
          <p:cNvSpPr>
            <a:spLocks noGrp="1"/>
          </p:cNvSpPr>
          <p:nvPr>
            <p:ph type="title"/>
          </p:nvPr>
        </p:nvSpPr>
        <p:spPr/>
        <p:txBody>
          <a:bodyPr/>
          <a:lstStyle/>
          <a:p>
            <a:r>
              <a:rPr lang="ko-KR" altLang="en-US" dirty="0"/>
              <a:t>식사할 것인가</a:t>
            </a:r>
            <a:r>
              <a:rPr lang="en-US" altLang="ko-KR" dirty="0"/>
              <a:t>?          </a:t>
            </a:r>
            <a:r>
              <a:rPr lang="ko-KR" altLang="en-US" dirty="0"/>
              <a:t>날씨가 더운가</a:t>
            </a:r>
            <a:r>
              <a:rPr lang="en-US" altLang="ko-KR" dirty="0"/>
              <a:t>?</a:t>
            </a:r>
            <a:endParaRPr lang="ko-KR" altLang="en-US" dirty="0"/>
          </a:p>
        </p:txBody>
      </p:sp>
      <p:pic>
        <p:nvPicPr>
          <p:cNvPr id="2050" name="Picture 2">
            <a:extLst>
              <a:ext uri="{FF2B5EF4-FFF2-40B4-BE49-F238E27FC236}">
                <a16:creationId xmlns:a16="http://schemas.microsoft.com/office/drawing/2014/main" id="{B6C912F0-47D1-65B0-0436-475C5B523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9613" y="1340439"/>
            <a:ext cx="3571875" cy="5057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76C48A0-6DDE-1D5B-4087-42739D995E0F}"/>
              </a:ext>
            </a:extLst>
          </p:cNvPr>
          <p:cNvSpPr txBox="1"/>
          <p:nvPr/>
        </p:nvSpPr>
        <p:spPr>
          <a:xfrm>
            <a:off x="1395047" y="6538912"/>
            <a:ext cx="2149499" cy="276999"/>
          </a:xfrm>
          <a:prstGeom prst="rect">
            <a:avLst/>
          </a:prstGeom>
          <a:noFill/>
        </p:spPr>
        <p:txBody>
          <a:bodyPr wrap="none" rtlCol="0">
            <a:spAutoFit/>
          </a:bodyPr>
          <a:lstStyle/>
          <a:p>
            <a:r>
              <a:rPr lang="en-US" altLang="ko-KR" sz="1200" dirty="0">
                <a:hlinkClick r:id="rId3"/>
              </a:rPr>
              <a:t>[</a:t>
            </a:r>
            <a:r>
              <a:rPr lang="ko-KR" altLang="en-US" sz="1200" dirty="0">
                <a:hlinkClick r:id="rId3"/>
              </a:rPr>
              <a:t>알고리즘</a:t>
            </a:r>
            <a:r>
              <a:rPr lang="en-US" altLang="ko-KR" sz="1200" dirty="0">
                <a:hlinkClick r:id="rId3"/>
              </a:rPr>
              <a:t>] </a:t>
            </a:r>
            <a:r>
              <a:rPr lang="ko-KR" altLang="en-US" sz="1200" dirty="0">
                <a:hlinkClick r:id="rId3"/>
              </a:rPr>
              <a:t>순서도</a:t>
            </a:r>
            <a:r>
              <a:rPr lang="en-US" altLang="ko-KR" sz="1200" dirty="0">
                <a:hlinkClick r:id="rId3"/>
              </a:rPr>
              <a:t>(flowchart)</a:t>
            </a:r>
            <a:endParaRPr lang="ko-KR" altLang="en-US" sz="1200" dirty="0"/>
          </a:p>
        </p:txBody>
      </p:sp>
      <p:pic>
        <p:nvPicPr>
          <p:cNvPr id="2052" name="Picture 4">
            <a:extLst>
              <a:ext uri="{FF2B5EF4-FFF2-40B4-BE49-F238E27FC236}">
                <a16:creationId xmlns:a16="http://schemas.microsoft.com/office/drawing/2014/main" id="{6AEFAF10-D8E0-83B7-1EA2-F73B9BCE04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447" y="1503403"/>
            <a:ext cx="4410588" cy="45769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B55ED0E-8F46-1564-C275-426740E67BC2}"/>
              </a:ext>
            </a:extLst>
          </p:cNvPr>
          <p:cNvSpPr txBox="1"/>
          <p:nvPr/>
        </p:nvSpPr>
        <p:spPr>
          <a:xfrm>
            <a:off x="7972148" y="6259715"/>
            <a:ext cx="2194832" cy="276999"/>
          </a:xfrm>
          <a:prstGeom prst="rect">
            <a:avLst/>
          </a:prstGeom>
          <a:noFill/>
        </p:spPr>
        <p:txBody>
          <a:bodyPr wrap="none" rtlCol="0">
            <a:spAutoFit/>
          </a:bodyPr>
          <a:lstStyle/>
          <a:p>
            <a:r>
              <a:rPr lang="ko-KR" altLang="en-US" sz="1200" dirty="0">
                <a:hlinkClick r:id="rId5"/>
              </a:rPr>
              <a:t>알고리즘 순서도 그리는 방법</a:t>
            </a:r>
            <a:endParaRPr lang="ko-KR" altLang="en-US" sz="1200" dirty="0"/>
          </a:p>
        </p:txBody>
      </p:sp>
    </p:spTree>
    <p:extLst>
      <p:ext uri="{BB962C8B-B14F-4D97-AF65-F5344CB8AC3E}">
        <p14:creationId xmlns:p14="http://schemas.microsoft.com/office/powerpoint/2010/main" val="2016363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A0B1F8-905D-4E84-BA39-BB7B26627050}"/>
              </a:ext>
            </a:extLst>
          </p:cNvPr>
          <p:cNvSpPr>
            <a:spLocks noGrp="1"/>
          </p:cNvSpPr>
          <p:nvPr>
            <p:ph idx="1"/>
          </p:nvPr>
        </p:nvSpPr>
        <p:spPr/>
        <p:txBody>
          <a:bodyPr/>
          <a:lstStyle/>
          <a:p>
            <a:r>
              <a:rPr lang="en-US" altLang="ko-KR" dirty="0"/>
              <a:t>print( ) </a:t>
            </a:r>
            <a:r>
              <a:rPr lang="ko-KR" altLang="en-US" dirty="0"/>
              <a:t>함수에서 사용할 수 있는 서식</a:t>
            </a:r>
            <a:endParaRPr lang="en-US" altLang="ko-KR" dirty="0"/>
          </a:p>
          <a:p>
            <a:endParaRPr lang="en-US" altLang="ko-KR" dirty="0"/>
          </a:p>
          <a:p>
            <a:endParaRPr lang="en-US" altLang="ko-KR" dirty="0"/>
          </a:p>
          <a:p>
            <a:endParaRPr lang="en-US" altLang="ko-KR" dirty="0"/>
          </a:p>
          <a:p>
            <a:endParaRPr lang="en-US" altLang="ko-KR" dirty="0"/>
          </a:p>
          <a:p>
            <a:endParaRPr lang="en-US" altLang="ko-KR" dirty="0"/>
          </a:p>
          <a:p>
            <a:r>
              <a:rPr lang="ko-KR" altLang="en-US" dirty="0"/>
              <a:t>앞 명령을 제대로 쓴다면</a:t>
            </a:r>
            <a:r>
              <a:rPr lang="en-US" altLang="ko-KR" dirty="0"/>
              <a:t>?</a:t>
            </a:r>
          </a:p>
          <a:p>
            <a:pPr lvl="1"/>
            <a:r>
              <a:rPr lang="en-US" altLang="ko-KR" dirty="0"/>
              <a:t>print(“%d / %d = %5.1f” % (100, 200, 0.5))</a:t>
            </a:r>
            <a:endParaRPr lang="ko-KR" altLang="en-US" dirty="0"/>
          </a:p>
        </p:txBody>
      </p:sp>
      <p:sp>
        <p:nvSpPr>
          <p:cNvPr id="3" name="바닥글 개체 틀 2">
            <a:extLst>
              <a:ext uri="{FF2B5EF4-FFF2-40B4-BE49-F238E27FC236}">
                <a16:creationId xmlns:a16="http://schemas.microsoft.com/office/drawing/2014/main" id="{2D734FDA-4B8B-485E-A30C-D5FC53CFDAA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6DE3104-75F6-4591-92C9-D0801C19887F}"/>
              </a:ext>
            </a:extLst>
          </p:cNvPr>
          <p:cNvSpPr>
            <a:spLocks noGrp="1"/>
          </p:cNvSpPr>
          <p:nvPr>
            <p:ph type="sldNum" sz="quarter" idx="11"/>
          </p:nvPr>
        </p:nvSpPr>
        <p:spPr/>
        <p:txBody>
          <a:bodyPr/>
          <a:lstStyle/>
          <a:p>
            <a:r>
              <a:rPr lang="ko-KR" altLang="en-US"/>
              <a:t> </a:t>
            </a:r>
            <a:fld id="{6280F36F-71BF-49B8-9E8F-C9B7AF481C74}" type="slidenum">
              <a:rPr lang="ko-KR" altLang="en-US" smtClean="0"/>
              <a:pPr/>
              <a:t>8</a:t>
            </a:fld>
            <a:endParaRPr lang="en-US" altLang="ko-KR" dirty="0"/>
          </a:p>
        </p:txBody>
      </p:sp>
      <p:sp>
        <p:nvSpPr>
          <p:cNvPr id="5" name="제목 4">
            <a:extLst>
              <a:ext uri="{FF2B5EF4-FFF2-40B4-BE49-F238E27FC236}">
                <a16:creationId xmlns:a16="http://schemas.microsoft.com/office/drawing/2014/main" id="{7E5B735D-953F-4B4B-99FB-1C78804C8F4E}"/>
              </a:ext>
            </a:extLst>
          </p:cNvPr>
          <p:cNvSpPr>
            <a:spLocks noGrp="1"/>
          </p:cNvSpPr>
          <p:nvPr>
            <p:ph type="title"/>
          </p:nvPr>
        </p:nvSpPr>
        <p:spPr/>
        <p:txBody>
          <a:bodyPr/>
          <a:lstStyle/>
          <a:p>
            <a:r>
              <a:rPr lang="en-US" altLang="ko-KR" dirty="0"/>
              <a:t>print( ) </a:t>
            </a:r>
            <a:r>
              <a:rPr lang="ko-KR" altLang="en-US" dirty="0"/>
              <a:t>함수를 사용한 다양한 출력</a:t>
            </a:r>
          </a:p>
        </p:txBody>
      </p:sp>
      <p:graphicFrame>
        <p:nvGraphicFramePr>
          <p:cNvPr id="8" name="표 8">
            <a:extLst>
              <a:ext uri="{FF2B5EF4-FFF2-40B4-BE49-F238E27FC236}">
                <a16:creationId xmlns:a16="http://schemas.microsoft.com/office/drawing/2014/main" id="{BE91E7BF-B65C-4AFE-94BE-C0965B92A543}"/>
              </a:ext>
            </a:extLst>
          </p:cNvPr>
          <p:cNvGraphicFramePr>
            <a:graphicFrameLocks noGrp="1"/>
          </p:cNvGraphicFramePr>
          <p:nvPr/>
        </p:nvGraphicFramePr>
        <p:xfrm>
          <a:off x="1676893" y="1937666"/>
          <a:ext cx="9120059" cy="2270350"/>
        </p:xfrm>
        <a:graphic>
          <a:graphicData uri="http://schemas.openxmlformats.org/drawingml/2006/table">
            <a:tbl>
              <a:tblPr firstRow="1" bandRow="1">
                <a:tableStyleId>{5C22544A-7EE6-4342-B048-85BDC9FD1C3A}</a:tableStyleId>
              </a:tblPr>
              <a:tblGrid>
                <a:gridCol w="1774206">
                  <a:extLst>
                    <a:ext uri="{9D8B030D-6E8A-4147-A177-3AD203B41FA5}">
                      <a16:colId xmlns:a16="http://schemas.microsoft.com/office/drawing/2014/main" val="861205107"/>
                    </a:ext>
                  </a:extLst>
                </a:gridCol>
                <a:gridCol w="2739338">
                  <a:extLst>
                    <a:ext uri="{9D8B030D-6E8A-4147-A177-3AD203B41FA5}">
                      <a16:colId xmlns:a16="http://schemas.microsoft.com/office/drawing/2014/main" val="2365399586"/>
                    </a:ext>
                  </a:extLst>
                </a:gridCol>
                <a:gridCol w="4606515">
                  <a:extLst>
                    <a:ext uri="{9D8B030D-6E8A-4147-A177-3AD203B41FA5}">
                      <a16:colId xmlns:a16="http://schemas.microsoft.com/office/drawing/2014/main" val="3853226504"/>
                    </a:ext>
                  </a:extLst>
                </a:gridCol>
              </a:tblGrid>
              <a:tr h="454070">
                <a:tc>
                  <a:txBody>
                    <a:bodyPr/>
                    <a:lstStyle/>
                    <a:p>
                      <a:pPr latinLnBrk="1"/>
                      <a:r>
                        <a:rPr lang="ko-KR" altLang="en-US" sz="2000" dirty="0"/>
                        <a:t>서식</a:t>
                      </a:r>
                    </a:p>
                  </a:txBody>
                  <a:tcPr/>
                </a:tc>
                <a:tc>
                  <a:txBody>
                    <a:bodyPr/>
                    <a:lstStyle/>
                    <a:p>
                      <a:pPr latinLnBrk="1"/>
                      <a:r>
                        <a:rPr lang="ko-KR" altLang="en-US" sz="2000" dirty="0"/>
                        <a:t>값의 예</a:t>
                      </a:r>
                    </a:p>
                  </a:txBody>
                  <a:tcPr/>
                </a:tc>
                <a:tc>
                  <a:txBody>
                    <a:bodyPr/>
                    <a:lstStyle/>
                    <a:p>
                      <a:pPr latinLnBrk="1"/>
                      <a:r>
                        <a:rPr lang="ko-KR" altLang="en-US" sz="2000" dirty="0"/>
                        <a:t>설 명</a:t>
                      </a:r>
                    </a:p>
                  </a:txBody>
                  <a:tcPr/>
                </a:tc>
                <a:extLst>
                  <a:ext uri="{0D108BD9-81ED-4DB2-BD59-A6C34878D82A}">
                    <a16:rowId xmlns:a16="http://schemas.microsoft.com/office/drawing/2014/main" val="2995651462"/>
                  </a:ext>
                </a:extLst>
              </a:tr>
              <a:tr h="454070">
                <a:tc>
                  <a:txBody>
                    <a:bodyPr/>
                    <a:lstStyle/>
                    <a:p>
                      <a:pPr latinLnBrk="1"/>
                      <a:r>
                        <a:rPr lang="en-US" altLang="ko-KR" sz="2000" dirty="0"/>
                        <a:t>%d, %x, %o</a:t>
                      </a:r>
                      <a:endParaRPr lang="ko-KR" altLang="en-US" sz="2000" dirty="0"/>
                    </a:p>
                  </a:txBody>
                  <a:tcPr/>
                </a:tc>
                <a:tc>
                  <a:txBody>
                    <a:bodyPr/>
                    <a:lstStyle/>
                    <a:p>
                      <a:pPr latinLnBrk="1"/>
                      <a:r>
                        <a:rPr lang="en-US" altLang="ko-KR" sz="2000" dirty="0"/>
                        <a:t>10, 100, 1234</a:t>
                      </a:r>
                      <a:endParaRPr lang="ko-KR" altLang="en-US" sz="2000" dirty="0"/>
                    </a:p>
                  </a:txBody>
                  <a:tcPr/>
                </a:tc>
                <a:tc>
                  <a:txBody>
                    <a:bodyPr/>
                    <a:lstStyle/>
                    <a:p>
                      <a:pPr latinLnBrk="1"/>
                      <a:r>
                        <a:rPr lang="ko-KR" altLang="en-US" sz="2000" dirty="0"/>
                        <a:t>정수</a:t>
                      </a:r>
                      <a:r>
                        <a:rPr lang="en-US" altLang="ko-KR" sz="2000" dirty="0"/>
                        <a:t> (10</a:t>
                      </a:r>
                      <a:r>
                        <a:rPr lang="ko-KR" altLang="en-US" sz="2000" dirty="0"/>
                        <a:t>진수</a:t>
                      </a:r>
                      <a:r>
                        <a:rPr lang="en-US" altLang="ko-KR" sz="2000" dirty="0"/>
                        <a:t>, 16</a:t>
                      </a:r>
                      <a:r>
                        <a:rPr lang="ko-KR" altLang="en-US" sz="2000" dirty="0"/>
                        <a:t>진수</a:t>
                      </a:r>
                      <a:r>
                        <a:rPr lang="en-US" altLang="ko-KR" sz="2000" dirty="0"/>
                        <a:t>, 8</a:t>
                      </a:r>
                      <a:r>
                        <a:rPr lang="ko-KR" altLang="en-US" sz="2000" dirty="0"/>
                        <a:t>진수</a:t>
                      </a:r>
                      <a:r>
                        <a:rPr lang="en-US" altLang="ko-KR" sz="2000" dirty="0"/>
                        <a:t>)</a:t>
                      </a:r>
                      <a:endParaRPr lang="ko-KR" altLang="en-US" sz="2000" dirty="0"/>
                    </a:p>
                  </a:txBody>
                  <a:tcPr/>
                </a:tc>
                <a:extLst>
                  <a:ext uri="{0D108BD9-81ED-4DB2-BD59-A6C34878D82A}">
                    <a16:rowId xmlns:a16="http://schemas.microsoft.com/office/drawing/2014/main" val="3153150965"/>
                  </a:ext>
                </a:extLst>
              </a:tr>
              <a:tr h="454070">
                <a:tc>
                  <a:txBody>
                    <a:bodyPr/>
                    <a:lstStyle/>
                    <a:p>
                      <a:pPr latinLnBrk="1"/>
                      <a:r>
                        <a:rPr lang="en-US" altLang="ko-KR" sz="2000" dirty="0"/>
                        <a:t>%f</a:t>
                      </a:r>
                      <a:endParaRPr lang="ko-KR" altLang="en-US" sz="2000" dirty="0"/>
                    </a:p>
                  </a:txBody>
                  <a:tcPr/>
                </a:tc>
                <a:tc>
                  <a:txBody>
                    <a:bodyPr/>
                    <a:lstStyle/>
                    <a:p>
                      <a:pPr latinLnBrk="1"/>
                      <a:r>
                        <a:rPr lang="en-US" altLang="ko-KR" sz="2000" dirty="0"/>
                        <a:t>0.5, 1.0, 3.14</a:t>
                      </a:r>
                      <a:endParaRPr lang="ko-KR" altLang="en-US" sz="2000" dirty="0"/>
                    </a:p>
                  </a:txBody>
                  <a:tcPr/>
                </a:tc>
                <a:tc>
                  <a:txBody>
                    <a:bodyPr/>
                    <a:lstStyle/>
                    <a:p>
                      <a:pPr latinLnBrk="1"/>
                      <a:r>
                        <a:rPr lang="ko-KR" altLang="en-US" sz="2000" dirty="0"/>
                        <a:t>실수 </a:t>
                      </a:r>
                      <a:r>
                        <a:rPr lang="en-US" altLang="ko-KR" sz="2000" dirty="0"/>
                        <a:t>(</a:t>
                      </a:r>
                      <a:r>
                        <a:rPr lang="ko-KR" altLang="en-US" sz="2000" dirty="0"/>
                        <a:t>소수점이 붙은 수</a:t>
                      </a:r>
                      <a:r>
                        <a:rPr lang="en-US" altLang="ko-KR" sz="2000" dirty="0"/>
                        <a:t>)</a:t>
                      </a:r>
                      <a:endParaRPr lang="ko-KR" altLang="en-US" sz="2000" dirty="0"/>
                    </a:p>
                  </a:txBody>
                  <a:tcPr/>
                </a:tc>
                <a:extLst>
                  <a:ext uri="{0D108BD9-81ED-4DB2-BD59-A6C34878D82A}">
                    <a16:rowId xmlns:a16="http://schemas.microsoft.com/office/drawing/2014/main" val="1226003003"/>
                  </a:ext>
                </a:extLst>
              </a:tr>
              <a:tr h="454070">
                <a:tc>
                  <a:txBody>
                    <a:bodyPr/>
                    <a:lstStyle/>
                    <a:p>
                      <a:pPr latinLnBrk="1"/>
                      <a:r>
                        <a:rPr lang="en-US" altLang="ko-KR" sz="2000" dirty="0"/>
                        <a:t>%c</a:t>
                      </a:r>
                      <a:endParaRPr lang="ko-KR" altLang="en-US" sz="2000" dirty="0"/>
                    </a:p>
                  </a:txBody>
                  <a:tcPr/>
                </a:tc>
                <a:tc>
                  <a:txBody>
                    <a:bodyPr/>
                    <a:lstStyle/>
                    <a:p>
                      <a:pPr latinLnBrk="1"/>
                      <a:r>
                        <a:rPr lang="en-US" altLang="ko-KR" sz="2000" dirty="0"/>
                        <a:t>“b”, “</a:t>
                      </a:r>
                      <a:r>
                        <a:rPr lang="ko-KR" altLang="en-US" sz="2000" dirty="0"/>
                        <a:t>한</a:t>
                      </a:r>
                      <a:r>
                        <a:rPr lang="en-US" altLang="ko-KR" sz="2000" dirty="0"/>
                        <a:t>”</a:t>
                      </a:r>
                      <a:endParaRPr lang="ko-KR" altLang="en-US" sz="2000" dirty="0"/>
                    </a:p>
                  </a:txBody>
                  <a:tcPr/>
                </a:tc>
                <a:tc>
                  <a:txBody>
                    <a:bodyPr/>
                    <a:lstStyle/>
                    <a:p>
                      <a:pPr latinLnBrk="1"/>
                      <a:r>
                        <a:rPr lang="ko-KR" altLang="en-US" sz="2000" dirty="0"/>
                        <a:t>한 글자</a:t>
                      </a:r>
                    </a:p>
                  </a:txBody>
                  <a:tcPr/>
                </a:tc>
                <a:extLst>
                  <a:ext uri="{0D108BD9-81ED-4DB2-BD59-A6C34878D82A}">
                    <a16:rowId xmlns:a16="http://schemas.microsoft.com/office/drawing/2014/main" val="3520396726"/>
                  </a:ext>
                </a:extLst>
              </a:tr>
              <a:tr h="454070">
                <a:tc>
                  <a:txBody>
                    <a:bodyPr/>
                    <a:lstStyle/>
                    <a:p>
                      <a:pPr latinLnBrk="1"/>
                      <a:r>
                        <a:rPr lang="en-US" altLang="ko-KR" sz="2000" dirty="0"/>
                        <a:t>%s</a:t>
                      </a:r>
                      <a:endParaRPr lang="ko-KR" altLang="en-US" sz="2000" dirty="0"/>
                    </a:p>
                  </a:txBody>
                  <a:tcPr/>
                </a:tc>
                <a:tc>
                  <a:txBody>
                    <a:bodyPr/>
                    <a:lstStyle/>
                    <a:p>
                      <a:pPr latinLnBrk="1"/>
                      <a:r>
                        <a:rPr lang="en-US" altLang="ko-KR" sz="2000" dirty="0"/>
                        <a:t>“</a:t>
                      </a:r>
                      <a:r>
                        <a:rPr lang="ko-KR" altLang="en-US" sz="2000" dirty="0"/>
                        <a:t>안녕</a:t>
                      </a:r>
                      <a:r>
                        <a:rPr lang="en-US" altLang="ko-KR" sz="2000" dirty="0"/>
                        <a:t>”, “</a:t>
                      </a:r>
                      <a:r>
                        <a:rPr lang="en-US" altLang="ko-KR" sz="2000" dirty="0" err="1"/>
                        <a:t>abcdedf</a:t>
                      </a:r>
                      <a:r>
                        <a:rPr lang="en-US" altLang="ko-KR" sz="2000" dirty="0"/>
                        <a:t>”, “a”</a:t>
                      </a:r>
                      <a:endParaRPr lang="ko-KR" altLang="en-US" sz="2000" dirty="0"/>
                    </a:p>
                  </a:txBody>
                  <a:tcPr/>
                </a:tc>
                <a:tc>
                  <a:txBody>
                    <a:bodyPr/>
                    <a:lstStyle/>
                    <a:p>
                      <a:pPr latinLnBrk="1"/>
                      <a:r>
                        <a:rPr lang="ko-KR" altLang="en-US" sz="2000" dirty="0"/>
                        <a:t>두 글자 이상인 문자열</a:t>
                      </a:r>
                    </a:p>
                  </a:txBody>
                  <a:tcPr/>
                </a:tc>
                <a:extLst>
                  <a:ext uri="{0D108BD9-81ED-4DB2-BD59-A6C34878D82A}">
                    <a16:rowId xmlns:a16="http://schemas.microsoft.com/office/drawing/2014/main" val="3188124213"/>
                  </a:ext>
                </a:extLst>
              </a:tr>
            </a:tbl>
          </a:graphicData>
        </a:graphic>
      </p:graphicFrame>
    </p:spTree>
    <p:extLst>
      <p:ext uri="{BB962C8B-B14F-4D97-AF65-F5344CB8AC3E}">
        <p14:creationId xmlns:p14="http://schemas.microsoft.com/office/powerpoint/2010/main" val="34690072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4F54F2C3-028F-6538-2D6B-D338AFFFA40F}"/>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ADCCF895-C59E-1E78-DD2B-88D8FCCCE82F}"/>
              </a:ext>
            </a:extLst>
          </p:cNvPr>
          <p:cNvSpPr>
            <a:spLocks noGrp="1"/>
          </p:cNvSpPr>
          <p:nvPr>
            <p:ph type="sldNum" sz="quarter" idx="11"/>
          </p:nvPr>
        </p:nvSpPr>
        <p:spPr/>
        <p:txBody>
          <a:bodyPr/>
          <a:lstStyle/>
          <a:p>
            <a:r>
              <a:rPr lang="ko-KR" altLang="en-US"/>
              <a:t> </a:t>
            </a:r>
            <a:fld id="{6280F36F-71BF-49B8-9E8F-C9B7AF481C74}" type="slidenum">
              <a:rPr lang="ko-KR" altLang="en-US" smtClean="0"/>
              <a:pPr/>
              <a:t>80</a:t>
            </a:fld>
            <a:endParaRPr lang="en-US" altLang="ko-KR" dirty="0"/>
          </a:p>
        </p:txBody>
      </p:sp>
      <p:sp>
        <p:nvSpPr>
          <p:cNvPr id="5" name="제목 4">
            <a:extLst>
              <a:ext uri="{FF2B5EF4-FFF2-40B4-BE49-F238E27FC236}">
                <a16:creationId xmlns:a16="http://schemas.microsoft.com/office/drawing/2014/main" id="{5D67538B-BA4E-2944-9A8C-842AF4433EF8}"/>
              </a:ext>
            </a:extLst>
          </p:cNvPr>
          <p:cNvSpPr>
            <a:spLocks noGrp="1"/>
          </p:cNvSpPr>
          <p:nvPr>
            <p:ph type="title"/>
          </p:nvPr>
        </p:nvSpPr>
        <p:spPr/>
        <p:txBody>
          <a:bodyPr/>
          <a:lstStyle/>
          <a:p>
            <a:r>
              <a:rPr lang="ko-KR" altLang="en-US" dirty="0"/>
              <a:t>반복문의 순서도</a:t>
            </a:r>
          </a:p>
        </p:txBody>
      </p:sp>
      <p:pic>
        <p:nvPicPr>
          <p:cNvPr id="4098" name="Picture 2" descr="사용자 삽입 이미지">
            <a:extLst>
              <a:ext uri="{FF2B5EF4-FFF2-40B4-BE49-F238E27FC236}">
                <a16:creationId xmlns:a16="http://schemas.microsoft.com/office/drawing/2014/main" id="{1743F219-B78E-D206-F3C3-A6DD30071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532" y="1547812"/>
            <a:ext cx="2888340" cy="437124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FD1284C-BE0E-1719-719D-07390E5385D6}"/>
              </a:ext>
            </a:extLst>
          </p:cNvPr>
          <p:cNvSpPr txBox="1"/>
          <p:nvPr/>
        </p:nvSpPr>
        <p:spPr>
          <a:xfrm>
            <a:off x="1518081" y="6262321"/>
            <a:ext cx="1614545" cy="307777"/>
          </a:xfrm>
          <a:prstGeom prst="rect">
            <a:avLst/>
          </a:prstGeom>
          <a:noFill/>
        </p:spPr>
        <p:txBody>
          <a:bodyPr wrap="none" rtlCol="0">
            <a:spAutoFit/>
          </a:bodyPr>
          <a:lstStyle/>
          <a:p>
            <a:r>
              <a:rPr lang="en-US" altLang="ko-KR" sz="1400" dirty="0">
                <a:hlinkClick r:id="rId3"/>
              </a:rPr>
              <a:t>for </a:t>
            </a:r>
            <a:r>
              <a:rPr lang="ko-KR" altLang="en-US" sz="1400" dirty="0" err="1">
                <a:hlinkClick r:id="rId3"/>
              </a:rPr>
              <a:t>반복문</a:t>
            </a:r>
            <a:r>
              <a:rPr lang="ko-KR" altLang="en-US" sz="1400" dirty="0">
                <a:hlinkClick r:id="rId3"/>
              </a:rPr>
              <a:t> 순서도</a:t>
            </a:r>
            <a:endParaRPr lang="ko-KR" altLang="en-US" sz="1400" dirty="0"/>
          </a:p>
        </p:txBody>
      </p:sp>
      <p:sp>
        <p:nvSpPr>
          <p:cNvPr id="10" name="TextBox 9">
            <a:extLst>
              <a:ext uri="{FF2B5EF4-FFF2-40B4-BE49-F238E27FC236}">
                <a16:creationId xmlns:a16="http://schemas.microsoft.com/office/drawing/2014/main" id="{0B0F159C-E980-9248-D7E0-CF8C61D3FAD4}"/>
              </a:ext>
            </a:extLst>
          </p:cNvPr>
          <p:cNvSpPr txBox="1"/>
          <p:nvPr/>
        </p:nvSpPr>
        <p:spPr>
          <a:xfrm>
            <a:off x="6826163" y="6310959"/>
            <a:ext cx="2510624" cy="307777"/>
          </a:xfrm>
          <a:prstGeom prst="rect">
            <a:avLst/>
          </a:prstGeom>
          <a:noFill/>
        </p:spPr>
        <p:txBody>
          <a:bodyPr wrap="none" rtlCol="0">
            <a:spAutoFit/>
          </a:bodyPr>
          <a:lstStyle/>
          <a:p>
            <a:r>
              <a:rPr lang="en-US" altLang="ko-KR" sz="1400" dirty="0">
                <a:hlinkClick r:id="rId4"/>
              </a:rPr>
              <a:t>1~100</a:t>
            </a:r>
            <a:r>
              <a:rPr lang="ko-KR" altLang="en-US" sz="1400" dirty="0">
                <a:hlinkClick r:id="rId4"/>
              </a:rPr>
              <a:t>까지 합 구하는 순서도</a:t>
            </a:r>
            <a:endParaRPr lang="ko-KR" altLang="en-US" sz="1400" dirty="0"/>
          </a:p>
        </p:txBody>
      </p:sp>
      <p:grpSp>
        <p:nvGrpSpPr>
          <p:cNvPr id="8" name="그룹 7">
            <a:extLst>
              <a:ext uri="{FF2B5EF4-FFF2-40B4-BE49-F238E27FC236}">
                <a16:creationId xmlns:a16="http://schemas.microsoft.com/office/drawing/2014/main" id="{F9193194-EA4D-0704-CB49-237332DD1FAE}"/>
              </a:ext>
            </a:extLst>
          </p:cNvPr>
          <p:cNvGrpSpPr/>
          <p:nvPr/>
        </p:nvGrpSpPr>
        <p:grpSpPr>
          <a:xfrm>
            <a:off x="6488772" y="1337463"/>
            <a:ext cx="3513260" cy="4770194"/>
            <a:chOff x="6488772" y="1337463"/>
            <a:chExt cx="3513260" cy="4770194"/>
          </a:xfrm>
        </p:grpSpPr>
        <p:pic>
          <p:nvPicPr>
            <p:cNvPr id="9" name="그림 8">
              <a:extLst>
                <a:ext uri="{FF2B5EF4-FFF2-40B4-BE49-F238E27FC236}">
                  <a16:creationId xmlns:a16="http://schemas.microsoft.com/office/drawing/2014/main" id="{316B425D-1978-183A-9D2C-D3B6295B3E1E}"/>
                </a:ext>
              </a:extLst>
            </p:cNvPr>
            <p:cNvPicPr>
              <a:picLocks noChangeAspect="1"/>
            </p:cNvPicPr>
            <p:nvPr/>
          </p:nvPicPr>
          <p:blipFill>
            <a:blip r:embed="rId5"/>
            <a:stretch>
              <a:fillRect/>
            </a:stretch>
          </p:blipFill>
          <p:spPr>
            <a:xfrm>
              <a:off x="6488772" y="1337463"/>
              <a:ext cx="3513260" cy="4770194"/>
            </a:xfrm>
            <a:prstGeom prst="rect">
              <a:avLst/>
            </a:prstGeom>
          </p:spPr>
        </p:pic>
        <p:sp>
          <p:nvSpPr>
            <p:cNvPr id="6" name="직사각형 5">
              <a:extLst>
                <a:ext uri="{FF2B5EF4-FFF2-40B4-BE49-F238E27FC236}">
                  <a16:creationId xmlns:a16="http://schemas.microsoft.com/office/drawing/2014/main" id="{D683ADBA-8397-B14D-F75D-66F16C6B0D03}"/>
                </a:ext>
              </a:extLst>
            </p:cNvPr>
            <p:cNvSpPr/>
            <p:nvPr/>
          </p:nvSpPr>
          <p:spPr>
            <a:xfrm>
              <a:off x="8245402" y="1337463"/>
              <a:ext cx="1324726" cy="500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Tree>
    <p:extLst>
      <p:ext uri="{BB962C8B-B14F-4D97-AF65-F5344CB8AC3E}">
        <p14:creationId xmlns:p14="http://schemas.microsoft.com/office/powerpoint/2010/main" val="8555430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D1F827-82CF-4CEA-B41A-DE3C51D1E9E9}"/>
              </a:ext>
            </a:extLst>
          </p:cNvPr>
          <p:cNvSpPr>
            <a:spLocks noGrp="1"/>
          </p:cNvSpPr>
          <p:nvPr>
            <p:ph idx="1"/>
          </p:nvPr>
        </p:nvSpPr>
        <p:spPr/>
        <p:txBody>
          <a:bodyPr>
            <a:normAutofit fontScale="85000" lnSpcReduction="20000"/>
          </a:bodyPr>
          <a:lstStyle/>
          <a:p>
            <a:r>
              <a:rPr lang="ko-KR" altLang="en-US" dirty="0"/>
              <a:t>다운로드 받은 </a:t>
            </a:r>
            <a:r>
              <a:rPr lang="en-US" altLang="ko-KR" dirty="0"/>
              <a:t>csv </a:t>
            </a:r>
            <a:r>
              <a:rPr lang="ko-KR" altLang="en-US" dirty="0"/>
              <a:t>파일 엑셀에서 </a:t>
            </a:r>
            <a:r>
              <a:rPr lang="ko-KR" altLang="en-US" dirty="0" err="1"/>
              <a:t>읽어오기</a:t>
            </a:r>
            <a:endParaRPr lang="en-US" altLang="ko-KR" dirty="0"/>
          </a:p>
          <a:p>
            <a:pPr lvl="1"/>
            <a:r>
              <a:rPr lang="en-US" altLang="ko-KR" dirty="0"/>
              <a:t>1~7</a:t>
            </a:r>
            <a:r>
              <a:rPr lang="ko-KR" altLang="en-US" dirty="0"/>
              <a:t>행 삭제</a:t>
            </a:r>
            <a:endParaRPr lang="en-US" altLang="ko-KR" dirty="0"/>
          </a:p>
          <a:p>
            <a:pPr lvl="1"/>
            <a:r>
              <a:rPr lang="ko-KR" altLang="en-US" dirty="0" err="1"/>
              <a:t>다른이름으로저장하기</a:t>
            </a:r>
            <a:r>
              <a:rPr lang="ko-KR" altLang="en-US" dirty="0"/>
              <a:t> </a:t>
            </a:r>
            <a:r>
              <a:rPr lang="en-US" altLang="ko-KR" dirty="0"/>
              <a:t>: </a:t>
            </a:r>
            <a:r>
              <a:rPr lang="en-US" altLang="ko-KR" dirty="0" err="1"/>
              <a:t>seoul</a:t>
            </a:r>
            <a:r>
              <a:rPr lang="en-US" altLang="ko-KR" dirty="0"/>
              <a:t> / </a:t>
            </a:r>
            <a:r>
              <a:rPr lang="ko-KR" altLang="en-US" dirty="0"/>
              <a:t>파일형식 </a:t>
            </a:r>
            <a:r>
              <a:rPr lang="en-US" altLang="ko-KR" dirty="0"/>
              <a:t>: CSV(</a:t>
            </a:r>
            <a:r>
              <a:rPr lang="ko-KR" altLang="en-US" dirty="0"/>
              <a:t>쉼표로 분리</a:t>
            </a:r>
            <a:r>
              <a:rPr lang="en-US" altLang="ko-KR" dirty="0"/>
              <a:t>)</a:t>
            </a:r>
          </a:p>
          <a:p>
            <a:pPr lvl="2"/>
            <a:r>
              <a:rPr lang="ko-KR" altLang="en-US" dirty="0"/>
              <a:t>기능 일부 손실 </a:t>
            </a:r>
            <a:r>
              <a:rPr lang="ko-KR" altLang="en-US" dirty="0" err="1"/>
              <a:t>경고창</a:t>
            </a:r>
            <a:r>
              <a:rPr lang="ko-KR" altLang="en-US" dirty="0"/>
              <a:t> 무시</a:t>
            </a:r>
            <a:endParaRPr lang="en-US" altLang="ko-KR" dirty="0"/>
          </a:p>
          <a:p>
            <a:pPr lvl="2"/>
            <a:r>
              <a:rPr lang="ko-KR" altLang="en-US" dirty="0"/>
              <a:t>파이썬 작성하는 폴더에 저장하고 코드도 같은 폴더에 있어야함</a:t>
            </a:r>
            <a:endParaRPr lang="en-US" altLang="ko-KR" dirty="0"/>
          </a:p>
          <a:p>
            <a:pPr lvl="2"/>
            <a:endParaRPr lang="en-US" altLang="ko-KR" dirty="0"/>
          </a:p>
          <a:p>
            <a:r>
              <a:rPr lang="en-US" altLang="ko-KR" dirty="0"/>
              <a:t>csv </a:t>
            </a:r>
            <a:r>
              <a:rPr lang="ko-KR" altLang="en-US" dirty="0"/>
              <a:t>파일 읽어오는 파이썬 코드 작성하기</a:t>
            </a:r>
            <a:endParaRPr lang="en-US" altLang="ko-KR" dirty="0"/>
          </a:p>
          <a:p>
            <a:pPr marL="0" indent="0">
              <a:lnSpc>
                <a:spcPts val="700"/>
              </a:lnSpc>
              <a:buNone/>
            </a:pPr>
            <a:r>
              <a:rPr lang="en-US" altLang="ko-KR" sz="2000" dirty="0"/>
              <a:t>import csv</a:t>
            </a:r>
          </a:p>
          <a:p>
            <a:pPr marL="0" indent="0">
              <a:lnSpc>
                <a:spcPts val="700"/>
              </a:lnSpc>
              <a:buNone/>
            </a:pPr>
            <a:r>
              <a:rPr lang="en-US" altLang="ko-KR" sz="2000" dirty="0"/>
              <a:t>f = open('seoul.csv', 'r', encoding='cp949')</a:t>
            </a:r>
          </a:p>
          <a:p>
            <a:pPr marL="0" indent="0">
              <a:lnSpc>
                <a:spcPts val="700"/>
              </a:lnSpc>
              <a:buNone/>
            </a:pPr>
            <a:r>
              <a:rPr lang="en-US" altLang="ko-KR" sz="2000" dirty="0"/>
              <a:t>data = </a:t>
            </a:r>
            <a:r>
              <a:rPr lang="en-US" altLang="ko-KR" sz="2000" dirty="0" err="1"/>
              <a:t>csv.reader</a:t>
            </a:r>
            <a:r>
              <a:rPr lang="en-US" altLang="ko-KR" sz="2000" dirty="0"/>
              <a:t>(f, delimiter=',')</a:t>
            </a:r>
          </a:p>
          <a:p>
            <a:pPr marL="0" indent="0">
              <a:lnSpc>
                <a:spcPts val="700"/>
              </a:lnSpc>
              <a:buNone/>
            </a:pPr>
            <a:endParaRPr lang="en-US" altLang="ko-KR" sz="2000" dirty="0"/>
          </a:p>
          <a:p>
            <a:pPr marL="0" indent="0">
              <a:lnSpc>
                <a:spcPts val="700"/>
              </a:lnSpc>
              <a:buNone/>
            </a:pPr>
            <a:r>
              <a:rPr lang="en-US" altLang="ko-KR" sz="2000" dirty="0" err="1"/>
              <a:t>cnt</a:t>
            </a:r>
            <a:r>
              <a:rPr lang="en-US" altLang="ko-KR" sz="2000" dirty="0"/>
              <a:t> = 0			# 5</a:t>
            </a:r>
            <a:r>
              <a:rPr lang="ko-KR" altLang="en-US" sz="2000" dirty="0"/>
              <a:t>줄만 출력하기</a:t>
            </a:r>
            <a:endParaRPr lang="en-US" altLang="ko-KR" sz="2000" dirty="0"/>
          </a:p>
          <a:p>
            <a:pPr marL="0" indent="0">
              <a:lnSpc>
                <a:spcPts val="700"/>
              </a:lnSpc>
              <a:buNone/>
            </a:pPr>
            <a:r>
              <a:rPr lang="en-US" altLang="ko-KR" sz="2000" dirty="0"/>
              <a:t>for row in data :</a:t>
            </a:r>
          </a:p>
          <a:p>
            <a:pPr marL="0" indent="0">
              <a:lnSpc>
                <a:spcPts val="700"/>
              </a:lnSpc>
              <a:buNone/>
            </a:pPr>
            <a:r>
              <a:rPr lang="en-US" altLang="ko-KR" sz="2000" dirty="0"/>
              <a:t>    if </a:t>
            </a:r>
            <a:r>
              <a:rPr lang="en-US" altLang="ko-KR" sz="2000" dirty="0" err="1"/>
              <a:t>cnt</a:t>
            </a:r>
            <a:r>
              <a:rPr lang="en-US" altLang="ko-KR" sz="2000" dirty="0"/>
              <a:t> &lt;= 5 :</a:t>
            </a:r>
          </a:p>
          <a:p>
            <a:pPr marL="0" indent="0">
              <a:lnSpc>
                <a:spcPts val="700"/>
              </a:lnSpc>
              <a:buNone/>
            </a:pPr>
            <a:r>
              <a:rPr lang="en-US" altLang="ko-KR" sz="2000" dirty="0"/>
              <a:t>        print(row)</a:t>
            </a:r>
          </a:p>
          <a:p>
            <a:pPr marL="0" indent="0">
              <a:lnSpc>
                <a:spcPts val="700"/>
              </a:lnSpc>
              <a:buNone/>
            </a:pPr>
            <a:r>
              <a:rPr lang="en-US" altLang="ko-KR" sz="2000" dirty="0"/>
              <a:t>        </a:t>
            </a:r>
            <a:r>
              <a:rPr lang="en-US" altLang="ko-KR" sz="2000" dirty="0" err="1"/>
              <a:t>cnt</a:t>
            </a:r>
            <a:r>
              <a:rPr lang="en-US" altLang="ko-KR" sz="2000" dirty="0"/>
              <a:t> += 1</a:t>
            </a:r>
          </a:p>
          <a:p>
            <a:pPr marL="0" indent="0">
              <a:lnSpc>
                <a:spcPts val="700"/>
              </a:lnSpc>
              <a:buNone/>
            </a:pPr>
            <a:r>
              <a:rPr lang="en-US" altLang="ko-KR" sz="2000" dirty="0"/>
              <a:t>    else :</a:t>
            </a:r>
          </a:p>
          <a:p>
            <a:pPr marL="0" indent="0">
              <a:lnSpc>
                <a:spcPts val="700"/>
              </a:lnSpc>
              <a:buNone/>
            </a:pPr>
            <a:r>
              <a:rPr lang="en-US" altLang="ko-KR" sz="2000" dirty="0"/>
              <a:t>        break</a:t>
            </a:r>
          </a:p>
          <a:p>
            <a:pPr marL="0" indent="0">
              <a:lnSpc>
                <a:spcPts val="700"/>
              </a:lnSpc>
              <a:buNone/>
            </a:pPr>
            <a:r>
              <a:rPr lang="en-US" altLang="ko-KR" sz="2000" dirty="0" err="1"/>
              <a:t>f.close</a:t>
            </a:r>
            <a:r>
              <a:rPr lang="en-US" altLang="ko-KR" sz="2000" dirty="0"/>
              <a:t>()</a:t>
            </a:r>
            <a:endParaRPr lang="ko-KR" altLang="en-US" sz="2000" dirty="0"/>
          </a:p>
        </p:txBody>
      </p:sp>
      <p:sp>
        <p:nvSpPr>
          <p:cNvPr id="3" name="바닥글 개체 틀 2">
            <a:extLst>
              <a:ext uri="{FF2B5EF4-FFF2-40B4-BE49-F238E27FC236}">
                <a16:creationId xmlns:a16="http://schemas.microsoft.com/office/drawing/2014/main" id="{64AB5396-30F4-4C91-AF4B-ED4EEC3EE2F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036C2A7-4DA5-4DF9-8670-ECA5B31CD0D5}"/>
              </a:ext>
            </a:extLst>
          </p:cNvPr>
          <p:cNvSpPr>
            <a:spLocks noGrp="1"/>
          </p:cNvSpPr>
          <p:nvPr>
            <p:ph type="sldNum" sz="quarter" idx="11"/>
          </p:nvPr>
        </p:nvSpPr>
        <p:spPr/>
        <p:txBody>
          <a:bodyPr/>
          <a:lstStyle/>
          <a:p>
            <a:r>
              <a:rPr lang="ko-KR" altLang="en-US"/>
              <a:t> </a:t>
            </a:r>
            <a:fld id="{6280F36F-71BF-49B8-9E8F-C9B7AF481C74}" type="slidenum">
              <a:rPr lang="ko-KR" altLang="en-US" smtClean="0"/>
              <a:pPr/>
              <a:t>81</a:t>
            </a:fld>
            <a:endParaRPr lang="en-US" altLang="ko-KR" dirty="0"/>
          </a:p>
        </p:txBody>
      </p:sp>
      <p:sp>
        <p:nvSpPr>
          <p:cNvPr id="5" name="제목 4">
            <a:extLst>
              <a:ext uri="{FF2B5EF4-FFF2-40B4-BE49-F238E27FC236}">
                <a16:creationId xmlns:a16="http://schemas.microsoft.com/office/drawing/2014/main" id="{E91909ED-335B-4BFC-AE3F-60C5B297657B}"/>
              </a:ext>
            </a:extLst>
          </p:cNvPr>
          <p:cNvSpPr>
            <a:spLocks noGrp="1"/>
          </p:cNvSpPr>
          <p:nvPr>
            <p:ph type="title"/>
          </p:nvPr>
        </p:nvSpPr>
        <p:spPr/>
        <p:txBody>
          <a:bodyPr/>
          <a:lstStyle/>
          <a:p>
            <a:r>
              <a:rPr lang="en-US" altLang="ko-KR" dirty="0"/>
              <a:t>CSV </a:t>
            </a:r>
            <a:r>
              <a:rPr lang="ko-KR" altLang="en-US" dirty="0"/>
              <a:t>파일에서 데이터 </a:t>
            </a:r>
            <a:r>
              <a:rPr lang="ko-KR" altLang="en-US" dirty="0" err="1"/>
              <a:t>읽어오기</a:t>
            </a:r>
            <a:endParaRPr lang="ko-KR" altLang="en-US" dirty="0"/>
          </a:p>
        </p:txBody>
      </p:sp>
    </p:spTree>
    <p:extLst>
      <p:ext uri="{BB962C8B-B14F-4D97-AF65-F5344CB8AC3E}">
        <p14:creationId xmlns:p14="http://schemas.microsoft.com/office/powerpoint/2010/main" val="1130882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C4D1F827-82CF-4CEA-B41A-DE3C51D1E9E9}"/>
              </a:ext>
            </a:extLst>
          </p:cNvPr>
          <p:cNvSpPr>
            <a:spLocks noGrp="1"/>
          </p:cNvSpPr>
          <p:nvPr>
            <p:ph idx="1"/>
          </p:nvPr>
        </p:nvSpPr>
        <p:spPr/>
        <p:txBody>
          <a:bodyPr>
            <a:normAutofit/>
          </a:bodyPr>
          <a:lstStyle/>
          <a:p>
            <a:r>
              <a:rPr lang="ko-KR" altLang="en-US" dirty="0" err="1"/>
              <a:t>첫행을</a:t>
            </a:r>
            <a:r>
              <a:rPr lang="ko-KR" altLang="en-US" dirty="0"/>
              <a:t> </a:t>
            </a:r>
            <a:r>
              <a:rPr lang="en-US" altLang="ko-KR" dirty="0"/>
              <a:t>header </a:t>
            </a:r>
            <a:r>
              <a:rPr lang="ko-KR" altLang="en-US" dirty="0"/>
              <a:t>에 저장하고 나머지 데이터만 출력하기</a:t>
            </a:r>
            <a:endParaRPr lang="en-US" altLang="ko-KR" dirty="0"/>
          </a:p>
          <a:p>
            <a:endParaRPr lang="en-US" altLang="ko-KR" dirty="0"/>
          </a:p>
          <a:p>
            <a:pPr marL="0" indent="0">
              <a:lnSpc>
                <a:spcPts val="1000"/>
              </a:lnSpc>
              <a:buNone/>
            </a:pPr>
            <a:r>
              <a:rPr lang="en-US" altLang="ko-KR" sz="2000" dirty="0"/>
              <a:t>import csv</a:t>
            </a:r>
          </a:p>
          <a:p>
            <a:pPr marL="0" indent="0">
              <a:lnSpc>
                <a:spcPts val="1000"/>
              </a:lnSpc>
              <a:buNone/>
            </a:pPr>
            <a:r>
              <a:rPr lang="en-US" altLang="ko-KR" sz="2000" dirty="0"/>
              <a:t>f = open('seoul.csv’)	# ‘r’, encoding=‘cp949’ </a:t>
            </a:r>
            <a:r>
              <a:rPr lang="ko-KR" altLang="en-US" sz="2000" dirty="0"/>
              <a:t>생략가능</a:t>
            </a:r>
            <a:endParaRPr lang="en-US" altLang="ko-KR" sz="2000" dirty="0"/>
          </a:p>
          <a:p>
            <a:pPr marL="0" indent="0">
              <a:lnSpc>
                <a:spcPts val="1000"/>
              </a:lnSpc>
              <a:buNone/>
            </a:pPr>
            <a:r>
              <a:rPr lang="en-US" altLang="ko-KR" sz="2000" dirty="0"/>
              <a:t>data = </a:t>
            </a:r>
            <a:r>
              <a:rPr lang="en-US" altLang="ko-KR" sz="2000" dirty="0" err="1"/>
              <a:t>csv.reader</a:t>
            </a:r>
            <a:r>
              <a:rPr lang="en-US" altLang="ko-KR" sz="2000" dirty="0"/>
              <a:t>(f)	# delimiter=‘,’ </a:t>
            </a:r>
            <a:r>
              <a:rPr lang="ko-KR" altLang="en-US" sz="2000" dirty="0"/>
              <a:t>생략 가능</a:t>
            </a:r>
            <a:endParaRPr lang="en-US" altLang="ko-KR" sz="2000" dirty="0"/>
          </a:p>
          <a:p>
            <a:pPr marL="0" indent="0">
              <a:lnSpc>
                <a:spcPts val="1000"/>
              </a:lnSpc>
              <a:buNone/>
            </a:pPr>
            <a:r>
              <a:rPr lang="en-US" altLang="ko-KR" sz="2000" dirty="0">
                <a:solidFill>
                  <a:schemeClr val="accent1"/>
                </a:solidFill>
              </a:rPr>
              <a:t>header=next(data)</a:t>
            </a:r>
            <a:r>
              <a:rPr lang="en-US" altLang="ko-KR" sz="2000" dirty="0"/>
              <a:t>   	# next() </a:t>
            </a:r>
            <a:r>
              <a:rPr lang="ko-KR" altLang="en-US" sz="2000" dirty="0"/>
              <a:t>함수는 한 행을 읽고 다음 행으로 이동함</a:t>
            </a:r>
            <a:endParaRPr lang="en-US" altLang="ko-KR" sz="2000" dirty="0"/>
          </a:p>
          <a:p>
            <a:pPr marL="0" indent="0">
              <a:lnSpc>
                <a:spcPts val="1000"/>
              </a:lnSpc>
              <a:buNone/>
            </a:pPr>
            <a:endParaRPr lang="en-US" altLang="ko-KR" sz="2000" dirty="0"/>
          </a:p>
          <a:p>
            <a:pPr marL="0" indent="0">
              <a:lnSpc>
                <a:spcPts val="1000"/>
              </a:lnSpc>
              <a:buNone/>
            </a:pPr>
            <a:r>
              <a:rPr lang="en-US" altLang="ko-KR" sz="2000" dirty="0" err="1"/>
              <a:t>cnt</a:t>
            </a:r>
            <a:r>
              <a:rPr lang="en-US" altLang="ko-KR" sz="2000" dirty="0"/>
              <a:t> = 0</a:t>
            </a:r>
          </a:p>
          <a:p>
            <a:pPr marL="0" indent="0">
              <a:lnSpc>
                <a:spcPts val="1000"/>
              </a:lnSpc>
              <a:buNone/>
            </a:pPr>
            <a:r>
              <a:rPr lang="en-US" altLang="ko-KR" sz="2000" dirty="0"/>
              <a:t>for row in data :</a:t>
            </a:r>
          </a:p>
          <a:p>
            <a:pPr marL="0" indent="0">
              <a:lnSpc>
                <a:spcPts val="1000"/>
              </a:lnSpc>
              <a:buNone/>
            </a:pPr>
            <a:r>
              <a:rPr lang="en-US" altLang="ko-KR" sz="2000" dirty="0"/>
              <a:t>    if </a:t>
            </a:r>
            <a:r>
              <a:rPr lang="en-US" altLang="ko-KR" sz="2000" dirty="0" err="1"/>
              <a:t>cnt</a:t>
            </a:r>
            <a:r>
              <a:rPr lang="en-US" altLang="ko-KR" sz="2000" dirty="0"/>
              <a:t> &lt;= 5 :</a:t>
            </a:r>
          </a:p>
          <a:p>
            <a:pPr marL="0" indent="0">
              <a:lnSpc>
                <a:spcPts val="1000"/>
              </a:lnSpc>
              <a:buNone/>
            </a:pPr>
            <a:r>
              <a:rPr lang="en-US" altLang="ko-KR" sz="2000" dirty="0"/>
              <a:t>        print(row)</a:t>
            </a:r>
          </a:p>
          <a:p>
            <a:pPr marL="0" indent="0">
              <a:lnSpc>
                <a:spcPts val="1000"/>
              </a:lnSpc>
              <a:buNone/>
            </a:pPr>
            <a:r>
              <a:rPr lang="en-US" altLang="ko-KR" sz="2000" dirty="0"/>
              <a:t>        </a:t>
            </a:r>
            <a:r>
              <a:rPr lang="en-US" altLang="ko-KR" sz="2000" dirty="0" err="1"/>
              <a:t>cnt</a:t>
            </a:r>
            <a:r>
              <a:rPr lang="en-US" altLang="ko-KR" sz="2000" dirty="0"/>
              <a:t> += 1</a:t>
            </a:r>
          </a:p>
          <a:p>
            <a:pPr marL="0" indent="0">
              <a:lnSpc>
                <a:spcPts val="1000"/>
              </a:lnSpc>
              <a:buNone/>
            </a:pPr>
            <a:r>
              <a:rPr lang="en-US" altLang="ko-KR" sz="2000" dirty="0"/>
              <a:t>    else :</a:t>
            </a:r>
          </a:p>
          <a:p>
            <a:pPr marL="0" indent="0">
              <a:lnSpc>
                <a:spcPts val="1000"/>
              </a:lnSpc>
              <a:buNone/>
            </a:pPr>
            <a:r>
              <a:rPr lang="en-US" altLang="ko-KR" sz="2000" dirty="0"/>
              <a:t>        break</a:t>
            </a:r>
          </a:p>
          <a:p>
            <a:pPr marL="0" indent="0">
              <a:lnSpc>
                <a:spcPts val="1000"/>
              </a:lnSpc>
              <a:buNone/>
            </a:pPr>
            <a:r>
              <a:rPr lang="en-US" altLang="ko-KR" sz="2000" dirty="0" err="1"/>
              <a:t>f.close</a:t>
            </a:r>
            <a:r>
              <a:rPr lang="en-US" altLang="ko-KR" sz="2000" dirty="0"/>
              <a:t>()</a:t>
            </a:r>
            <a:endParaRPr lang="ko-KR" altLang="en-US" sz="2000" dirty="0"/>
          </a:p>
        </p:txBody>
      </p:sp>
      <p:sp>
        <p:nvSpPr>
          <p:cNvPr id="3" name="바닥글 개체 틀 2">
            <a:extLst>
              <a:ext uri="{FF2B5EF4-FFF2-40B4-BE49-F238E27FC236}">
                <a16:creationId xmlns:a16="http://schemas.microsoft.com/office/drawing/2014/main" id="{64AB5396-30F4-4C91-AF4B-ED4EEC3EE2F4}"/>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7036C2A7-4DA5-4DF9-8670-ECA5B31CD0D5}"/>
              </a:ext>
            </a:extLst>
          </p:cNvPr>
          <p:cNvSpPr>
            <a:spLocks noGrp="1"/>
          </p:cNvSpPr>
          <p:nvPr>
            <p:ph type="sldNum" sz="quarter" idx="11"/>
          </p:nvPr>
        </p:nvSpPr>
        <p:spPr/>
        <p:txBody>
          <a:bodyPr/>
          <a:lstStyle/>
          <a:p>
            <a:r>
              <a:rPr lang="ko-KR" altLang="en-US"/>
              <a:t> </a:t>
            </a:r>
            <a:fld id="{6280F36F-71BF-49B8-9E8F-C9B7AF481C74}" type="slidenum">
              <a:rPr lang="ko-KR" altLang="en-US" smtClean="0"/>
              <a:pPr/>
              <a:t>82</a:t>
            </a:fld>
            <a:endParaRPr lang="en-US" altLang="ko-KR" dirty="0"/>
          </a:p>
        </p:txBody>
      </p:sp>
      <p:sp>
        <p:nvSpPr>
          <p:cNvPr id="5" name="제목 4">
            <a:extLst>
              <a:ext uri="{FF2B5EF4-FFF2-40B4-BE49-F238E27FC236}">
                <a16:creationId xmlns:a16="http://schemas.microsoft.com/office/drawing/2014/main" id="{E91909ED-335B-4BFC-AE3F-60C5B297657B}"/>
              </a:ext>
            </a:extLst>
          </p:cNvPr>
          <p:cNvSpPr>
            <a:spLocks noGrp="1"/>
          </p:cNvSpPr>
          <p:nvPr>
            <p:ph type="title"/>
          </p:nvPr>
        </p:nvSpPr>
        <p:spPr/>
        <p:txBody>
          <a:bodyPr/>
          <a:lstStyle/>
          <a:p>
            <a:r>
              <a:rPr lang="en-US" altLang="ko-KR" dirty="0"/>
              <a:t>CSV </a:t>
            </a:r>
            <a:r>
              <a:rPr lang="ko-KR" altLang="en-US" dirty="0"/>
              <a:t>파일에서 데이터 </a:t>
            </a:r>
            <a:r>
              <a:rPr lang="ko-KR" altLang="en-US" dirty="0" err="1"/>
              <a:t>읽어오기</a:t>
            </a:r>
            <a:endParaRPr lang="ko-KR" altLang="en-US" dirty="0"/>
          </a:p>
        </p:txBody>
      </p:sp>
    </p:spTree>
    <p:extLst>
      <p:ext uri="{BB962C8B-B14F-4D97-AF65-F5344CB8AC3E}">
        <p14:creationId xmlns:p14="http://schemas.microsoft.com/office/powerpoint/2010/main" val="4409127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261254E-DA0A-4A7A-A526-0B3D7BBBA99E}"/>
              </a:ext>
            </a:extLst>
          </p:cNvPr>
          <p:cNvSpPr>
            <a:spLocks noGrp="1"/>
          </p:cNvSpPr>
          <p:nvPr>
            <p:ph idx="1"/>
          </p:nvPr>
        </p:nvSpPr>
        <p:spPr/>
        <p:txBody>
          <a:bodyPr/>
          <a:lstStyle/>
          <a:p>
            <a:r>
              <a:rPr lang="ko-KR" altLang="en-US" dirty="0"/>
              <a:t>순서도는</a:t>
            </a:r>
            <a:r>
              <a:rPr lang="en-US" altLang="ko-KR" dirty="0"/>
              <a:t>?</a:t>
            </a:r>
            <a:endParaRPr lang="ko-KR" altLang="en-US" dirty="0"/>
          </a:p>
        </p:txBody>
      </p:sp>
      <p:sp>
        <p:nvSpPr>
          <p:cNvPr id="3" name="바닥글 개체 틀 2">
            <a:extLst>
              <a:ext uri="{FF2B5EF4-FFF2-40B4-BE49-F238E27FC236}">
                <a16:creationId xmlns:a16="http://schemas.microsoft.com/office/drawing/2014/main" id="{9207638D-34CF-4092-BF21-DC2F93EB9BE1}"/>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3AA94555-854B-4DAD-BD8D-AA7AE9B5A40F}"/>
              </a:ext>
            </a:extLst>
          </p:cNvPr>
          <p:cNvSpPr>
            <a:spLocks noGrp="1"/>
          </p:cNvSpPr>
          <p:nvPr>
            <p:ph type="sldNum" sz="quarter" idx="11"/>
          </p:nvPr>
        </p:nvSpPr>
        <p:spPr/>
        <p:txBody>
          <a:bodyPr/>
          <a:lstStyle/>
          <a:p>
            <a:r>
              <a:rPr lang="ko-KR" altLang="en-US"/>
              <a:t> </a:t>
            </a:r>
            <a:fld id="{6280F36F-71BF-49B8-9E8F-C9B7AF481C74}" type="slidenum">
              <a:rPr lang="ko-KR" altLang="en-US" smtClean="0"/>
              <a:pPr/>
              <a:t>83</a:t>
            </a:fld>
            <a:endParaRPr lang="en-US" altLang="ko-KR" dirty="0"/>
          </a:p>
        </p:txBody>
      </p:sp>
      <p:sp>
        <p:nvSpPr>
          <p:cNvPr id="5" name="제목 4">
            <a:extLst>
              <a:ext uri="{FF2B5EF4-FFF2-40B4-BE49-F238E27FC236}">
                <a16:creationId xmlns:a16="http://schemas.microsoft.com/office/drawing/2014/main" id="{D4070CBF-DC7A-4202-8B84-334AF6AE8726}"/>
              </a:ext>
            </a:extLst>
          </p:cNvPr>
          <p:cNvSpPr>
            <a:spLocks noGrp="1"/>
          </p:cNvSpPr>
          <p:nvPr>
            <p:ph type="title"/>
          </p:nvPr>
        </p:nvSpPr>
        <p:spPr/>
        <p:txBody>
          <a:bodyPr/>
          <a:lstStyle/>
          <a:p>
            <a:r>
              <a:rPr lang="ko-KR" altLang="en-US" dirty="0"/>
              <a:t>가장 더웠던 날은 언제</a:t>
            </a:r>
            <a:r>
              <a:rPr lang="en-US" altLang="ko-KR" dirty="0"/>
              <a:t>?</a:t>
            </a:r>
            <a:endParaRPr lang="ko-KR" altLang="en-US" dirty="0"/>
          </a:p>
        </p:txBody>
      </p:sp>
      <p:sp>
        <p:nvSpPr>
          <p:cNvPr id="6" name="순서도: 데이터 5">
            <a:extLst>
              <a:ext uri="{FF2B5EF4-FFF2-40B4-BE49-F238E27FC236}">
                <a16:creationId xmlns:a16="http://schemas.microsoft.com/office/drawing/2014/main" id="{663450D4-3E0D-477F-A1DE-CA4771B1AA1E}"/>
              </a:ext>
            </a:extLst>
          </p:cNvPr>
          <p:cNvSpPr/>
          <p:nvPr/>
        </p:nvSpPr>
        <p:spPr>
          <a:xfrm>
            <a:off x="952083" y="2840853"/>
            <a:ext cx="3539232" cy="43500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a:t>데이터를 읽어온다</a:t>
            </a:r>
            <a:endParaRPr lang="ko-KR" altLang="en-US" dirty="0"/>
          </a:p>
        </p:txBody>
      </p:sp>
      <p:sp>
        <p:nvSpPr>
          <p:cNvPr id="7" name="순서도: 수행의 시작/종료 6">
            <a:extLst>
              <a:ext uri="{FF2B5EF4-FFF2-40B4-BE49-F238E27FC236}">
                <a16:creationId xmlns:a16="http://schemas.microsoft.com/office/drawing/2014/main" id="{2B6466EE-73C0-4035-9346-2CDDC8FBF3D2}"/>
              </a:ext>
            </a:extLst>
          </p:cNvPr>
          <p:cNvSpPr/>
          <p:nvPr/>
        </p:nvSpPr>
        <p:spPr>
          <a:xfrm>
            <a:off x="2116647" y="2228295"/>
            <a:ext cx="1189606" cy="3728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시 작</a:t>
            </a:r>
          </a:p>
        </p:txBody>
      </p:sp>
      <p:sp>
        <p:nvSpPr>
          <p:cNvPr id="8" name="순서도: 처리 7">
            <a:extLst>
              <a:ext uri="{FF2B5EF4-FFF2-40B4-BE49-F238E27FC236}">
                <a16:creationId xmlns:a16="http://schemas.microsoft.com/office/drawing/2014/main" id="{5DA85120-B981-4AAA-B492-3C773B604CF0}"/>
              </a:ext>
            </a:extLst>
          </p:cNvPr>
          <p:cNvSpPr/>
          <p:nvPr/>
        </p:nvSpPr>
        <p:spPr>
          <a:xfrm>
            <a:off x="676524" y="3563952"/>
            <a:ext cx="4065802" cy="43500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순차적으로 최고 기온 확인</a:t>
            </a:r>
          </a:p>
        </p:txBody>
      </p:sp>
      <p:cxnSp>
        <p:nvCxnSpPr>
          <p:cNvPr id="15" name="직선 연결선 14">
            <a:extLst>
              <a:ext uri="{FF2B5EF4-FFF2-40B4-BE49-F238E27FC236}">
                <a16:creationId xmlns:a16="http://schemas.microsoft.com/office/drawing/2014/main" id="{53150148-ABD7-42B2-A4D5-EB40548EAAB7}"/>
              </a:ext>
            </a:extLst>
          </p:cNvPr>
          <p:cNvCxnSpPr>
            <a:cxnSpLocks/>
            <a:stCxn id="7" idx="2"/>
          </p:cNvCxnSpPr>
          <p:nvPr/>
        </p:nvCxnSpPr>
        <p:spPr>
          <a:xfrm flipH="1">
            <a:off x="2707689" y="2601157"/>
            <a:ext cx="3761" cy="3169330"/>
          </a:xfrm>
          <a:prstGeom prst="line">
            <a:avLst/>
          </a:prstGeom>
        </p:spPr>
        <p:style>
          <a:lnRef idx="1">
            <a:schemeClr val="accent1"/>
          </a:lnRef>
          <a:fillRef idx="0">
            <a:schemeClr val="accent1"/>
          </a:fillRef>
          <a:effectRef idx="0">
            <a:schemeClr val="accent1"/>
          </a:effectRef>
          <a:fontRef idx="minor">
            <a:schemeClr val="tx1"/>
          </a:fontRef>
        </p:style>
      </p:cxnSp>
      <p:sp>
        <p:nvSpPr>
          <p:cNvPr id="16" name="순서도: 처리 15">
            <a:extLst>
              <a:ext uri="{FF2B5EF4-FFF2-40B4-BE49-F238E27FC236}">
                <a16:creationId xmlns:a16="http://schemas.microsoft.com/office/drawing/2014/main" id="{1565D70E-B8A8-4329-AF76-416449CCC3B1}"/>
              </a:ext>
            </a:extLst>
          </p:cNvPr>
          <p:cNvSpPr/>
          <p:nvPr/>
        </p:nvSpPr>
        <p:spPr>
          <a:xfrm>
            <a:off x="676524" y="4235079"/>
            <a:ext cx="4065802" cy="43500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최고 기온인 날짜 저장</a:t>
            </a:r>
          </a:p>
        </p:txBody>
      </p:sp>
      <p:sp>
        <p:nvSpPr>
          <p:cNvPr id="17" name="순서도: 데이터 16">
            <a:extLst>
              <a:ext uri="{FF2B5EF4-FFF2-40B4-BE49-F238E27FC236}">
                <a16:creationId xmlns:a16="http://schemas.microsoft.com/office/drawing/2014/main" id="{4F37FB94-44B7-4394-944F-3A74A477AB44}"/>
              </a:ext>
            </a:extLst>
          </p:cNvPr>
          <p:cNvSpPr/>
          <p:nvPr/>
        </p:nvSpPr>
        <p:spPr>
          <a:xfrm>
            <a:off x="915615" y="5000265"/>
            <a:ext cx="3593627" cy="435006"/>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최종 데이터 출력</a:t>
            </a:r>
          </a:p>
        </p:txBody>
      </p:sp>
      <p:sp>
        <p:nvSpPr>
          <p:cNvPr id="18" name="순서도: 수행의 시작/종료 17">
            <a:extLst>
              <a:ext uri="{FF2B5EF4-FFF2-40B4-BE49-F238E27FC236}">
                <a16:creationId xmlns:a16="http://schemas.microsoft.com/office/drawing/2014/main" id="{6FD0E855-A070-4CB9-B9A8-3FCD49327A15}"/>
              </a:ext>
            </a:extLst>
          </p:cNvPr>
          <p:cNvSpPr/>
          <p:nvPr/>
        </p:nvSpPr>
        <p:spPr>
          <a:xfrm>
            <a:off x="2116647" y="5637321"/>
            <a:ext cx="1189606" cy="37286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a:t>끝</a:t>
            </a:r>
          </a:p>
        </p:txBody>
      </p:sp>
      <p:sp>
        <p:nvSpPr>
          <p:cNvPr id="19" name="TextBox 18">
            <a:extLst>
              <a:ext uri="{FF2B5EF4-FFF2-40B4-BE49-F238E27FC236}">
                <a16:creationId xmlns:a16="http://schemas.microsoft.com/office/drawing/2014/main" id="{9EE232D0-6701-4EC6-B43F-6A4CCED659E2}"/>
              </a:ext>
            </a:extLst>
          </p:cNvPr>
          <p:cNvSpPr txBox="1"/>
          <p:nvPr/>
        </p:nvSpPr>
        <p:spPr>
          <a:xfrm>
            <a:off x="5638966" y="1881272"/>
            <a:ext cx="6123599" cy="2585323"/>
          </a:xfrm>
          <a:prstGeom prst="rect">
            <a:avLst/>
          </a:prstGeom>
          <a:noFill/>
        </p:spPr>
        <p:txBody>
          <a:bodyPr wrap="none" rtlCol="0">
            <a:spAutoFit/>
          </a:bodyPr>
          <a:lstStyle/>
          <a:p>
            <a:r>
              <a:rPr lang="en-US" altLang="ko-KR" dirty="0"/>
              <a:t>import csv</a:t>
            </a:r>
          </a:p>
          <a:p>
            <a:r>
              <a:rPr lang="en-US" altLang="ko-KR" dirty="0"/>
              <a:t>f = open('seoul.csv')</a:t>
            </a:r>
          </a:p>
          <a:p>
            <a:r>
              <a:rPr lang="en-US" altLang="ko-KR" dirty="0"/>
              <a:t>data = </a:t>
            </a:r>
            <a:r>
              <a:rPr lang="en-US" altLang="ko-KR" dirty="0" err="1"/>
              <a:t>csv.reader</a:t>
            </a:r>
            <a:r>
              <a:rPr lang="en-US" altLang="ko-KR" dirty="0"/>
              <a:t>(f)</a:t>
            </a:r>
          </a:p>
          <a:p>
            <a:r>
              <a:rPr lang="en-US" altLang="ko-KR" dirty="0"/>
              <a:t>header=next(data)</a:t>
            </a:r>
          </a:p>
          <a:p>
            <a:endParaRPr lang="en-US" altLang="ko-KR" dirty="0"/>
          </a:p>
          <a:p>
            <a:r>
              <a:rPr lang="en-US" altLang="ko-KR" dirty="0"/>
              <a:t>print("</a:t>
            </a:r>
            <a:r>
              <a:rPr lang="ko-KR" altLang="en-US" dirty="0"/>
              <a:t>이상이 없으면 </a:t>
            </a:r>
            <a:r>
              <a:rPr lang="en-US" altLang="ko-KR" dirty="0"/>
              <a:t>&gt;&gt;&gt; </a:t>
            </a:r>
            <a:r>
              <a:rPr lang="ko-KR" altLang="en-US" dirty="0"/>
              <a:t>출력됨</a:t>
            </a:r>
            <a:r>
              <a:rPr lang="en-US" altLang="ko-KR" dirty="0"/>
              <a:t>")</a:t>
            </a:r>
          </a:p>
          <a:p>
            <a:r>
              <a:rPr lang="en-US" altLang="ko-KR" dirty="0"/>
              <a:t>for row in data :</a:t>
            </a:r>
          </a:p>
          <a:p>
            <a:r>
              <a:rPr lang="en-US" altLang="ko-KR" dirty="0"/>
              <a:t>    </a:t>
            </a:r>
            <a:r>
              <a:rPr lang="en-US" altLang="ko-KR" dirty="0">
                <a:solidFill>
                  <a:schemeClr val="accent5"/>
                </a:solidFill>
              </a:rPr>
              <a:t>row[-1] = float(row[-1])      </a:t>
            </a:r>
            <a:r>
              <a:rPr lang="en-US" altLang="ko-KR" dirty="0"/>
              <a:t># </a:t>
            </a:r>
            <a:r>
              <a:rPr lang="ko-KR" altLang="en-US" dirty="0"/>
              <a:t>최고기온을 실수로 변환</a:t>
            </a:r>
          </a:p>
          <a:p>
            <a:r>
              <a:rPr lang="en-US" altLang="ko-KR" dirty="0" err="1"/>
              <a:t>f.close</a:t>
            </a:r>
            <a:r>
              <a:rPr lang="en-US" altLang="ko-KR" dirty="0"/>
              <a:t>()</a:t>
            </a:r>
            <a:endParaRPr lang="ko-KR" altLang="en-US" dirty="0"/>
          </a:p>
        </p:txBody>
      </p:sp>
      <p:sp>
        <p:nvSpPr>
          <p:cNvPr id="20" name="TextBox 19">
            <a:extLst>
              <a:ext uri="{FF2B5EF4-FFF2-40B4-BE49-F238E27FC236}">
                <a16:creationId xmlns:a16="http://schemas.microsoft.com/office/drawing/2014/main" id="{B643845A-D7C1-4A29-8FF6-2CCDD5A71B71}"/>
              </a:ext>
            </a:extLst>
          </p:cNvPr>
          <p:cNvSpPr txBox="1"/>
          <p:nvPr/>
        </p:nvSpPr>
        <p:spPr>
          <a:xfrm>
            <a:off x="5755341" y="5435271"/>
            <a:ext cx="6195029" cy="369332"/>
          </a:xfrm>
          <a:prstGeom prst="rect">
            <a:avLst/>
          </a:prstGeom>
          <a:noFill/>
        </p:spPr>
        <p:txBody>
          <a:bodyPr wrap="none" rtlCol="0">
            <a:spAutoFit/>
          </a:bodyPr>
          <a:lstStyle/>
          <a:p>
            <a:r>
              <a:rPr lang="en-US" altLang="ko-KR" dirty="0"/>
              <a:t>[‘1950-09-01’, ‘108’, </a:t>
            </a:r>
            <a:r>
              <a:rPr lang="en-US" altLang="ko-KR" dirty="0">
                <a:solidFill>
                  <a:srgbClr val="FF0000"/>
                </a:solidFill>
              </a:rPr>
              <a:t>“,”,” </a:t>
            </a:r>
            <a:r>
              <a:rPr lang="en-US" altLang="ko-KR" dirty="0"/>
              <a:t>] : </a:t>
            </a:r>
            <a:r>
              <a:rPr lang="ko-KR" altLang="en-US" dirty="0"/>
              <a:t>기온 데이터 누락으로 오류발생</a:t>
            </a:r>
          </a:p>
        </p:txBody>
      </p:sp>
    </p:spTree>
    <p:extLst>
      <p:ext uri="{BB962C8B-B14F-4D97-AF65-F5344CB8AC3E}">
        <p14:creationId xmlns:p14="http://schemas.microsoft.com/office/powerpoint/2010/main" val="349987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바닥글 개체 틀 2">
            <a:extLst>
              <a:ext uri="{FF2B5EF4-FFF2-40B4-BE49-F238E27FC236}">
                <a16:creationId xmlns:a16="http://schemas.microsoft.com/office/drawing/2014/main" id="{E02F0825-9664-6405-7161-B87B982B8C4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3E0EB0DC-59D6-0C35-5B12-7E03AF76B37A}"/>
              </a:ext>
            </a:extLst>
          </p:cNvPr>
          <p:cNvSpPr>
            <a:spLocks noGrp="1"/>
          </p:cNvSpPr>
          <p:nvPr>
            <p:ph type="sldNum" sz="quarter" idx="11"/>
          </p:nvPr>
        </p:nvSpPr>
        <p:spPr/>
        <p:txBody>
          <a:bodyPr/>
          <a:lstStyle/>
          <a:p>
            <a:r>
              <a:rPr lang="ko-KR" altLang="en-US"/>
              <a:t> </a:t>
            </a:r>
            <a:fld id="{6280F36F-71BF-49B8-9E8F-C9B7AF481C74}" type="slidenum">
              <a:rPr lang="ko-KR" altLang="en-US" smtClean="0"/>
              <a:pPr/>
              <a:t>84</a:t>
            </a:fld>
            <a:endParaRPr lang="en-US" altLang="ko-KR" dirty="0"/>
          </a:p>
        </p:txBody>
      </p:sp>
      <p:sp>
        <p:nvSpPr>
          <p:cNvPr id="5" name="제목 4">
            <a:extLst>
              <a:ext uri="{FF2B5EF4-FFF2-40B4-BE49-F238E27FC236}">
                <a16:creationId xmlns:a16="http://schemas.microsoft.com/office/drawing/2014/main" id="{E5042667-D549-91BC-EBA4-A46020CCC8B5}"/>
              </a:ext>
            </a:extLst>
          </p:cNvPr>
          <p:cNvSpPr>
            <a:spLocks noGrp="1"/>
          </p:cNvSpPr>
          <p:nvPr>
            <p:ph type="title"/>
          </p:nvPr>
        </p:nvSpPr>
        <p:spPr/>
        <p:txBody>
          <a:bodyPr/>
          <a:lstStyle/>
          <a:p>
            <a:r>
              <a:rPr lang="ko-KR" altLang="en-US" dirty="0" err="1"/>
              <a:t>최고값</a:t>
            </a:r>
            <a:r>
              <a:rPr lang="en-US" altLang="ko-KR" dirty="0"/>
              <a:t>, </a:t>
            </a:r>
            <a:r>
              <a:rPr lang="ko-KR" altLang="en-US" dirty="0" err="1"/>
              <a:t>최저값</a:t>
            </a:r>
            <a:r>
              <a:rPr lang="ko-KR" altLang="en-US" dirty="0"/>
              <a:t> 구하기</a:t>
            </a:r>
          </a:p>
        </p:txBody>
      </p:sp>
      <p:sp>
        <p:nvSpPr>
          <p:cNvPr id="6" name="TextBox 5">
            <a:extLst>
              <a:ext uri="{FF2B5EF4-FFF2-40B4-BE49-F238E27FC236}">
                <a16:creationId xmlns:a16="http://schemas.microsoft.com/office/drawing/2014/main" id="{5136F620-0668-F166-9F26-0B1F555A0B6A}"/>
              </a:ext>
            </a:extLst>
          </p:cNvPr>
          <p:cNvSpPr txBox="1"/>
          <p:nvPr/>
        </p:nvSpPr>
        <p:spPr>
          <a:xfrm>
            <a:off x="788892" y="1864659"/>
            <a:ext cx="5067413" cy="3416320"/>
          </a:xfrm>
          <a:prstGeom prst="rect">
            <a:avLst/>
          </a:prstGeom>
          <a:solidFill>
            <a:schemeClr val="accent4">
              <a:lumMod val="20000"/>
              <a:lumOff val="80000"/>
            </a:schemeClr>
          </a:solidFill>
        </p:spPr>
        <p:txBody>
          <a:bodyPr wrap="none" rtlCol="0">
            <a:spAutoFit/>
          </a:bodyPr>
          <a:lstStyle/>
          <a:p>
            <a:r>
              <a:rPr lang="en-US" altLang="ko-KR" dirty="0"/>
              <a:t># 0~999 </a:t>
            </a:r>
            <a:r>
              <a:rPr lang="ko-KR" altLang="en-US" dirty="0"/>
              <a:t>사이 </a:t>
            </a:r>
            <a:r>
              <a:rPr lang="ko-KR" altLang="en-US" dirty="0" err="1"/>
              <a:t>최고값</a:t>
            </a:r>
            <a:r>
              <a:rPr lang="ko-KR" altLang="en-US" dirty="0"/>
              <a:t> 구하기</a:t>
            </a:r>
            <a:endParaRPr lang="en-US" altLang="ko-KR" dirty="0"/>
          </a:p>
          <a:p>
            <a:endParaRPr lang="en-US" altLang="ko-KR" dirty="0"/>
          </a:p>
          <a:p>
            <a:r>
              <a:rPr lang="en-US" altLang="ko-KR" dirty="0"/>
              <a:t>import random</a:t>
            </a:r>
          </a:p>
          <a:p>
            <a:endParaRPr lang="en-US" altLang="ko-KR" dirty="0"/>
          </a:p>
          <a:p>
            <a:r>
              <a:rPr lang="en-US" altLang="ko-KR" dirty="0" err="1"/>
              <a:t>max_num</a:t>
            </a:r>
            <a:r>
              <a:rPr lang="en-US" altLang="ko-KR" dirty="0"/>
              <a:t> = (   )</a:t>
            </a:r>
          </a:p>
          <a:p>
            <a:r>
              <a:rPr lang="en-US" altLang="ko-KR" dirty="0"/>
              <a:t>for </a:t>
            </a:r>
            <a:r>
              <a:rPr lang="en-US" altLang="ko-KR" dirty="0" err="1"/>
              <a:t>i</a:t>
            </a:r>
            <a:r>
              <a:rPr lang="en-US" altLang="ko-KR" dirty="0"/>
              <a:t> in range (0, 100) :</a:t>
            </a:r>
          </a:p>
          <a:p>
            <a:r>
              <a:rPr lang="en-US" altLang="ko-KR" dirty="0"/>
              <a:t>    </a:t>
            </a:r>
            <a:r>
              <a:rPr lang="en-US" altLang="ko-KR" dirty="0" err="1"/>
              <a:t>random_num</a:t>
            </a:r>
            <a:r>
              <a:rPr lang="en-US" altLang="ko-KR" dirty="0"/>
              <a:t> = </a:t>
            </a:r>
            <a:r>
              <a:rPr lang="en-US" altLang="ko-KR" dirty="0" err="1"/>
              <a:t>random.randrange</a:t>
            </a:r>
            <a:r>
              <a:rPr lang="en-US" altLang="ko-KR" dirty="0"/>
              <a:t>(0, 1000)</a:t>
            </a:r>
          </a:p>
          <a:p>
            <a:r>
              <a:rPr lang="en-US" altLang="ko-KR" dirty="0"/>
              <a:t>    if (  ) &gt; (  ) :</a:t>
            </a:r>
          </a:p>
          <a:p>
            <a:r>
              <a:rPr lang="en-US" altLang="ko-KR" dirty="0"/>
              <a:t>        (  ) = (  )</a:t>
            </a:r>
          </a:p>
          <a:p>
            <a:endParaRPr lang="en-US" altLang="ko-KR" dirty="0"/>
          </a:p>
          <a:p>
            <a:r>
              <a:rPr lang="en-US" altLang="ko-KR" dirty="0"/>
              <a:t>print("</a:t>
            </a:r>
            <a:r>
              <a:rPr lang="ko-KR" altLang="en-US" dirty="0"/>
              <a:t>가장 큰 수는 </a:t>
            </a:r>
            <a:r>
              <a:rPr lang="en-US" altLang="ko-KR" dirty="0"/>
              <a:t>: ", </a:t>
            </a:r>
            <a:r>
              <a:rPr lang="en-US" altLang="ko-KR" dirty="0" err="1"/>
              <a:t>max_num</a:t>
            </a:r>
            <a:r>
              <a:rPr lang="en-US" altLang="ko-KR" dirty="0"/>
              <a:t>)</a:t>
            </a:r>
          </a:p>
          <a:p>
            <a:endParaRPr lang="ko-KR" altLang="en-US" dirty="0"/>
          </a:p>
        </p:txBody>
      </p:sp>
      <p:sp>
        <p:nvSpPr>
          <p:cNvPr id="7" name="TextBox 6">
            <a:extLst>
              <a:ext uri="{FF2B5EF4-FFF2-40B4-BE49-F238E27FC236}">
                <a16:creationId xmlns:a16="http://schemas.microsoft.com/office/drawing/2014/main" id="{A0098E20-69F1-9960-16E0-377A0779A88A}"/>
              </a:ext>
            </a:extLst>
          </p:cNvPr>
          <p:cNvSpPr txBox="1"/>
          <p:nvPr/>
        </p:nvSpPr>
        <p:spPr>
          <a:xfrm>
            <a:off x="6364939" y="1864659"/>
            <a:ext cx="5067413" cy="3416320"/>
          </a:xfrm>
          <a:prstGeom prst="rect">
            <a:avLst/>
          </a:prstGeom>
          <a:solidFill>
            <a:schemeClr val="accent5">
              <a:lumMod val="20000"/>
              <a:lumOff val="80000"/>
            </a:schemeClr>
          </a:solidFill>
        </p:spPr>
        <p:txBody>
          <a:bodyPr wrap="none" rtlCol="0">
            <a:spAutoFit/>
          </a:bodyPr>
          <a:lstStyle/>
          <a:p>
            <a:r>
              <a:rPr lang="en-US" altLang="ko-KR" dirty="0"/>
              <a:t># 0~999 </a:t>
            </a:r>
            <a:r>
              <a:rPr lang="ko-KR" altLang="en-US" dirty="0"/>
              <a:t>사이 </a:t>
            </a:r>
            <a:r>
              <a:rPr lang="ko-KR" altLang="en-US" dirty="0" err="1"/>
              <a:t>최저값</a:t>
            </a:r>
            <a:r>
              <a:rPr lang="ko-KR" altLang="en-US" dirty="0"/>
              <a:t> 구하기</a:t>
            </a:r>
            <a:endParaRPr lang="en-US" altLang="ko-KR" dirty="0"/>
          </a:p>
          <a:p>
            <a:endParaRPr lang="en-US" altLang="ko-KR" dirty="0"/>
          </a:p>
          <a:p>
            <a:r>
              <a:rPr lang="en-US" altLang="ko-KR" dirty="0"/>
              <a:t>import random</a:t>
            </a:r>
          </a:p>
          <a:p>
            <a:endParaRPr lang="en-US" altLang="ko-KR" dirty="0"/>
          </a:p>
          <a:p>
            <a:r>
              <a:rPr lang="en-US" altLang="ko-KR" dirty="0" err="1"/>
              <a:t>min_num</a:t>
            </a:r>
            <a:r>
              <a:rPr lang="en-US" altLang="ko-KR" dirty="0"/>
              <a:t> = (   )</a:t>
            </a:r>
          </a:p>
          <a:p>
            <a:r>
              <a:rPr lang="en-US" altLang="ko-KR" dirty="0"/>
              <a:t>for </a:t>
            </a:r>
            <a:r>
              <a:rPr lang="en-US" altLang="ko-KR" dirty="0" err="1"/>
              <a:t>i</a:t>
            </a:r>
            <a:r>
              <a:rPr lang="en-US" altLang="ko-KR" dirty="0"/>
              <a:t> in range (0, 100) :</a:t>
            </a:r>
          </a:p>
          <a:p>
            <a:r>
              <a:rPr lang="en-US" altLang="ko-KR" dirty="0"/>
              <a:t>    </a:t>
            </a:r>
            <a:r>
              <a:rPr lang="en-US" altLang="ko-KR" dirty="0" err="1"/>
              <a:t>random_num</a:t>
            </a:r>
            <a:r>
              <a:rPr lang="en-US" altLang="ko-KR" dirty="0"/>
              <a:t> = </a:t>
            </a:r>
            <a:r>
              <a:rPr lang="en-US" altLang="ko-KR" dirty="0" err="1"/>
              <a:t>random.randrange</a:t>
            </a:r>
            <a:r>
              <a:rPr lang="en-US" altLang="ko-KR" dirty="0"/>
              <a:t>(0, 1000)</a:t>
            </a:r>
          </a:p>
          <a:p>
            <a:r>
              <a:rPr lang="en-US" altLang="ko-KR" dirty="0"/>
              <a:t>    if (  ) &gt; (  ) :</a:t>
            </a:r>
          </a:p>
          <a:p>
            <a:r>
              <a:rPr lang="en-US" altLang="ko-KR" dirty="0"/>
              <a:t>        (  ) = (  )</a:t>
            </a:r>
          </a:p>
          <a:p>
            <a:endParaRPr lang="en-US" altLang="ko-KR" dirty="0"/>
          </a:p>
          <a:p>
            <a:r>
              <a:rPr lang="en-US" altLang="ko-KR" dirty="0"/>
              <a:t>print("</a:t>
            </a:r>
            <a:r>
              <a:rPr lang="ko-KR" altLang="en-US" dirty="0"/>
              <a:t>가장 작은 수는 </a:t>
            </a:r>
            <a:r>
              <a:rPr lang="en-US" altLang="ko-KR" dirty="0"/>
              <a:t>: ＂, </a:t>
            </a:r>
            <a:r>
              <a:rPr lang="en-US" altLang="ko-KR" dirty="0" err="1"/>
              <a:t>min_num</a:t>
            </a:r>
            <a:r>
              <a:rPr lang="en-US" altLang="ko-KR" dirty="0"/>
              <a:t>)</a:t>
            </a:r>
          </a:p>
          <a:p>
            <a:endParaRPr lang="ko-KR" altLang="en-US" dirty="0"/>
          </a:p>
        </p:txBody>
      </p:sp>
    </p:spTree>
    <p:extLst>
      <p:ext uri="{BB962C8B-B14F-4D97-AF65-F5344CB8AC3E}">
        <p14:creationId xmlns:p14="http://schemas.microsoft.com/office/powerpoint/2010/main" val="1967041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69409BDB-8316-19E9-F35B-A1912D6E88A1}"/>
              </a:ext>
            </a:extLst>
          </p:cNvPr>
          <p:cNvSpPr>
            <a:spLocks noGrp="1"/>
          </p:cNvSpPr>
          <p:nvPr>
            <p:ph type="title"/>
          </p:nvPr>
        </p:nvSpPr>
        <p:spPr/>
        <p:txBody>
          <a:bodyPr/>
          <a:lstStyle/>
          <a:p>
            <a:r>
              <a:rPr lang="ko-KR" altLang="en-US" dirty="0"/>
              <a:t>수고하셨습니다</a:t>
            </a:r>
            <a:r>
              <a:rPr lang="en-US" altLang="ko-KR" dirty="0"/>
              <a:t>.</a:t>
            </a:r>
            <a:br>
              <a:rPr lang="en-US" altLang="ko-KR" dirty="0"/>
            </a:br>
            <a:endParaRPr lang="ko-KR" altLang="en-US" dirty="0"/>
          </a:p>
        </p:txBody>
      </p:sp>
      <p:sp>
        <p:nvSpPr>
          <p:cNvPr id="7" name="텍스트 개체 틀 6">
            <a:extLst>
              <a:ext uri="{FF2B5EF4-FFF2-40B4-BE49-F238E27FC236}">
                <a16:creationId xmlns:a16="http://schemas.microsoft.com/office/drawing/2014/main" id="{111585E5-CA52-D4F0-ECEF-DFAC30F8379F}"/>
              </a:ext>
            </a:extLst>
          </p:cNvPr>
          <p:cNvSpPr>
            <a:spLocks noGrp="1"/>
          </p:cNvSpPr>
          <p:nvPr>
            <p:ph type="body" idx="1"/>
          </p:nvPr>
        </p:nvSpPr>
        <p:spPr/>
        <p:txBody>
          <a:bodyPr/>
          <a:lstStyle/>
          <a:p>
            <a:r>
              <a:rPr lang="ko-KR" altLang="en-US" dirty="0"/>
              <a:t>앞으로 남은 대학 생활에서 좋은 경험과 알찬 지식 많이 </a:t>
            </a:r>
            <a:r>
              <a:rPr lang="ko-KR" altLang="en-US" dirty="0" err="1"/>
              <a:t>얻어가기</a:t>
            </a:r>
            <a:r>
              <a:rPr lang="ko-KR" altLang="en-US" dirty="0"/>
              <a:t> 바랍니다</a:t>
            </a:r>
            <a:r>
              <a:rPr lang="en-US" altLang="ko-KR" dirty="0"/>
              <a:t>.</a:t>
            </a:r>
          </a:p>
          <a:p>
            <a:endParaRPr lang="en-US" altLang="ko-KR" dirty="0"/>
          </a:p>
          <a:p>
            <a:r>
              <a:rPr lang="ko-KR" altLang="en-US" dirty="0"/>
              <a:t>궁금한 사항은 언제든지 연락주세요</a:t>
            </a:r>
            <a:r>
              <a:rPr lang="en-US" altLang="ko-KR" dirty="0"/>
              <a:t>!     </a:t>
            </a:r>
            <a:r>
              <a:rPr lang="ko-KR" altLang="en-US" dirty="0"/>
              <a:t>박헌규 교수</a:t>
            </a:r>
            <a:r>
              <a:rPr lang="en-US" altLang="ko-KR" dirty="0"/>
              <a:t>.</a:t>
            </a:r>
            <a:endParaRPr lang="ko-KR" altLang="en-US" dirty="0"/>
          </a:p>
        </p:txBody>
      </p:sp>
      <p:sp>
        <p:nvSpPr>
          <p:cNvPr id="4" name="슬라이드 번호 개체 틀 3">
            <a:extLst>
              <a:ext uri="{FF2B5EF4-FFF2-40B4-BE49-F238E27FC236}">
                <a16:creationId xmlns:a16="http://schemas.microsoft.com/office/drawing/2014/main" id="{19325ECD-4EE0-9264-229E-AC103B6BE909}"/>
              </a:ext>
            </a:extLst>
          </p:cNvPr>
          <p:cNvSpPr>
            <a:spLocks noGrp="1"/>
          </p:cNvSpPr>
          <p:nvPr>
            <p:ph type="sldNum" sz="quarter" idx="12"/>
          </p:nvPr>
        </p:nvSpPr>
        <p:spPr/>
        <p:txBody>
          <a:bodyPr/>
          <a:lstStyle/>
          <a:p>
            <a:r>
              <a:rPr lang="ko-KR" altLang="en-US"/>
              <a:t> </a:t>
            </a:r>
            <a:fld id="{6280F36F-71BF-49B8-9E8F-C9B7AF481C74}" type="slidenum">
              <a:rPr lang="ko-KR" altLang="en-US" smtClean="0"/>
              <a:pPr/>
              <a:t>85</a:t>
            </a:fld>
            <a:endParaRPr lang="ko-KR" altLang="en-US" dirty="0"/>
          </a:p>
        </p:txBody>
      </p:sp>
    </p:spTree>
    <p:extLst>
      <p:ext uri="{BB962C8B-B14F-4D97-AF65-F5344CB8AC3E}">
        <p14:creationId xmlns:p14="http://schemas.microsoft.com/office/powerpoint/2010/main" val="37651189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40A0B1F8-905D-4E84-BA39-BB7B26627050}"/>
              </a:ext>
            </a:extLst>
          </p:cNvPr>
          <p:cNvSpPr>
            <a:spLocks noGrp="1"/>
          </p:cNvSpPr>
          <p:nvPr>
            <p:ph idx="1"/>
          </p:nvPr>
        </p:nvSpPr>
        <p:spPr>
          <a:xfrm>
            <a:off x="838200" y="1406769"/>
            <a:ext cx="10515600" cy="5086106"/>
          </a:xfrm>
        </p:spPr>
        <p:txBody>
          <a:bodyPr>
            <a:normAutofit/>
          </a:bodyPr>
          <a:lstStyle/>
          <a:p>
            <a:r>
              <a:rPr lang="en-US" altLang="ko-KR" dirty="0"/>
              <a:t>print( )</a:t>
            </a:r>
            <a:r>
              <a:rPr lang="ko-KR" altLang="en-US" dirty="0"/>
              <a:t>에서 </a:t>
            </a:r>
            <a:r>
              <a:rPr lang="ko-KR" altLang="en-US" dirty="0" err="1"/>
              <a:t>자리수</a:t>
            </a:r>
            <a:r>
              <a:rPr lang="ko-KR" altLang="en-US" dirty="0"/>
              <a:t> 미리 확보하기</a:t>
            </a:r>
            <a:endParaRPr lang="en-US" altLang="ko-KR" dirty="0"/>
          </a:p>
          <a:p>
            <a:pPr lvl="1"/>
            <a:r>
              <a:rPr lang="en-US" altLang="ko-KR" dirty="0"/>
              <a:t>print(“%d” % 123)</a:t>
            </a:r>
          </a:p>
          <a:p>
            <a:pPr lvl="1"/>
            <a:r>
              <a:rPr lang="en-US" altLang="ko-KR" dirty="0"/>
              <a:t>print(“%5d” % 123)</a:t>
            </a:r>
          </a:p>
          <a:p>
            <a:pPr lvl="1"/>
            <a:r>
              <a:rPr lang="en-US" altLang="ko-KR" dirty="0"/>
              <a:t>print(“%05d” % 123)</a:t>
            </a:r>
          </a:p>
          <a:p>
            <a:pPr lvl="1"/>
            <a:endParaRPr lang="en-US" altLang="ko-KR" dirty="0"/>
          </a:p>
          <a:p>
            <a:pPr lvl="1"/>
            <a:r>
              <a:rPr lang="en-US" altLang="ko-KR" dirty="0"/>
              <a:t>print(“%f” % 123.45)</a:t>
            </a:r>
          </a:p>
          <a:p>
            <a:pPr lvl="1"/>
            <a:r>
              <a:rPr lang="en-US" altLang="ko-KR" dirty="0"/>
              <a:t>print(“%7.1f” % 123.45)</a:t>
            </a:r>
          </a:p>
          <a:p>
            <a:pPr lvl="1"/>
            <a:r>
              <a:rPr lang="en-US" altLang="ko-KR" dirty="0"/>
              <a:t>print(“%7.3f” % 123.45)</a:t>
            </a:r>
          </a:p>
          <a:p>
            <a:pPr lvl="1"/>
            <a:endParaRPr lang="en-US" altLang="ko-KR" dirty="0"/>
          </a:p>
          <a:p>
            <a:pPr lvl="1"/>
            <a:r>
              <a:rPr lang="en-US" altLang="ko-KR" dirty="0"/>
              <a:t>print(“%s” % “Python”) </a:t>
            </a:r>
          </a:p>
          <a:p>
            <a:pPr lvl="1"/>
            <a:r>
              <a:rPr lang="en-US" altLang="ko-KR" dirty="0"/>
              <a:t>print(“%10s” % “Python”)</a:t>
            </a:r>
          </a:p>
          <a:p>
            <a:pPr lvl="1"/>
            <a:r>
              <a:rPr lang="ko-KR" altLang="en-US" dirty="0">
                <a:solidFill>
                  <a:schemeClr val="accent1">
                    <a:lumMod val="50000"/>
                  </a:schemeClr>
                </a:solidFill>
              </a:rPr>
              <a:t>질문</a:t>
            </a:r>
            <a:r>
              <a:rPr lang="en-US" altLang="ko-KR" dirty="0">
                <a:solidFill>
                  <a:schemeClr val="accent1">
                    <a:lumMod val="50000"/>
                  </a:schemeClr>
                </a:solidFill>
              </a:rPr>
              <a:t>) </a:t>
            </a:r>
            <a:r>
              <a:rPr lang="en-US" altLang="ko-KR" dirty="0"/>
              <a:t>print(“%3s” % “Python”) </a:t>
            </a:r>
            <a:r>
              <a:rPr lang="ko-KR" altLang="en-US" dirty="0"/>
              <a:t>은</a:t>
            </a:r>
            <a:r>
              <a:rPr lang="en-US" altLang="ko-KR" dirty="0"/>
              <a:t>? </a:t>
            </a:r>
          </a:p>
          <a:p>
            <a:pPr lvl="1"/>
            <a:endParaRPr lang="en-US" altLang="ko-KR" dirty="0"/>
          </a:p>
        </p:txBody>
      </p:sp>
      <p:sp>
        <p:nvSpPr>
          <p:cNvPr id="3" name="바닥글 개체 틀 2">
            <a:extLst>
              <a:ext uri="{FF2B5EF4-FFF2-40B4-BE49-F238E27FC236}">
                <a16:creationId xmlns:a16="http://schemas.microsoft.com/office/drawing/2014/main" id="{2D734FDA-4B8B-485E-A30C-D5FC53CFDAA8}"/>
              </a:ext>
            </a:extLst>
          </p:cNvPr>
          <p:cNvSpPr>
            <a:spLocks noGrp="1"/>
          </p:cNvSpPr>
          <p:nvPr>
            <p:ph type="ftr" sz="quarter" idx="10"/>
          </p:nvPr>
        </p:nvSpPr>
        <p:spPr/>
        <p:txBody>
          <a:bodyPr/>
          <a:lstStyle/>
          <a:p>
            <a:endParaRPr lang="ko-KR" altLang="en-US"/>
          </a:p>
        </p:txBody>
      </p:sp>
      <p:sp>
        <p:nvSpPr>
          <p:cNvPr id="4" name="슬라이드 번호 개체 틀 3">
            <a:extLst>
              <a:ext uri="{FF2B5EF4-FFF2-40B4-BE49-F238E27FC236}">
                <a16:creationId xmlns:a16="http://schemas.microsoft.com/office/drawing/2014/main" id="{26DE3104-75F6-4591-92C9-D0801C19887F}"/>
              </a:ext>
            </a:extLst>
          </p:cNvPr>
          <p:cNvSpPr>
            <a:spLocks noGrp="1"/>
          </p:cNvSpPr>
          <p:nvPr>
            <p:ph type="sldNum" sz="quarter" idx="11"/>
          </p:nvPr>
        </p:nvSpPr>
        <p:spPr/>
        <p:txBody>
          <a:bodyPr/>
          <a:lstStyle/>
          <a:p>
            <a:r>
              <a:rPr lang="ko-KR" altLang="en-US"/>
              <a:t> </a:t>
            </a:r>
            <a:fld id="{6280F36F-71BF-49B8-9E8F-C9B7AF481C74}" type="slidenum">
              <a:rPr lang="ko-KR" altLang="en-US" smtClean="0"/>
              <a:pPr/>
              <a:t>9</a:t>
            </a:fld>
            <a:endParaRPr lang="en-US" altLang="ko-KR" dirty="0"/>
          </a:p>
        </p:txBody>
      </p:sp>
      <p:sp>
        <p:nvSpPr>
          <p:cNvPr id="5" name="제목 4">
            <a:extLst>
              <a:ext uri="{FF2B5EF4-FFF2-40B4-BE49-F238E27FC236}">
                <a16:creationId xmlns:a16="http://schemas.microsoft.com/office/drawing/2014/main" id="{7E5B735D-953F-4B4B-99FB-1C78804C8F4E}"/>
              </a:ext>
            </a:extLst>
          </p:cNvPr>
          <p:cNvSpPr>
            <a:spLocks noGrp="1"/>
          </p:cNvSpPr>
          <p:nvPr>
            <p:ph type="title"/>
          </p:nvPr>
        </p:nvSpPr>
        <p:spPr/>
        <p:txBody>
          <a:bodyPr/>
          <a:lstStyle/>
          <a:p>
            <a:r>
              <a:rPr lang="en-US" altLang="ko-KR" dirty="0"/>
              <a:t>print( ) </a:t>
            </a:r>
            <a:r>
              <a:rPr lang="ko-KR" altLang="en-US" dirty="0"/>
              <a:t>함수를 사용한 다양한 출력</a:t>
            </a:r>
          </a:p>
        </p:txBody>
      </p:sp>
      <p:pic>
        <p:nvPicPr>
          <p:cNvPr id="10" name="그림 9">
            <a:extLst>
              <a:ext uri="{FF2B5EF4-FFF2-40B4-BE49-F238E27FC236}">
                <a16:creationId xmlns:a16="http://schemas.microsoft.com/office/drawing/2014/main" id="{EDF2B19D-806C-49D6-9D10-41D2D885C854}"/>
              </a:ext>
            </a:extLst>
          </p:cNvPr>
          <p:cNvPicPr>
            <a:picLocks noChangeAspect="1"/>
          </p:cNvPicPr>
          <p:nvPr/>
        </p:nvPicPr>
        <p:blipFill>
          <a:blip r:embed="rId2"/>
          <a:stretch>
            <a:fillRect/>
          </a:stretch>
        </p:blipFill>
        <p:spPr>
          <a:xfrm>
            <a:off x="6708560" y="1890492"/>
            <a:ext cx="3363795" cy="4350510"/>
          </a:xfrm>
          <a:prstGeom prst="rect">
            <a:avLst/>
          </a:prstGeom>
          <a:ln>
            <a:solidFill>
              <a:schemeClr val="tx1"/>
            </a:solidFill>
          </a:ln>
        </p:spPr>
      </p:pic>
      <p:sp>
        <p:nvSpPr>
          <p:cNvPr id="6" name="TextBox 5">
            <a:extLst>
              <a:ext uri="{FF2B5EF4-FFF2-40B4-BE49-F238E27FC236}">
                <a16:creationId xmlns:a16="http://schemas.microsoft.com/office/drawing/2014/main" id="{FFFD4CB7-0544-4D1E-92E0-ED891FFB27E1}"/>
              </a:ext>
            </a:extLst>
          </p:cNvPr>
          <p:cNvSpPr txBox="1"/>
          <p:nvPr/>
        </p:nvSpPr>
        <p:spPr>
          <a:xfrm>
            <a:off x="8629097" y="3870663"/>
            <a:ext cx="1107996" cy="369332"/>
          </a:xfrm>
          <a:prstGeom prst="rect">
            <a:avLst/>
          </a:prstGeom>
          <a:solidFill>
            <a:schemeClr val="accent4">
              <a:lumMod val="40000"/>
              <a:lumOff val="60000"/>
            </a:schemeClr>
          </a:solidFill>
        </p:spPr>
        <p:txBody>
          <a:bodyPr wrap="none" rtlCol="0">
            <a:spAutoFit/>
          </a:bodyPr>
          <a:lstStyle/>
          <a:p>
            <a:r>
              <a:rPr lang="ko-KR" altLang="en-US"/>
              <a:t>반올림됨</a:t>
            </a:r>
          </a:p>
        </p:txBody>
      </p:sp>
    </p:spTree>
    <p:extLst>
      <p:ext uri="{BB962C8B-B14F-4D97-AF65-F5344CB8AC3E}">
        <p14:creationId xmlns:p14="http://schemas.microsoft.com/office/powerpoint/2010/main" val="486355934"/>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2839</TotalTime>
  <Words>8327</Words>
  <Application>Microsoft Macintosh PowerPoint</Application>
  <PresentationFormat>와이드스크린</PresentationFormat>
  <Paragraphs>1274</Paragraphs>
  <Slides>85</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85</vt:i4>
      </vt:variant>
    </vt:vector>
  </HeadingPairs>
  <TitlesOfParts>
    <vt:vector size="95" baseType="lpstr">
      <vt:lpstr>-apple-system</vt:lpstr>
      <vt:lpstr>Apple SD Gothic Neo</vt:lpstr>
      <vt:lpstr>맑은 고딕</vt:lpstr>
      <vt:lpstr>Nanum Gothic Coding</vt:lpstr>
      <vt:lpstr>Arial</vt:lpstr>
      <vt:lpstr>Consolas</vt:lpstr>
      <vt:lpstr>Courier New</vt:lpstr>
      <vt:lpstr>Noto Sans</vt:lpstr>
      <vt:lpstr>Source Sans Pro</vt:lpstr>
      <vt:lpstr>Office 테마</vt:lpstr>
      <vt:lpstr>중간고사 대비 정리</vt:lpstr>
      <vt:lpstr>중간고사 이후 배운 내용</vt:lpstr>
      <vt:lpstr>강의 내용 총정리</vt:lpstr>
      <vt:lpstr>1주차 : 파이썬 설치 2주차 : 터틀 그리기</vt:lpstr>
      <vt:lpstr>함수? Function? 무척 중요한 개념!</vt:lpstr>
      <vt:lpstr>3주차 : print, 변수, 진수변환, 연산자(산술, 관계, 논리, 비트)</vt:lpstr>
      <vt:lpstr>print( ) 함수를 사용한 다양한 출력</vt:lpstr>
      <vt:lpstr>print( ) 함수를 사용한 다양한 출력</vt:lpstr>
      <vt:lpstr>print( ) 함수를 사용한 다양한 출력</vt:lpstr>
      <vt:lpstr>print( ) 함수를 사용한 다양한 출력</vt:lpstr>
      <vt:lpstr>변수의 선언과 사용</vt:lpstr>
      <vt:lpstr>변수의 선언과 사용</vt:lpstr>
      <vt:lpstr>데이터 표현 단위와 진수 변환</vt:lpstr>
      <vt:lpstr>연산자의 종류</vt:lpstr>
      <vt:lpstr>산술 연산자</vt:lpstr>
      <vt:lpstr>관계 연산자</vt:lpstr>
      <vt:lpstr>논리 연산자</vt:lpstr>
      <vt:lpstr>비트 연산자</vt:lpstr>
      <vt:lpstr>비트 연산자</vt:lpstr>
      <vt:lpstr>비트 연산자</vt:lpstr>
      <vt:lpstr>비트 연산자 중에서 시프트 연산자</vt:lpstr>
      <vt:lpstr>연산자 우선 순위 (프로그램은 이상 없는데 결과값이 이상할 때 한번 의심해볼만)</vt:lpstr>
      <vt:lpstr>기본 if 문</vt:lpstr>
      <vt:lpstr>짝수인지 홀수인지 계산하는 프로그램</vt:lpstr>
      <vt:lpstr>중첩 if 문</vt:lpstr>
      <vt:lpstr>학점 계산 프로그램</vt:lpstr>
      <vt:lpstr>삼항 연산자? 넌 또 뭐냐?</vt:lpstr>
      <vt:lpstr>if 문 응용</vt:lpstr>
      <vt:lpstr>반복문</vt:lpstr>
      <vt:lpstr>기본 for 문</vt:lpstr>
      <vt:lpstr>기본 for 문</vt:lpstr>
      <vt:lpstr>중첩 for 문</vt:lpstr>
      <vt:lpstr>while 문</vt:lpstr>
      <vt:lpstr>while 문</vt:lpstr>
      <vt:lpstr>break 문과 continue 문</vt:lpstr>
      <vt:lpstr>반복문의 나머지를 건너뛰게 하는 continue 문</vt:lpstr>
      <vt:lpstr>리스트, 튜플, 딕셔너리 이해하기</vt:lpstr>
      <vt:lpstr>리스트란?</vt:lpstr>
      <vt:lpstr>리스트의 선언과 사용</vt:lpstr>
      <vt:lpstr>리스트의 값에 접근하기</vt:lpstr>
      <vt:lpstr>리스트의 주요 조작함수</vt:lpstr>
      <vt:lpstr>2차원 리스트 &amp; 다차원 리스트</vt:lpstr>
      <vt:lpstr>다차원 리스트 선언시 주의사항</vt:lpstr>
      <vt:lpstr> 불규칙한 크기의 2차원 리스트</vt:lpstr>
      <vt:lpstr>튜플 tuple </vt:lpstr>
      <vt:lpstr>딕셔너리 dictionary</vt:lpstr>
      <vt:lpstr>심화 내용</vt:lpstr>
      <vt:lpstr>심화 내용</vt:lpstr>
      <vt:lpstr>문자열</vt:lpstr>
      <vt:lpstr>문자열 함수</vt:lpstr>
      <vt:lpstr>문자열 함수</vt:lpstr>
      <vt:lpstr>함수 &lt;프로그램에서 넘어야 할 또 하나의 산&gt;</vt:lpstr>
      <vt:lpstr>함수</vt:lpstr>
      <vt:lpstr>함수</vt:lpstr>
      <vt:lpstr>함수</vt:lpstr>
      <vt:lpstr>전역변수, 지역변수</vt:lpstr>
      <vt:lpstr>전역변수, 지역변수</vt:lpstr>
      <vt:lpstr>다시 함수, 심화 내용</vt:lpstr>
      <vt:lpstr>다시 함수, 심화 내용</vt:lpstr>
      <vt:lpstr>모듈</vt:lpstr>
      <vt:lpstr>모듈</vt:lpstr>
      <vt:lpstr>모듈</vt:lpstr>
      <vt:lpstr>모듈</vt:lpstr>
      <vt:lpstr>패키지</vt:lpstr>
      <vt:lpstr>함수, 모듈, 패키지, 라이브러리 총 정리</vt:lpstr>
      <vt:lpstr>함수 심화내용</vt:lpstr>
      <vt:lpstr>함수 심화내용</vt:lpstr>
      <vt:lpstr>함수 심화내용</vt:lpstr>
      <vt:lpstr>파일 입출력의 기본</vt:lpstr>
      <vt:lpstr>파일 입력 예제</vt:lpstr>
      <vt:lpstr>파일 입출력 관련 함수</vt:lpstr>
      <vt:lpstr>파일 출력간 유의사항</vt:lpstr>
      <vt:lpstr>파일 입출력 오류 처리 방법</vt:lpstr>
      <vt:lpstr>파일 입출력 모드</vt:lpstr>
      <vt:lpstr>알고리즘 예제</vt:lpstr>
      <vt:lpstr>함수 실습</vt:lpstr>
      <vt:lpstr>알고리즘이란? Algorithm</vt:lpstr>
      <vt:lpstr>순서도 Flowchart</vt:lpstr>
      <vt:lpstr>식사할 것인가?          날씨가 더운가?</vt:lpstr>
      <vt:lpstr>반복문의 순서도</vt:lpstr>
      <vt:lpstr>CSV 파일에서 데이터 읽어오기</vt:lpstr>
      <vt:lpstr>CSV 파일에서 데이터 읽어오기</vt:lpstr>
      <vt:lpstr>가장 더웠던 날은 언제?</vt:lpstr>
      <vt:lpstr>최고값, 최저값 구하기</vt:lpstr>
      <vt:lpstr>수고하셨습니다.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박헌규 교수 강의자료</dc:title>
  <dc:creator>박헌규</dc:creator>
  <cp:lastModifiedBy>[학부생]최명헌</cp:lastModifiedBy>
  <cp:revision>121</cp:revision>
  <cp:lastPrinted>2022-05-20T06:43:59Z</cp:lastPrinted>
  <dcterms:created xsi:type="dcterms:W3CDTF">2022-02-25T21:35:50Z</dcterms:created>
  <dcterms:modified xsi:type="dcterms:W3CDTF">2022-06-22T17:48:57Z</dcterms:modified>
</cp:coreProperties>
</file>